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Poppins"/>
      <p:regular r:id="rId27"/>
      <p:bold r:id="rId28"/>
      <p:italic r:id="rId29"/>
      <p:boldItalic r:id="rId30"/>
    </p:embeddedFont>
    <p:embeddedFont>
      <p:font typeface="Poppins Light"/>
      <p:regular r:id="rId31"/>
      <p:bold r:id="rId32"/>
      <p:italic r:id="rId33"/>
      <p:boldItalic r:id="rId34"/>
    </p:embeddedFont>
    <p:embeddedFont>
      <p:font typeface="Poppins SemiBold"/>
      <p:regular r:id="rId35"/>
      <p:bold r:id="rId36"/>
      <p:italic r:id="rId37"/>
      <p:boldItalic r:id="rId38"/>
    </p:embeddedFont>
    <p:embeddedFont>
      <p:font typeface="Spectral Ligh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E21EFF6-4CE4-4ED5-9524-E2671F947FF5}">
  <a:tblStyle styleId="{9E21EFF6-4CE4-4ED5-9524-E2671F947F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pectralLight-bold.fntdata"/><Relationship Id="rId20" Type="http://schemas.openxmlformats.org/officeDocument/2006/relationships/slide" Target="slides/slide14.xml"/><Relationship Id="rId42" Type="http://schemas.openxmlformats.org/officeDocument/2006/relationships/font" Target="fonts/SpectralLight-boldItalic.fntdata"/><Relationship Id="rId41" Type="http://schemas.openxmlformats.org/officeDocument/2006/relationships/font" Target="fonts/SpectralLight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oppins-bold.fntdata"/><Relationship Id="rId27" Type="http://schemas.openxmlformats.org/officeDocument/2006/relationships/font" Target="fonts/Poppi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Light-regular.fntdata"/><Relationship Id="rId30" Type="http://schemas.openxmlformats.org/officeDocument/2006/relationships/font" Target="fonts/Poppins-boldItalic.fntdata"/><Relationship Id="rId11" Type="http://schemas.openxmlformats.org/officeDocument/2006/relationships/slide" Target="slides/slide5.xml"/><Relationship Id="rId33" Type="http://schemas.openxmlformats.org/officeDocument/2006/relationships/font" Target="fonts/PoppinsLight-italic.fntdata"/><Relationship Id="rId10" Type="http://schemas.openxmlformats.org/officeDocument/2006/relationships/slide" Target="slides/slide4.xml"/><Relationship Id="rId32" Type="http://schemas.openxmlformats.org/officeDocument/2006/relationships/font" Target="fonts/PoppinsLight-bold.fntdata"/><Relationship Id="rId13" Type="http://schemas.openxmlformats.org/officeDocument/2006/relationships/slide" Target="slides/slide7.xml"/><Relationship Id="rId35" Type="http://schemas.openxmlformats.org/officeDocument/2006/relationships/font" Target="fonts/PoppinsSemiBold-regular.fntdata"/><Relationship Id="rId12" Type="http://schemas.openxmlformats.org/officeDocument/2006/relationships/slide" Target="slides/slide6.xml"/><Relationship Id="rId34" Type="http://schemas.openxmlformats.org/officeDocument/2006/relationships/font" Target="fonts/PoppinsLight-boldItalic.fntdata"/><Relationship Id="rId15" Type="http://schemas.openxmlformats.org/officeDocument/2006/relationships/slide" Target="slides/slide9.xml"/><Relationship Id="rId37" Type="http://schemas.openxmlformats.org/officeDocument/2006/relationships/font" Target="fonts/PoppinsSemiBold-italic.fntdata"/><Relationship Id="rId14" Type="http://schemas.openxmlformats.org/officeDocument/2006/relationships/slide" Target="slides/slide8.xml"/><Relationship Id="rId36" Type="http://schemas.openxmlformats.org/officeDocument/2006/relationships/font" Target="fonts/PoppinsSemiBold-bold.fntdata"/><Relationship Id="rId17" Type="http://schemas.openxmlformats.org/officeDocument/2006/relationships/slide" Target="slides/slide11.xml"/><Relationship Id="rId39" Type="http://schemas.openxmlformats.org/officeDocument/2006/relationships/font" Target="fonts/SpectralLight-regular.fntdata"/><Relationship Id="rId16" Type="http://schemas.openxmlformats.org/officeDocument/2006/relationships/slide" Target="slides/slide10.xml"/><Relationship Id="rId38" Type="http://schemas.openxmlformats.org/officeDocument/2006/relationships/font" Target="fonts/PoppinsSemiBold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your win/loss summary template! </a:t>
            </a:r>
            <a:br>
              <a:rPr lang="en"/>
            </a:br>
            <a:r>
              <a:rPr lang="en"/>
              <a:t>Make a copy to get started, then just add the relevant data. </a:t>
            </a:r>
            <a:br>
              <a:rPr lang="en"/>
            </a:br>
            <a:r>
              <a:rPr lang="en"/>
              <a:t>Feel free to chop and change this slide deck to meet your unique needs.</a:t>
            </a:r>
            <a:br>
              <a:rPr lang="en"/>
            </a:br>
            <a:r>
              <a:rPr lang="en"/>
              <a:t>If you have any suggestions for how this template could be improved, or you have ideas for future templates, get in touch with amelia@pmmalliance.com.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12080f0ccd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12080f0cc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12080f0cc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12080f0cc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12080f0cc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12080f0cc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ce888c75e4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ce888c75e4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Include brief customer quotes to illustrate sales process insights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12080f0ccd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12080f0ccd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12080f0ccd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12080f0ccd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Include brief customer quotes to illustrate product and feature insights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12080f0ccd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12080f0ccd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12080f0ccd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12080f0ccd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closed-won deals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12080f0ccd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12080f0ccd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dc2cb2da55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dc2cb2da55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dc2cb2da55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dc2cb2da55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dc2cb2da55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dc2cb2da55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ce888c75e4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ce888c75e4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e888c75e4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ce888c75e4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this bit brief. You’ll have time to dive deeper later. For now, the aim is to provide a brief overview of your high-level recommendations.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e888c75e4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ce888c75e4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e888c75e4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ce888c75e4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12080f0cc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12080f0cc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Feel free to adjust the segments as necessary.</a:t>
            </a:r>
            <a:br>
              <a:rPr lang="en"/>
            </a:br>
            <a:r>
              <a:rPr lang="en"/>
              <a:t>Pro tip: Highlight exceptionally high win and loss rates in green and red respectively to make trends more obvious at a </a:t>
            </a:r>
            <a:r>
              <a:rPr lang="en"/>
              <a:t>glance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12080f0cc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12080f0cc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12080f0cc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12080f0cc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5" name="Google Shape;75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" name="Google Shape;76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Win/loss analysis findings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8" name="Google Shape;88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Google Shape;89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Win/loss analysis executive summary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3" name="Google Shape;93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6" name="Google Shape;96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9" name="Google Shape;99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2" name="Google Shape;102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Win/loss analysis findings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8" name="Google Shape;108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Win/loss analysis findings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4" name="Google Shape;114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4" name="Google Shape;124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5" name="Google Shape;125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Win/loss analysis findings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Win/loss analysis findings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Win/loss analysis findings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2" name="Google Shape;62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Google Shape;63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9" name="Google Shape;69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Google Shape;70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Win/loss analysis findings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ctrTitle"/>
          </p:nvPr>
        </p:nvSpPr>
        <p:spPr>
          <a:xfrm>
            <a:off x="413650" y="23480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Win/loss analysis: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Key findings</a:t>
            </a:r>
            <a:endParaRPr/>
          </a:p>
        </p:txBody>
      </p:sp>
      <p:sp>
        <p:nvSpPr>
          <p:cNvPr id="133" name="Google Shape;133;p18"/>
          <p:cNvSpPr txBox="1"/>
          <p:nvPr>
            <p:ph idx="1" type="subTitle"/>
          </p:nvPr>
        </p:nvSpPr>
        <p:spPr>
          <a:xfrm>
            <a:off x="413650" y="33162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[Quarter/Year]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34" name="Google Shape;134;p18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 rot="10800000">
            <a:off x="413650" y="31051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Competitive insights</a:t>
            </a:r>
            <a:endParaRPr/>
          </a:p>
        </p:txBody>
      </p:sp>
      <p:sp>
        <p:nvSpPr>
          <p:cNvPr id="212" name="Google Shape;212;p2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27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Top competitors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[Competitor 1]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[Competitor 2]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[Competitor 3]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[Competitor 4]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[Competitor 5]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5654200" y="833575"/>
            <a:ext cx="3136200" cy="3513600"/>
          </a:xfrm>
          <a:prstGeom prst="roundRect">
            <a:avLst>
              <a:gd fmla="val 371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[insert graph showing win/loss rates against each named competitor]</a:t>
            </a:r>
            <a:endParaRPr/>
          </a:p>
        </p:txBody>
      </p:sp>
      <p:sp>
        <p:nvSpPr>
          <p:cNvPr id="215" name="Google Shape;215;p27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6" name="Google Shape;21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85201" y="5097741"/>
            <a:ext cx="5703815" cy="155558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Competitive</a:t>
            </a:r>
            <a:r>
              <a:rPr lang="en"/>
              <a:t> insights</a:t>
            </a:r>
            <a:endParaRPr/>
          </a:p>
        </p:txBody>
      </p:sp>
      <p:sp>
        <p:nvSpPr>
          <p:cNvPr id="223" name="Google Shape;223;p2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win</a:t>
            </a:r>
            <a:endParaRPr/>
          </a:p>
        </p:txBody>
      </p:sp>
      <p:sp>
        <p:nvSpPr>
          <p:cNvPr id="224" name="Google Shape;224;p2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[Key </a:t>
            </a:r>
            <a:r>
              <a:rPr lang="en"/>
              <a:t>differentiator/strength</a:t>
            </a:r>
            <a:r>
              <a:rPr lang="en"/>
              <a:t>]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[Key differentiator/strength]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[Key differentiator/strength]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5" name="Google Shape;225;p2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lose</a:t>
            </a:r>
            <a:endParaRPr/>
          </a:p>
        </p:txBody>
      </p:sp>
      <p:sp>
        <p:nvSpPr>
          <p:cNvPr id="226" name="Google Shape;226;p2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[Feature gap/weakness]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[Feature gap/weakness]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[Feature gap/weakness]</a:t>
            </a:r>
            <a:endParaRPr/>
          </a:p>
        </p:txBody>
      </p:sp>
      <p:sp>
        <p:nvSpPr>
          <p:cNvPr id="227" name="Google Shape;227;p2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p28"/>
          <p:cNvSpPr txBox="1"/>
          <p:nvPr>
            <p:ph idx="2" type="body"/>
          </p:nvPr>
        </p:nvSpPr>
        <p:spPr>
          <a:xfrm>
            <a:off x="413650" y="3576675"/>
            <a:ext cx="8229600" cy="10284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Positioning feedback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[Brief notes on how your value proposition resonated compared to competitors’]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Sales process feedback</a:t>
            </a:r>
            <a:endParaRPr/>
          </a:p>
        </p:txBody>
      </p:sp>
      <p:sp>
        <p:nvSpPr>
          <p:cNvPr id="234" name="Google Shape;234;p29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went well</a:t>
            </a:r>
            <a:endParaRPr/>
          </a:p>
        </p:txBody>
      </p:sp>
      <p:sp>
        <p:nvSpPr>
          <p:cNvPr id="235" name="Google Shape;235;p29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[Positive feedback]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[Positive feedback]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[Positive feedback]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6" name="Google Shape;236;p29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 for improvement</a:t>
            </a:r>
            <a:endParaRPr/>
          </a:p>
        </p:txBody>
      </p:sp>
      <p:sp>
        <p:nvSpPr>
          <p:cNvPr id="237" name="Google Shape;237;p29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[Area needing refinement or support]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[Area needing refinement or support]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[Area needing refinement or support]</a:t>
            </a:r>
            <a:endParaRPr/>
          </a:p>
        </p:txBody>
      </p:sp>
      <p:sp>
        <p:nvSpPr>
          <p:cNvPr id="238" name="Google Shape;238;p2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[Quotes to go here]</a:t>
            </a:r>
            <a:endParaRPr/>
          </a:p>
        </p:txBody>
      </p:sp>
      <p:sp>
        <p:nvSpPr>
          <p:cNvPr id="244" name="Google Shape;244;p3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Product and feature feedback</a:t>
            </a:r>
            <a:endParaRPr/>
          </a:p>
        </p:txBody>
      </p:sp>
      <p:sp>
        <p:nvSpPr>
          <p:cNvPr id="250" name="Google Shape;250;p31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drivers of wins</a:t>
            </a:r>
            <a:endParaRPr/>
          </a:p>
        </p:txBody>
      </p:sp>
      <p:sp>
        <p:nvSpPr>
          <p:cNvPr id="251" name="Google Shape;251;p31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[</a:t>
            </a:r>
            <a:r>
              <a:rPr lang="en"/>
              <a:t>Key feature that won deals</a:t>
            </a:r>
            <a:r>
              <a:rPr lang="en"/>
              <a:t>]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[Key feature that won deals]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[Key feature that won deals]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2" name="Google Shape;252;p31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drivers of losses</a:t>
            </a:r>
            <a:endParaRPr/>
          </a:p>
        </p:txBody>
      </p:sp>
      <p:sp>
        <p:nvSpPr>
          <p:cNvPr id="253" name="Google Shape;253;p31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[Missing feature that lost deals]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[Missing feature that lost deals]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[Missing feature that lost deals]</a:t>
            </a:r>
            <a:endParaRPr/>
          </a:p>
        </p:txBody>
      </p:sp>
      <p:sp>
        <p:nvSpPr>
          <p:cNvPr id="254" name="Google Shape;254;p3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[Quotes to go here]</a:t>
            </a:r>
            <a:endParaRPr/>
          </a:p>
        </p:txBody>
      </p:sp>
      <p:sp>
        <p:nvSpPr>
          <p:cNvPr id="260" name="Google Shape;260;p3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</a:rPr>
              <a:t>Pricing and packaging insights</a:t>
            </a:r>
            <a:endParaRPr/>
          </a:p>
        </p:txBody>
      </p:sp>
      <p:sp>
        <p:nvSpPr>
          <p:cNvPr id="266" name="Google Shape;266;p33"/>
          <p:cNvSpPr txBox="1"/>
          <p:nvPr>
            <p:ph idx="2" type="body"/>
          </p:nvPr>
        </p:nvSpPr>
        <p:spPr>
          <a:xfrm>
            <a:off x="413650" y="1680250"/>
            <a:ext cx="8436900" cy="28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Pricing feedback:</a:t>
            </a:r>
            <a:r>
              <a:rPr lang="en"/>
              <a:t> [How pricing influenced decisions, positive or negative]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Packaging insights:</a:t>
            </a:r>
            <a:r>
              <a:rPr lang="en"/>
              <a:t> [Any feedback on product tiers, packaging, or trial structures]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Suggestions for adjustment:</a:t>
            </a:r>
            <a:r>
              <a:rPr lang="en"/>
              <a:t> [Any preliminary ideas for improvement]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</a:rPr>
              <a:t>Customer success &amp; onboarding feedback</a:t>
            </a:r>
            <a:endParaRPr/>
          </a:p>
        </p:txBody>
      </p:sp>
      <p:sp>
        <p:nvSpPr>
          <p:cNvPr id="273" name="Google Shape;273;p34"/>
          <p:cNvSpPr txBox="1"/>
          <p:nvPr>
            <p:ph idx="2" type="body"/>
          </p:nvPr>
        </p:nvSpPr>
        <p:spPr>
          <a:xfrm>
            <a:off x="413650" y="1680250"/>
            <a:ext cx="8436900" cy="28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Positive early experiences: </a:t>
            </a:r>
            <a:r>
              <a:rPr lang="en"/>
              <a:t>[Highlights from customers’ first impressions post-sale]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Challenges or areas of improvement: </a:t>
            </a:r>
            <a:r>
              <a:rPr lang="en"/>
              <a:t>[Any onboarding challenges reported]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Impact on retention: </a:t>
            </a:r>
            <a:r>
              <a:rPr lang="en"/>
              <a:t>[Early indicators of customer retention or churn potential]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</p:txBody>
      </p:sp>
      <p:sp>
        <p:nvSpPr>
          <p:cNvPr id="274" name="Google Shape;274;p3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</a:rPr>
              <a:t>Recommendations &amp; next steps</a:t>
            </a:r>
            <a:endParaRPr/>
          </a:p>
        </p:txBody>
      </p:sp>
      <p:sp>
        <p:nvSpPr>
          <p:cNvPr id="280" name="Google Shape;280;p35"/>
          <p:cNvSpPr txBox="1"/>
          <p:nvPr>
            <p:ph idx="2" type="body"/>
          </p:nvPr>
        </p:nvSpPr>
        <p:spPr>
          <a:xfrm>
            <a:off x="413650" y="1680250"/>
            <a:ext cx="8436900" cy="28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Product development: </a:t>
            </a:r>
            <a:r>
              <a:rPr lang="en"/>
              <a:t>[Key feature or functionality suggestions to boost win rates]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Sales enablement: </a:t>
            </a:r>
            <a:r>
              <a:rPr lang="en"/>
              <a:t>[Specific resources, training, or collateral that could help sales teams]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Messaging &amp; positioning: </a:t>
            </a:r>
            <a:r>
              <a:rPr lang="en"/>
              <a:t>[Adjustments to better align with customer perceptions]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Pricing &amp; packaging: </a:t>
            </a:r>
            <a:r>
              <a:rPr lang="en"/>
              <a:t>[Suggestions to test different pricing or product packaging options]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Customer success &amp; onboarding: </a:t>
            </a:r>
            <a:r>
              <a:rPr lang="en"/>
              <a:t>[Ways to improve early customer satisfaction</a:t>
            </a:r>
            <a:r>
              <a:rPr lang="en"/>
              <a:t>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</p:txBody>
      </p:sp>
      <p:sp>
        <p:nvSpPr>
          <p:cNvPr id="281" name="Google Shape;281;p3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Appendix: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Data &amp; methodology</a:t>
            </a:r>
            <a:endParaRPr/>
          </a:p>
        </p:txBody>
      </p:sp>
      <p:sp>
        <p:nvSpPr>
          <p:cNvPr id="287" name="Google Shape;287;p3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6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Sample size and sources</a:t>
            </a:r>
            <a:br>
              <a:rPr lang="en"/>
            </a:br>
            <a:r>
              <a:rPr lang="en"/>
              <a:t>[Details on how many interviews, surveys, or sources were used]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b="1" lang="en"/>
              <a:t>Interview methodology</a:t>
            </a:r>
            <a:br>
              <a:rPr lang="en"/>
            </a:br>
            <a:r>
              <a:rPr lang="en"/>
              <a:t>[Brief explanation of how interviews were conducted and data was validated]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Program overview</a:t>
            </a:r>
            <a:endParaRPr/>
          </a:p>
        </p:txBody>
      </p:sp>
      <p:sp>
        <p:nvSpPr>
          <p:cNvPr id="141" name="Google Shape;141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Objective</a:t>
            </a:r>
            <a:br>
              <a:rPr lang="en"/>
            </a:br>
            <a:r>
              <a:rPr lang="en">
                <a:solidFill>
                  <a:srgbClr val="F9F8F5"/>
                </a:solidFill>
              </a:rPr>
              <a:t>[</a:t>
            </a:r>
            <a:r>
              <a:rPr lang="en">
                <a:solidFill>
                  <a:srgbClr val="F9F8F5"/>
                </a:solidFill>
              </a:rPr>
              <a:t>Brief sentence on the main goal of the analysis (e.g., "To understand key drivers behind wins and losses to enhance product strategy and sales effectiveness.")]</a:t>
            </a:r>
            <a:endParaRPr>
              <a:solidFill>
                <a:srgbClr val="F9F8F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Methodology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Char char="●"/>
            </a:pPr>
            <a:r>
              <a:rPr lang="en">
                <a:solidFill>
                  <a:srgbClr val="F9F8F5"/>
                </a:solidFill>
              </a:rPr>
              <a:t>[Bullet points on how the data was gathered, e.g., customer interviews, surveys, and third-party tools]</a:t>
            </a:r>
            <a:endParaRPr>
              <a:solidFill>
                <a:srgbClr val="F9F8F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Thanks for listening!</a:t>
            </a:r>
            <a:endParaRPr/>
          </a:p>
        </p:txBody>
      </p:sp>
      <p:sp>
        <p:nvSpPr>
          <p:cNvPr id="294" name="Google Shape;29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i="0"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i="0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7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  <p:sp>
        <p:nvSpPr>
          <p:cNvPr id="296" name="Google Shape;296;p37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Executive</a:t>
            </a:r>
            <a:r>
              <a:rPr lang="en"/>
              <a:t> summary</a:t>
            </a:r>
            <a:endParaRPr/>
          </a:p>
        </p:txBody>
      </p:sp>
      <p:sp>
        <p:nvSpPr>
          <p:cNvPr id="148" name="Google Shape;148;p20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reasons for wins</a:t>
            </a:r>
            <a:endParaRPr/>
          </a:p>
        </p:txBody>
      </p:sp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20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 rate</a:t>
            </a:r>
            <a:endParaRPr/>
          </a:p>
        </p:txBody>
      </p:sp>
      <p:sp>
        <p:nvSpPr>
          <p:cNvPr id="151" name="Google Shape;151;p20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6100"/>
              <a:t>x</a:t>
            </a:r>
            <a:r>
              <a:rPr lang="en" sz="6100"/>
              <a:t>%</a:t>
            </a:r>
            <a:endParaRPr sz="6100"/>
          </a:p>
        </p:txBody>
      </p:sp>
      <p:sp>
        <p:nvSpPr>
          <p:cNvPr id="152" name="Google Shape;152;p20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[Reason 1]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[Reason 2]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[Reason 3]</a:t>
            </a:r>
            <a:endParaRPr/>
          </a:p>
        </p:txBody>
      </p:sp>
      <p:sp>
        <p:nvSpPr>
          <p:cNvPr id="153" name="Google Shape;153;p20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Top reasons for losses</a:t>
            </a:r>
            <a:endParaRPr/>
          </a:p>
        </p:txBody>
      </p:sp>
      <p:sp>
        <p:nvSpPr>
          <p:cNvPr id="154" name="Google Shape;154;p20"/>
          <p:cNvSpPr txBox="1"/>
          <p:nvPr>
            <p:ph idx="4" type="body"/>
          </p:nvPr>
        </p:nvSpPr>
        <p:spPr>
          <a:xfrm>
            <a:off x="6402092" y="2459550"/>
            <a:ext cx="2099400" cy="181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[Reason 1]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[Reason 2]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[Reason 3]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21"/>
          <p:cNvSpPr txBox="1"/>
          <p:nvPr>
            <p:ph idx="1" type="subTitle"/>
          </p:nvPr>
        </p:nvSpPr>
        <p:spPr>
          <a:xfrm>
            <a:off x="413650" y="2047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[Recommendation 1]</a:t>
            </a:r>
            <a:endParaRPr/>
          </a:p>
          <a:p>
            <a:pPr indent="-3302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[Recommendation 2]</a:t>
            </a:r>
            <a:endParaRPr/>
          </a:p>
          <a:p>
            <a:pPr indent="-3302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[Recommendation 3]</a:t>
            </a:r>
            <a:endParaRPr/>
          </a:p>
        </p:txBody>
      </p:sp>
      <p:sp>
        <p:nvSpPr>
          <p:cNvPr id="161" name="Google Shape;161;p2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Executive summary</a:t>
            </a:r>
            <a:endParaRPr/>
          </a:p>
        </p:txBody>
      </p:sp>
      <p:sp>
        <p:nvSpPr>
          <p:cNvPr id="162" name="Google Shape;162;p21"/>
          <p:cNvSpPr txBox="1"/>
          <p:nvPr>
            <p:ph idx="4294967295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600"/>
              <a:t>Recommendations</a:t>
            </a:r>
            <a:endParaRPr b="1"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Win rate overview</a:t>
            </a:r>
            <a:endParaRPr/>
          </a:p>
        </p:txBody>
      </p:sp>
      <p:sp>
        <p:nvSpPr>
          <p:cNvPr id="168" name="Google Shape;168;p2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2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Current win rate</a:t>
            </a:r>
            <a:r>
              <a:rPr lang="en"/>
              <a:t> (overall and by quarter if applicable):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Win rate trend </a:t>
            </a:r>
            <a:r>
              <a:rPr lang="en"/>
              <a:t>(highlight any changes since the previous period)</a:t>
            </a:r>
            <a:r>
              <a:rPr b="1" lang="en"/>
              <a:t>:</a:t>
            </a:r>
            <a:endParaRPr b="1"/>
          </a:p>
        </p:txBody>
      </p:sp>
      <p:sp>
        <p:nvSpPr>
          <p:cNvPr id="170" name="Google Shape;170;p22"/>
          <p:cNvSpPr/>
          <p:nvPr/>
        </p:nvSpPr>
        <p:spPr>
          <a:xfrm>
            <a:off x="5654200" y="833575"/>
            <a:ext cx="3136200" cy="3513600"/>
          </a:xfrm>
          <a:prstGeom prst="roundRect">
            <a:avLst>
              <a:gd fmla="val 371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[insert </a:t>
            </a:r>
            <a:r>
              <a:rPr lang="en"/>
              <a:t>graph</a:t>
            </a:r>
            <a:r>
              <a:rPr lang="en"/>
              <a:t> showing win and loss rates over the last four quarters]</a:t>
            </a:r>
            <a:endParaRPr/>
          </a:p>
        </p:txBody>
      </p:sp>
      <p:sp>
        <p:nvSpPr>
          <p:cNvPr id="171" name="Google Shape;171;p22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2" name="Google Shape;1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85201" y="5097741"/>
            <a:ext cx="5703815" cy="1555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Top reasons for wins and losses</a:t>
            </a:r>
            <a:endParaRPr/>
          </a:p>
        </p:txBody>
      </p:sp>
      <p:sp>
        <p:nvSpPr>
          <p:cNvPr id="178" name="Google Shape;178;p23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Wins</a:t>
            </a:r>
            <a:endParaRPr/>
          </a:p>
        </p:txBody>
      </p:sp>
      <p:sp>
        <p:nvSpPr>
          <p:cNvPr id="179" name="Google Shape;179;p23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[Reason 1 + brief explanation]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[Reason 2 + brief explanation]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[Reason 3 + brief explanation]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0" name="Google Shape;180;p23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Losses</a:t>
            </a:r>
            <a:endParaRPr/>
          </a:p>
        </p:txBody>
      </p:sp>
      <p:sp>
        <p:nvSpPr>
          <p:cNvPr id="181" name="Google Shape;181;p23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[Reason 1 + brief explanation]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[Reason 2 + brief explanation]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[Reason 3 + brief explanation]</a:t>
            </a:r>
            <a:endParaRPr/>
          </a:p>
        </p:txBody>
      </p:sp>
      <p:sp>
        <p:nvSpPr>
          <p:cNvPr id="182" name="Google Shape;182;p2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23"/>
          <p:cNvSpPr txBox="1"/>
          <p:nvPr>
            <p:ph idx="2" type="body"/>
          </p:nvPr>
        </p:nvSpPr>
        <p:spPr>
          <a:xfrm>
            <a:off x="413650" y="4137150"/>
            <a:ext cx="8229600" cy="544200"/>
          </a:xfrm>
          <a:prstGeom prst="rect">
            <a:avLst/>
          </a:prstGeom>
          <a:ln cap="flat" cmpd="sng" w="19050">
            <a:solidFill>
              <a:srgbClr val="6C7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[Note any significant shifts in win/loss reasons compared to previous period.]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segmentation analysis</a:t>
            </a:r>
            <a:endParaRPr/>
          </a:p>
        </p:txBody>
      </p:sp>
      <p:sp>
        <p:nvSpPr>
          <p:cNvPr id="189" name="Google Shape;189;p2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90" name="Google Shape;190;p24"/>
          <p:cNvGraphicFramePr/>
          <p:nvPr/>
        </p:nvGraphicFramePr>
        <p:xfrm>
          <a:off x="413650" y="148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{9E21EFF6-4CE4-4ED5-9524-E2671F947FF5}</a:tableStyleId>
              </a:tblPr>
              <a:tblGrid>
                <a:gridCol w="1625375"/>
                <a:gridCol w="1625375"/>
                <a:gridCol w="1625375"/>
                <a:gridCol w="1625375"/>
                <a:gridCol w="1625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Customer segment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W</a:t>
                      </a:r>
                      <a:r>
                        <a:rPr b="1" lang="en" sz="1100"/>
                        <a:t>in rate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Loss rate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Top win factors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Top loss factors</a:t>
                      </a:r>
                      <a:endParaRPr b="1" sz="1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Industry A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Industry B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Small businesses (&lt;50)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Enterprises (500+)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Technical buyers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Business buyers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segmentation analysis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5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insights</a:t>
            </a:r>
            <a:endParaRPr/>
          </a:p>
        </p:txBody>
      </p:sp>
      <p:sp>
        <p:nvSpPr>
          <p:cNvPr id="197" name="Google Shape;197;p25"/>
          <p:cNvSpPr txBox="1"/>
          <p:nvPr>
            <p:ph idx="2" type="body"/>
          </p:nvPr>
        </p:nvSpPr>
        <p:spPr>
          <a:xfrm>
            <a:off x="413650" y="20283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Industry preferences:</a:t>
            </a:r>
            <a:r>
              <a:rPr lang="en"/>
              <a:t> [e.g., Industry A shows a strong preference due to competitive pricing, while Industry B has higher losses due to a lack of industry-specific features.]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Size-based differences:</a:t>
            </a:r>
            <a:r>
              <a:rPr lang="en"/>
              <a:t> [e.g., Small businesses are our strongest segment with a 62% win rate, likely because they value pricing flexibility and ease of use. Enterprises have a lower win rate at 35% due to longer implementation times and more rigorous requirements.]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Buyer persona impact: </a:t>
            </a:r>
            <a:r>
              <a:rPr lang="en"/>
              <a:t>[e.g.,</a:t>
            </a:r>
            <a:r>
              <a:rPr b="1" lang="en"/>
              <a:t> </a:t>
            </a:r>
            <a:r>
              <a:rPr lang="en"/>
              <a:t>Technical buyers value integrations and feature robustness, but setup complexity affects conversions. Business buyers prioritize cost-effectiveness but require more advanced reporting tools.]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Customer segmentation analysis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 for improvement</a:t>
            </a:r>
            <a:endParaRPr/>
          </a:p>
        </p:txBody>
      </p:sp>
      <p:sp>
        <p:nvSpPr>
          <p:cNvPr id="205" name="Google Shape;205;p26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[E.g., </a:t>
            </a:r>
            <a:r>
              <a:rPr b="1" lang="en"/>
              <a:t>For Industry B:</a:t>
            </a:r>
            <a:r>
              <a:rPr lang="en"/>
              <a:t> Consider developing or marketing industry-specific features to better meet their needs.]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[E.g., </a:t>
            </a:r>
            <a:r>
              <a:rPr b="1" lang="en"/>
              <a:t>For enterprise accounts:</a:t>
            </a:r>
            <a:r>
              <a:rPr lang="en"/>
              <a:t> Streamline the onboarding and implementation process to improve win rates among larger customers.]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[E.g., </a:t>
            </a:r>
            <a:r>
              <a:rPr b="1" lang="en"/>
              <a:t>For technical buyers:</a:t>
            </a:r>
            <a:r>
              <a:rPr lang="en"/>
              <a:t> Explore ways to simplify the setup process or provide additional onboarding support.]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