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Poppins"/>
      <p:regular r:id="rId19"/>
      <p:bold r:id="rId20"/>
      <p:italic r:id="rId21"/>
      <p:boldItalic r:id="rId22"/>
    </p:embeddedFont>
    <p:embeddedFont>
      <p:font typeface="Poppins Light"/>
      <p:regular r:id="rId23"/>
      <p:bold r:id="rId24"/>
      <p:italic r:id="rId25"/>
      <p:boldItalic r:id="rId26"/>
    </p:embeddedFont>
    <p:embeddedFont>
      <p:font typeface="Poppins SemiBold"/>
      <p:regular r:id="rId27"/>
      <p:bold r:id="rId28"/>
      <p:italic r:id="rId29"/>
      <p:boldItalic r:id="rId30"/>
    </p:embeddedFont>
    <p:embeddedFont>
      <p:font typeface="Spectral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7150EF6-E456-4B25-9E52-0B5EEDF844DF}">
  <a:tblStyle styleId="{F7150EF6-E456-4B25-9E52-0B5EEDF844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.fnt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italic.fntdata"/><Relationship Id="rId24" Type="http://schemas.openxmlformats.org/officeDocument/2006/relationships/font" Target="fonts/PoppinsLight-bold.fntdata"/><Relationship Id="rId23" Type="http://schemas.openxmlformats.org/officeDocument/2006/relationships/font" Target="fonts/Poppins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Light-boldItalic.fntdata"/><Relationship Id="rId25" Type="http://schemas.openxmlformats.org/officeDocument/2006/relationships/font" Target="fonts/PoppinsLight-italic.fntdata"/><Relationship Id="rId28" Type="http://schemas.openxmlformats.org/officeDocument/2006/relationships/font" Target="fonts/PoppinsSemiBold-bold.fntdata"/><Relationship Id="rId27" Type="http://schemas.openxmlformats.org/officeDocument/2006/relationships/font" Target="fonts/PoppinsSemiBol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SemiBol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pectralLight-regular.fntdata"/><Relationship Id="rId30" Type="http://schemas.openxmlformats.org/officeDocument/2006/relationships/font" Target="fonts/PoppinsSemiBold-boldItalic.fntdata"/><Relationship Id="rId11" Type="http://schemas.openxmlformats.org/officeDocument/2006/relationships/slide" Target="slides/slide5.xml"/><Relationship Id="rId33" Type="http://schemas.openxmlformats.org/officeDocument/2006/relationships/font" Target="fonts/SpectralLight-italic.fntdata"/><Relationship Id="rId10" Type="http://schemas.openxmlformats.org/officeDocument/2006/relationships/slide" Target="slides/slide4.xml"/><Relationship Id="rId32" Type="http://schemas.openxmlformats.org/officeDocument/2006/relationships/font" Target="fonts/SpectralLight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SpectralLight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oppins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7200d0897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37200d0897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37200d0897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37200d0897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dc2cb2da55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dc2cb2da5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c2cb2da55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dc2cb2da55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e888c75e4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ce888c75e4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7200d089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7200d089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7200d089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37200d089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7200d0897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37200d0897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7200d089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37200d089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37200d089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37200d089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7200d0897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37200d089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Quarterly State of the Union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Quarterly State of the Union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Quarterly State of the Union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Quarterly State of the Union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Quarterly State of the Union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Quarterly State of the Union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Quarterly State of the Union</a:t>
            </a:r>
            <a:endParaRPr/>
          </a:p>
        </p:txBody>
      </p:sp>
      <p:sp>
        <p:nvSpPr>
          <p:cNvPr id="134" name="Google Shape;134;p18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[Your Company Name] | [Quarter &amp; Year]</a:t>
            </a:r>
            <a:endParaRPr/>
          </a:p>
        </p:txBody>
      </p:sp>
      <p:sp>
        <p:nvSpPr>
          <p:cNvPr id="135" name="Google Shape;135;p18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36" name="Google Shape;136;p18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How we can better support existing customers </a:t>
            </a:r>
            <a:endParaRPr/>
          </a:p>
        </p:txBody>
      </p:sp>
      <p:sp>
        <p:nvSpPr>
          <p:cNvPr id="263" name="Google Shape;263;p2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4" name="Google Shape;264;p27"/>
          <p:cNvCxnSpPr/>
          <p:nvPr/>
        </p:nvCxnSpPr>
        <p:spPr>
          <a:xfrm>
            <a:off x="2290945" y="2457581"/>
            <a:ext cx="0" cy="233100"/>
          </a:xfrm>
          <a:prstGeom prst="straightConnector1">
            <a:avLst/>
          </a:prstGeom>
          <a:noFill/>
          <a:ln cap="rnd" cmpd="sng" w="19050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65" name="Google Shape;265;p27"/>
          <p:cNvGrpSpPr/>
          <p:nvPr/>
        </p:nvGrpSpPr>
        <p:grpSpPr>
          <a:xfrm>
            <a:off x="402275" y="2324435"/>
            <a:ext cx="5824500" cy="2193086"/>
            <a:chOff x="1524032" y="1733077"/>
            <a:chExt cx="5824500" cy="1691413"/>
          </a:xfrm>
        </p:grpSpPr>
        <p:sp>
          <p:nvSpPr>
            <p:cNvPr id="266" name="Google Shape;266;p27"/>
            <p:cNvSpPr/>
            <p:nvPr/>
          </p:nvSpPr>
          <p:spPr>
            <a:xfrm>
              <a:off x="1524032" y="1733077"/>
              <a:ext cx="5824500" cy="499200"/>
            </a:xfrm>
            <a:prstGeom prst="roundRect">
              <a:avLst>
                <a:gd fmla="val 50000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1524032" y="2331250"/>
              <a:ext cx="5824500" cy="499200"/>
            </a:xfrm>
            <a:prstGeom prst="roundRect">
              <a:avLst>
                <a:gd fmla="val 50000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1524032" y="2925290"/>
              <a:ext cx="5824500" cy="499200"/>
            </a:xfrm>
            <a:prstGeom prst="roundRect">
              <a:avLst>
                <a:gd fmla="val 50000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69" name="Google Shape;269;p27"/>
          <p:cNvGrpSpPr/>
          <p:nvPr/>
        </p:nvGrpSpPr>
        <p:grpSpPr>
          <a:xfrm>
            <a:off x="402282" y="1642523"/>
            <a:ext cx="5824500" cy="499200"/>
            <a:chOff x="1524032" y="1051023"/>
            <a:chExt cx="5824500" cy="499200"/>
          </a:xfrm>
        </p:grpSpPr>
        <p:sp>
          <p:nvSpPr>
            <p:cNvPr id="270" name="Google Shape;270;p27"/>
            <p:cNvSpPr/>
            <p:nvPr/>
          </p:nvSpPr>
          <p:spPr>
            <a:xfrm>
              <a:off x="1524032" y="1051023"/>
              <a:ext cx="5824500" cy="499200"/>
            </a:xfrm>
            <a:prstGeom prst="roundRect">
              <a:avLst>
                <a:gd fmla="val 50000" name="adj"/>
              </a:avLst>
            </a:prstGeom>
            <a:solidFill>
              <a:srgbClr val="09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71" name="Google Shape;271;p27"/>
            <p:cNvCxnSpPr/>
            <p:nvPr/>
          </p:nvCxnSpPr>
          <p:spPr>
            <a:xfrm>
              <a:off x="3399590" y="1178212"/>
              <a:ext cx="0" cy="244800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2" name="Google Shape;272;p27"/>
            <p:cNvCxnSpPr/>
            <p:nvPr/>
          </p:nvCxnSpPr>
          <p:spPr>
            <a:xfrm>
              <a:off x="5392167" y="1178212"/>
              <a:ext cx="0" cy="244800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3" name="Google Shape;273;p27"/>
            <p:cNvSpPr txBox="1"/>
            <p:nvPr/>
          </p:nvSpPr>
          <p:spPr>
            <a:xfrm>
              <a:off x="1923302" y="1223675"/>
              <a:ext cx="93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Risk</a:t>
              </a:r>
              <a:endParaRPr/>
            </a:p>
          </p:txBody>
        </p:sp>
        <p:sp>
          <p:nvSpPr>
            <p:cNvPr id="274" name="Google Shape;274;p27"/>
            <p:cNvSpPr txBox="1"/>
            <p:nvPr/>
          </p:nvSpPr>
          <p:spPr>
            <a:xfrm>
              <a:off x="3943779" y="1223676"/>
              <a:ext cx="904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Opportunity</a:t>
              </a:r>
              <a:endParaRPr/>
            </a:p>
          </p:txBody>
        </p:sp>
        <p:sp>
          <p:nvSpPr>
            <p:cNvPr id="275" name="Google Shape;275;p27"/>
            <p:cNvSpPr txBox="1"/>
            <p:nvPr/>
          </p:nvSpPr>
          <p:spPr>
            <a:xfrm>
              <a:off x="5707750" y="1223675"/>
              <a:ext cx="1325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Recommendations</a:t>
              </a:r>
              <a:endParaRPr/>
            </a:p>
          </p:txBody>
        </p:sp>
      </p:grpSp>
      <p:cxnSp>
        <p:nvCxnSpPr>
          <p:cNvPr id="276" name="Google Shape;276;p27"/>
          <p:cNvCxnSpPr/>
          <p:nvPr/>
        </p:nvCxnSpPr>
        <p:spPr>
          <a:xfrm>
            <a:off x="4274644" y="2563381"/>
            <a:ext cx="0" cy="233100"/>
          </a:xfrm>
          <a:prstGeom prst="straightConnector1">
            <a:avLst/>
          </a:prstGeom>
          <a:noFill/>
          <a:ln cap="rnd" cmpd="sng" w="19050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p27"/>
          <p:cNvCxnSpPr/>
          <p:nvPr/>
        </p:nvCxnSpPr>
        <p:spPr>
          <a:xfrm>
            <a:off x="2290945" y="2582929"/>
            <a:ext cx="0" cy="233100"/>
          </a:xfrm>
          <a:prstGeom prst="straightConnector1">
            <a:avLst/>
          </a:prstGeom>
          <a:noFill/>
          <a:ln cap="rnd" cmpd="sng" w="19050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78" name="Google Shape;278;p27"/>
          <p:cNvGrpSpPr/>
          <p:nvPr/>
        </p:nvGrpSpPr>
        <p:grpSpPr>
          <a:xfrm>
            <a:off x="2277840" y="3319320"/>
            <a:ext cx="1992577" cy="244800"/>
            <a:chOff x="3399590" y="1178212"/>
            <a:chExt cx="1992577" cy="244800"/>
          </a:xfrm>
        </p:grpSpPr>
        <p:cxnSp>
          <p:nvCxnSpPr>
            <p:cNvPr id="279" name="Google Shape;279;p27"/>
            <p:cNvCxnSpPr/>
            <p:nvPr/>
          </p:nvCxnSpPr>
          <p:spPr>
            <a:xfrm>
              <a:off x="3399590" y="1178212"/>
              <a:ext cx="0" cy="244800"/>
            </a:xfrm>
            <a:prstGeom prst="straightConnector1">
              <a:avLst/>
            </a:prstGeom>
            <a:noFill/>
            <a:ln cap="rnd" cmpd="sng" w="19050">
              <a:solidFill>
                <a:srgbClr val="09100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" name="Google Shape;280;p27"/>
            <p:cNvCxnSpPr/>
            <p:nvPr/>
          </p:nvCxnSpPr>
          <p:spPr>
            <a:xfrm>
              <a:off x="5392167" y="1178212"/>
              <a:ext cx="0" cy="244800"/>
            </a:xfrm>
            <a:prstGeom prst="straightConnector1">
              <a:avLst/>
            </a:prstGeom>
            <a:noFill/>
            <a:ln cap="rnd" cmpd="sng" w="19050">
              <a:solidFill>
                <a:srgbClr val="09100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81" name="Google Shape;281;p27"/>
          <p:cNvGrpSpPr/>
          <p:nvPr/>
        </p:nvGrpSpPr>
        <p:grpSpPr>
          <a:xfrm>
            <a:off x="2277840" y="4055712"/>
            <a:ext cx="1992577" cy="244800"/>
            <a:chOff x="3399590" y="1178212"/>
            <a:chExt cx="1992577" cy="244800"/>
          </a:xfrm>
        </p:grpSpPr>
        <p:cxnSp>
          <p:nvCxnSpPr>
            <p:cNvPr id="282" name="Google Shape;282;p27"/>
            <p:cNvCxnSpPr/>
            <p:nvPr/>
          </p:nvCxnSpPr>
          <p:spPr>
            <a:xfrm>
              <a:off x="3399590" y="1178212"/>
              <a:ext cx="0" cy="244800"/>
            </a:xfrm>
            <a:prstGeom prst="straightConnector1">
              <a:avLst/>
            </a:prstGeom>
            <a:noFill/>
            <a:ln cap="rnd" cmpd="sng" w="19050">
              <a:solidFill>
                <a:srgbClr val="09100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" name="Google Shape;283;p27"/>
            <p:cNvCxnSpPr/>
            <p:nvPr/>
          </p:nvCxnSpPr>
          <p:spPr>
            <a:xfrm>
              <a:off x="5392167" y="1178212"/>
              <a:ext cx="0" cy="244800"/>
            </a:xfrm>
            <a:prstGeom prst="straightConnector1">
              <a:avLst/>
            </a:prstGeom>
            <a:noFill/>
            <a:ln cap="rnd" cmpd="sng" w="19050">
              <a:solidFill>
                <a:srgbClr val="09100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84" name="Google Shape;284;p27"/>
          <p:cNvGrpSpPr/>
          <p:nvPr/>
        </p:nvGrpSpPr>
        <p:grpSpPr>
          <a:xfrm>
            <a:off x="801552" y="4109919"/>
            <a:ext cx="5140723" cy="153906"/>
            <a:chOff x="1923302" y="1206811"/>
            <a:chExt cx="5140723" cy="153906"/>
          </a:xfrm>
        </p:grpSpPr>
        <p:sp>
          <p:nvSpPr>
            <p:cNvPr id="285" name="Google Shape;285;p27"/>
            <p:cNvSpPr txBox="1"/>
            <p:nvPr/>
          </p:nvSpPr>
          <p:spPr>
            <a:xfrm>
              <a:off x="1923302" y="1206811"/>
              <a:ext cx="93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Risk</a:t>
              </a: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 3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6" name="Google Shape;286;p27"/>
            <p:cNvSpPr txBox="1"/>
            <p:nvPr/>
          </p:nvSpPr>
          <p:spPr>
            <a:xfrm>
              <a:off x="3943779" y="1206812"/>
              <a:ext cx="904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Opportunity </a:t>
              </a: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7" name="Google Shape;287;p27"/>
            <p:cNvSpPr txBox="1"/>
            <p:nvPr/>
          </p:nvSpPr>
          <p:spPr>
            <a:xfrm>
              <a:off x="5774325" y="1206817"/>
              <a:ext cx="1289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Recommendation</a:t>
              </a: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 3</a:t>
              </a:r>
              <a:endParaRPr>
                <a:solidFill>
                  <a:srgbClr val="09100F"/>
                </a:solidFill>
              </a:endParaRPr>
            </a:p>
          </p:txBody>
        </p:sp>
      </p:grpSp>
      <p:grpSp>
        <p:nvGrpSpPr>
          <p:cNvPr id="288" name="Google Shape;288;p27"/>
          <p:cNvGrpSpPr/>
          <p:nvPr/>
        </p:nvGrpSpPr>
        <p:grpSpPr>
          <a:xfrm>
            <a:off x="801552" y="3347919"/>
            <a:ext cx="5140598" cy="153906"/>
            <a:chOff x="1923302" y="1223675"/>
            <a:chExt cx="5140598" cy="153906"/>
          </a:xfrm>
        </p:grpSpPr>
        <p:sp>
          <p:nvSpPr>
            <p:cNvPr id="289" name="Google Shape;289;p27"/>
            <p:cNvSpPr txBox="1"/>
            <p:nvPr/>
          </p:nvSpPr>
          <p:spPr>
            <a:xfrm>
              <a:off x="1923302" y="1223675"/>
              <a:ext cx="93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Risk</a:t>
              </a: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 2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90" name="Google Shape;290;p27"/>
            <p:cNvSpPr txBox="1"/>
            <p:nvPr/>
          </p:nvSpPr>
          <p:spPr>
            <a:xfrm>
              <a:off x="3943779" y="1223676"/>
              <a:ext cx="904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Opportunity</a:t>
              </a: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 2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91" name="Google Shape;291;p27"/>
            <p:cNvSpPr txBox="1"/>
            <p:nvPr/>
          </p:nvSpPr>
          <p:spPr>
            <a:xfrm>
              <a:off x="5740600" y="1223681"/>
              <a:ext cx="1323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Recommendation</a:t>
              </a: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 2</a:t>
              </a:r>
              <a:endParaRPr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2" name="Google Shape;292;p27"/>
          <p:cNvGrpSpPr/>
          <p:nvPr/>
        </p:nvGrpSpPr>
        <p:grpSpPr>
          <a:xfrm>
            <a:off x="801552" y="2591525"/>
            <a:ext cx="5140648" cy="153917"/>
            <a:chOff x="1923302" y="1147459"/>
            <a:chExt cx="5140648" cy="153917"/>
          </a:xfrm>
        </p:grpSpPr>
        <p:sp>
          <p:nvSpPr>
            <p:cNvPr id="293" name="Google Shape;293;p27"/>
            <p:cNvSpPr txBox="1"/>
            <p:nvPr/>
          </p:nvSpPr>
          <p:spPr>
            <a:xfrm>
              <a:off x="1923302" y="1147475"/>
              <a:ext cx="93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Risk 1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94" name="Google Shape;294;p27"/>
            <p:cNvSpPr txBox="1"/>
            <p:nvPr/>
          </p:nvSpPr>
          <p:spPr>
            <a:xfrm>
              <a:off x="3943779" y="1147476"/>
              <a:ext cx="904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Opportunity 1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95" name="Google Shape;295;p27"/>
            <p:cNvSpPr txBox="1"/>
            <p:nvPr/>
          </p:nvSpPr>
          <p:spPr>
            <a:xfrm>
              <a:off x="5779950" y="1147459"/>
              <a:ext cx="1284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Recommendation</a:t>
              </a: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 1</a:t>
              </a:r>
              <a:endParaRPr>
                <a:solidFill>
                  <a:srgbClr val="09100F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Action plan for the next quarter</a:t>
            </a:r>
            <a:endParaRPr/>
          </a:p>
        </p:txBody>
      </p:sp>
      <p:sp>
        <p:nvSpPr>
          <p:cNvPr id="301" name="Google Shape;301;p2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02" name="Google Shape;302;p28"/>
          <p:cNvGraphicFramePr/>
          <p:nvPr/>
        </p:nvGraphicFramePr>
        <p:xfrm>
          <a:off x="413650" y="165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{F7150EF6-E456-4B25-9E52-0B5EEDF844DF}</a:tableStyleId>
              </a:tblPr>
              <a:tblGrid>
                <a:gridCol w="2552050"/>
                <a:gridCol w="2552050"/>
                <a:gridCol w="2552050"/>
              </a:tblGrid>
              <a:tr h="64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Initiative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Owner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Timeline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</a:tr>
              <a:tr h="657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What?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Who?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When?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08" name="Google Shape;30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9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  <p:sp>
        <p:nvSpPr>
          <p:cNvPr id="310" name="Google Shape;310;p29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Market trends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Competitor movements</a:t>
            </a:r>
            <a:endParaRPr b="1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Customer feedback</a:t>
            </a:r>
            <a:endParaRPr b="1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Business performance</a:t>
            </a:r>
            <a:endParaRPr b="1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Internal learnings and feedback</a:t>
            </a:r>
            <a:endParaRPr b="1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b="1" lang="en"/>
              <a:t>Strategic recommendations</a:t>
            </a:r>
            <a:endParaRPr b="1"/>
          </a:p>
        </p:txBody>
      </p:sp>
      <p:cxnSp>
        <p:nvCxnSpPr>
          <p:cNvPr id="144" name="Google Shape;144;p19"/>
          <p:cNvCxnSpPr/>
          <p:nvPr/>
        </p:nvCxnSpPr>
        <p:spPr>
          <a:xfrm flipH="1">
            <a:off x="4815500" y="1768850"/>
            <a:ext cx="5700" cy="1877400"/>
          </a:xfrm>
          <a:prstGeom prst="straightConnector1">
            <a:avLst/>
          </a:prstGeom>
          <a:noFill/>
          <a:ln cap="flat" cmpd="sng" w="9525">
            <a:solidFill>
              <a:srgbClr val="F9F8F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Key industry shifts this quarter</a:t>
            </a:r>
            <a:endParaRPr/>
          </a:p>
        </p:txBody>
      </p:sp>
      <p:sp>
        <p:nvSpPr>
          <p:cNvPr id="150" name="Google Shape;150;p20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Trend 2</a:t>
            </a:r>
            <a:endParaRPr/>
          </a:p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0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Trend 1</a:t>
            </a:r>
            <a:endParaRPr/>
          </a:p>
        </p:txBody>
      </p:sp>
      <p:sp>
        <p:nvSpPr>
          <p:cNvPr id="153" name="Google Shape;153;p20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Brief explanation</a:t>
            </a:r>
            <a:endParaRPr/>
          </a:p>
        </p:txBody>
      </p:sp>
      <p:sp>
        <p:nvSpPr>
          <p:cNvPr id="154" name="Google Shape;154;p20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Brief explanation</a:t>
            </a:r>
            <a:endParaRPr/>
          </a:p>
        </p:txBody>
      </p:sp>
      <p:sp>
        <p:nvSpPr>
          <p:cNvPr id="155" name="Google Shape;155;p20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Trend 3</a:t>
            </a:r>
            <a:endParaRPr/>
          </a:p>
        </p:txBody>
      </p:sp>
      <p:sp>
        <p:nvSpPr>
          <p:cNvPr id="156" name="Google Shape;156;p20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explanation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How our competitors are evolving</a:t>
            </a:r>
            <a:endParaRPr/>
          </a:p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63" name="Google Shape;163;p21"/>
          <p:cNvGraphicFramePr/>
          <p:nvPr/>
        </p:nvGraphicFramePr>
        <p:xfrm>
          <a:off x="413650" y="158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{F7150EF6-E456-4B25-9E52-0B5EEDF844DF}</a:tableStyleId>
              </a:tblPr>
              <a:tblGrid>
                <a:gridCol w="1540250"/>
                <a:gridCol w="3057975"/>
                <a:gridCol w="3057975"/>
              </a:tblGrid>
              <a:tr h="45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Competitor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Key change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Implication for us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Competitor 1</a:t>
                      </a:r>
                      <a:endParaRPr b="1"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Outline new product launches or feature update, positioning or messaging shifts, and sales feedback on what prospects are saying about competitors.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Highlight threats and </a:t>
                      </a: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opportunities</a:t>
                      </a: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Competitor 2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Competitor 3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5400" y="1817950"/>
            <a:ext cx="7199800" cy="364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>
            <p:ph type="title"/>
          </p:nvPr>
        </p:nvSpPr>
        <p:spPr>
          <a:xfrm>
            <a:off x="3523150" y="833575"/>
            <a:ext cx="53304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What customers are telling us</a:t>
            </a:r>
            <a:endParaRPr/>
          </a:p>
        </p:txBody>
      </p:sp>
      <p:sp>
        <p:nvSpPr>
          <p:cNvPr id="170" name="Google Shape;170;p2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C706F"/>
                </a:solidFill>
              </a:rPr>
              <a:t>‹#›</a:t>
            </a:fld>
            <a:endParaRPr>
              <a:solidFill>
                <a:srgbClr val="6C706F"/>
              </a:solidFill>
            </a:endParaRPr>
          </a:p>
        </p:txBody>
      </p:sp>
      <p:sp>
        <p:nvSpPr>
          <p:cNvPr id="171" name="Google Shape;171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22"/>
          <p:cNvSpPr txBox="1"/>
          <p:nvPr>
            <p:ph idx="3" type="subTitle"/>
          </p:nvPr>
        </p:nvSpPr>
        <p:spPr>
          <a:xfrm>
            <a:off x="356800" y="917876"/>
            <a:ext cx="2208600" cy="344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Top feature requests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Feature 1</a:t>
            </a:r>
            <a:endParaRPr sz="1100"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Feature 2</a:t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Customer pain points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Pain point 1</a:t>
            </a:r>
            <a:endParaRPr sz="1100"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Pain point 2</a:t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Emerging needs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Need 1</a:t>
            </a:r>
            <a:endParaRPr sz="1100"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Need 2</a:t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3344375" y="2501025"/>
            <a:ext cx="1331400" cy="1083900"/>
          </a:xfrm>
          <a:prstGeom prst="wedgeEllipseCallout">
            <a:avLst>
              <a:gd fmla="val 30964" name="adj1"/>
              <a:gd fmla="val 64298" name="adj2"/>
            </a:avLst>
          </a:prstGeom>
          <a:solidFill>
            <a:srgbClr val="262626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4640525" y="1487850"/>
            <a:ext cx="1331400" cy="1083900"/>
          </a:xfrm>
          <a:prstGeom prst="wedgeEllipseCallout">
            <a:avLst>
              <a:gd fmla="val 30964" name="adj1"/>
              <a:gd fmla="val 64298" name="adj2"/>
            </a:avLst>
          </a:prstGeom>
          <a:solidFill>
            <a:srgbClr val="262626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5" name="Google Shape;175;p22"/>
          <p:cNvSpPr/>
          <p:nvPr/>
        </p:nvSpPr>
        <p:spPr>
          <a:xfrm flipH="1" rot="10800000">
            <a:off x="4525650" y="3634150"/>
            <a:ext cx="1331400" cy="1083900"/>
          </a:xfrm>
          <a:prstGeom prst="wedgeEllipseCallout">
            <a:avLst>
              <a:gd fmla="val 30964" name="adj1"/>
              <a:gd fmla="val 64298" name="adj2"/>
            </a:avLst>
          </a:prstGeom>
          <a:solidFill>
            <a:srgbClr val="262626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6" name="Google Shape;176;p22"/>
          <p:cNvSpPr txBox="1"/>
          <p:nvPr>
            <p:ph idx="3" type="subTitle"/>
          </p:nvPr>
        </p:nvSpPr>
        <p:spPr>
          <a:xfrm>
            <a:off x="4575150" y="4029766"/>
            <a:ext cx="1232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Customer</a:t>
            </a:r>
            <a:br>
              <a:rPr b="1" lang="en" sz="11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Quote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22"/>
          <p:cNvSpPr txBox="1"/>
          <p:nvPr>
            <p:ph idx="3" type="subTitle"/>
          </p:nvPr>
        </p:nvSpPr>
        <p:spPr>
          <a:xfrm>
            <a:off x="4690025" y="1865805"/>
            <a:ext cx="1232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Customer</a:t>
            </a:r>
            <a:br>
              <a:rPr b="1" lang="en" sz="11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Quote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22"/>
          <p:cNvSpPr txBox="1"/>
          <p:nvPr>
            <p:ph idx="3" type="subTitle"/>
          </p:nvPr>
        </p:nvSpPr>
        <p:spPr>
          <a:xfrm>
            <a:off x="3393875" y="2878980"/>
            <a:ext cx="1232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Customer</a:t>
            </a:r>
            <a:br>
              <a:rPr b="1" lang="en" sz="11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Quote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How our efforts impacted the business</a:t>
            </a:r>
            <a:endParaRPr/>
          </a:p>
        </p:txBody>
      </p:sp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C706F"/>
                </a:solidFill>
              </a:rPr>
              <a:t>‹#›</a:t>
            </a:fld>
            <a:endParaRPr>
              <a:solidFill>
                <a:srgbClr val="6C706F"/>
              </a:solidFill>
            </a:endParaRPr>
          </a:p>
        </p:txBody>
      </p:sp>
      <p:sp>
        <p:nvSpPr>
          <p:cNvPr id="185" name="Google Shape;185;p23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Insert charts showing changes in key metrics such as net-new revenue, customer retention and expansion, and product adoption and usage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</a:rPr>
              <a:t>Internal learnings and feedback</a:t>
            </a:r>
            <a:endParaRPr/>
          </a:p>
        </p:txBody>
      </p:sp>
      <p:sp>
        <p:nvSpPr>
          <p:cNvPr id="191" name="Google Shape;191;p24"/>
          <p:cNvSpPr txBox="1"/>
          <p:nvPr>
            <p:ph idx="1" type="subTitle"/>
          </p:nvPr>
        </p:nvSpPr>
        <p:spPr>
          <a:xfrm>
            <a:off x="6404050" y="868525"/>
            <a:ext cx="2300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</a:t>
            </a:r>
            <a:endParaRPr/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93" name="Google Shape;193;p24"/>
          <p:cNvGraphicFramePr/>
          <p:nvPr/>
        </p:nvGraphicFramePr>
        <p:xfrm>
          <a:off x="413650" y="202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{F7150EF6-E456-4B25-9E52-0B5EEDF844DF}</a:tableStyleId>
              </a:tblPr>
              <a:tblGrid>
                <a:gridCol w="1639525"/>
                <a:gridCol w="1639525"/>
                <a:gridCol w="1639525"/>
              </a:tblGrid>
              <a:tr h="45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Wins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Challenges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Opportunities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Successful product launch, campaign, or initiative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didn’t go as planned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we’ll adjust next quarter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4" name="Google Shape;194;p24"/>
          <p:cNvSpPr txBox="1"/>
          <p:nvPr>
            <p:ph idx="1" type="subTitle"/>
          </p:nvPr>
        </p:nvSpPr>
        <p:spPr>
          <a:xfrm>
            <a:off x="6404050" y="1420050"/>
            <a:ext cx="2300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Takeaway 1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Font typeface="Poppins"/>
              <a:buChar char="●"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Takeaway 2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SzPts val="1300"/>
              <a:buFont typeface="Poppins"/>
              <a:buChar char="●"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Takeaway 3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0" name="Google Shape;200;p25"/>
          <p:cNvCxnSpPr/>
          <p:nvPr/>
        </p:nvCxnSpPr>
        <p:spPr>
          <a:xfrm>
            <a:off x="2367145" y="2457581"/>
            <a:ext cx="0" cy="233100"/>
          </a:xfrm>
          <a:prstGeom prst="straightConnector1">
            <a:avLst/>
          </a:prstGeom>
          <a:noFill/>
          <a:ln cap="rnd" cmpd="sng" w="19050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25"/>
          <p:cNvCxnSpPr/>
          <p:nvPr/>
        </p:nvCxnSpPr>
        <p:spPr>
          <a:xfrm>
            <a:off x="2367145" y="3055754"/>
            <a:ext cx="0" cy="233100"/>
          </a:xfrm>
          <a:prstGeom prst="straightConnector1">
            <a:avLst/>
          </a:prstGeom>
          <a:noFill/>
          <a:ln cap="rnd" cmpd="sng" w="19050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25"/>
          <p:cNvCxnSpPr/>
          <p:nvPr/>
        </p:nvCxnSpPr>
        <p:spPr>
          <a:xfrm>
            <a:off x="2367145" y="3649793"/>
            <a:ext cx="0" cy="233100"/>
          </a:xfrm>
          <a:prstGeom prst="straightConnector1">
            <a:avLst/>
          </a:prstGeom>
          <a:noFill/>
          <a:ln cap="rnd" cmpd="sng" w="19050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3" name="Google Shape;203;p25"/>
          <p:cNvGrpSpPr/>
          <p:nvPr/>
        </p:nvGrpSpPr>
        <p:grpSpPr>
          <a:xfrm>
            <a:off x="478482" y="1642523"/>
            <a:ext cx="5824500" cy="499200"/>
            <a:chOff x="1524032" y="1051023"/>
            <a:chExt cx="5824500" cy="499200"/>
          </a:xfrm>
        </p:grpSpPr>
        <p:sp>
          <p:nvSpPr>
            <p:cNvPr id="204" name="Google Shape;204;p25"/>
            <p:cNvSpPr/>
            <p:nvPr/>
          </p:nvSpPr>
          <p:spPr>
            <a:xfrm>
              <a:off x="1524032" y="1051023"/>
              <a:ext cx="5824500" cy="499200"/>
            </a:xfrm>
            <a:prstGeom prst="roundRect">
              <a:avLst>
                <a:gd fmla="val 50000" name="adj"/>
              </a:avLst>
            </a:prstGeom>
            <a:solidFill>
              <a:srgbClr val="09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05" name="Google Shape;205;p25"/>
            <p:cNvCxnSpPr/>
            <p:nvPr/>
          </p:nvCxnSpPr>
          <p:spPr>
            <a:xfrm>
              <a:off x="3399590" y="1178212"/>
              <a:ext cx="0" cy="244800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6" name="Google Shape;206;p25"/>
            <p:cNvCxnSpPr/>
            <p:nvPr/>
          </p:nvCxnSpPr>
          <p:spPr>
            <a:xfrm>
              <a:off x="5392167" y="1178212"/>
              <a:ext cx="0" cy="244800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7" name="Google Shape;207;p25"/>
            <p:cNvSpPr txBox="1"/>
            <p:nvPr/>
          </p:nvSpPr>
          <p:spPr>
            <a:xfrm>
              <a:off x="1923302" y="1223675"/>
              <a:ext cx="93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Iterations</a:t>
              </a:r>
              <a:endParaRPr/>
            </a:p>
          </p:txBody>
        </p:sp>
        <p:sp>
          <p:nvSpPr>
            <p:cNvPr id="208" name="Google Shape;208;p25"/>
            <p:cNvSpPr txBox="1"/>
            <p:nvPr/>
          </p:nvSpPr>
          <p:spPr>
            <a:xfrm>
              <a:off x="3943779" y="1223676"/>
              <a:ext cx="904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New features</a:t>
              </a:r>
              <a:endParaRPr/>
            </a:p>
          </p:txBody>
        </p:sp>
        <p:sp>
          <p:nvSpPr>
            <p:cNvPr id="209" name="Google Shape;209;p25"/>
            <p:cNvSpPr txBox="1"/>
            <p:nvPr/>
          </p:nvSpPr>
          <p:spPr>
            <a:xfrm>
              <a:off x="5860156" y="1223675"/>
              <a:ext cx="1056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Deprioritize</a:t>
              </a:r>
              <a:endParaRPr/>
            </a:p>
          </p:txBody>
        </p:sp>
      </p:grpSp>
      <p:cxnSp>
        <p:nvCxnSpPr>
          <p:cNvPr id="210" name="Google Shape;210;p25"/>
          <p:cNvCxnSpPr/>
          <p:nvPr/>
        </p:nvCxnSpPr>
        <p:spPr>
          <a:xfrm>
            <a:off x="4350844" y="2457581"/>
            <a:ext cx="0" cy="233100"/>
          </a:xfrm>
          <a:prstGeom prst="straightConnector1">
            <a:avLst/>
          </a:prstGeom>
          <a:noFill/>
          <a:ln cap="rnd" cmpd="sng" w="19050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25"/>
          <p:cNvCxnSpPr/>
          <p:nvPr/>
        </p:nvCxnSpPr>
        <p:spPr>
          <a:xfrm>
            <a:off x="4350844" y="3055754"/>
            <a:ext cx="0" cy="233100"/>
          </a:xfrm>
          <a:prstGeom prst="straightConnector1">
            <a:avLst/>
          </a:prstGeom>
          <a:noFill/>
          <a:ln cap="rnd" cmpd="sng" w="19050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25"/>
          <p:cNvCxnSpPr/>
          <p:nvPr/>
        </p:nvCxnSpPr>
        <p:spPr>
          <a:xfrm>
            <a:off x="4350844" y="3649793"/>
            <a:ext cx="0" cy="233100"/>
          </a:xfrm>
          <a:prstGeom prst="straightConnector1">
            <a:avLst/>
          </a:prstGeom>
          <a:noFill/>
          <a:ln cap="rnd" cmpd="sng" w="19050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3" name="Google Shape;213;p25"/>
          <p:cNvGrpSpPr/>
          <p:nvPr/>
        </p:nvGrpSpPr>
        <p:grpSpPr>
          <a:xfrm>
            <a:off x="877752" y="2500975"/>
            <a:ext cx="5069054" cy="153901"/>
            <a:chOff x="1923302" y="1223675"/>
            <a:chExt cx="5069054" cy="153901"/>
          </a:xfrm>
        </p:grpSpPr>
        <p:sp>
          <p:nvSpPr>
            <p:cNvPr id="214" name="Google Shape;214;p25"/>
            <p:cNvSpPr txBox="1"/>
            <p:nvPr/>
          </p:nvSpPr>
          <p:spPr>
            <a:xfrm>
              <a:off x="1923302" y="1223675"/>
              <a:ext cx="93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Iteration 1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15" name="Google Shape;215;p25"/>
            <p:cNvSpPr txBox="1"/>
            <p:nvPr/>
          </p:nvSpPr>
          <p:spPr>
            <a:xfrm>
              <a:off x="3943779" y="1223676"/>
              <a:ext cx="904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New feature 1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16" name="Google Shape;216;p25"/>
            <p:cNvSpPr txBox="1"/>
            <p:nvPr/>
          </p:nvSpPr>
          <p:spPr>
            <a:xfrm>
              <a:off x="5936356" y="1223675"/>
              <a:ext cx="1056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Deprioritization 1</a:t>
              </a:r>
              <a:endParaRPr>
                <a:solidFill>
                  <a:srgbClr val="09100F"/>
                </a:solidFill>
              </a:endParaRPr>
            </a:p>
          </p:txBody>
        </p:sp>
      </p:grpSp>
      <p:grpSp>
        <p:nvGrpSpPr>
          <p:cNvPr id="217" name="Google Shape;217;p25"/>
          <p:cNvGrpSpPr/>
          <p:nvPr/>
        </p:nvGrpSpPr>
        <p:grpSpPr>
          <a:xfrm>
            <a:off x="877752" y="3110575"/>
            <a:ext cx="5140748" cy="153901"/>
            <a:chOff x="1923302" y="1223675"/>
            <a:chExt cx="5140748" cy="153901"/>
          </a:xfrm>
        </p:grpSpPr>
        <p:sp>
          <p:nvSpPr>
            <p:cNvPr id="218" name="Google Shape;218;p25"/>
            <p:cNvSpPr txBox="1"/>
            <p:nvPr/>
          </p:nvSpPr>
          <p:spPr>
            <a:xfrm>
              <a:off x="1923302" y="1223675"/>
              <a:ext cx="93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Iteration 2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19" name="Google Shape;219;p25"/>
            <p:cNvSpPr txBox="1"/>
            <p:nvPr/>
          </p:nvSpPr>
          <p:spPr>
            <a:xfrm>
              <a:off x="3943779" y="1223676"/>
              <a:ext cx="904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New feature 2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20" name="Google Shape;220;p25"/>
            <p:cNvSpPr txBox="1"/>
            <p:nvPr/>
          </p:nvSpPr>
          <p:spPr>
            <a:xfrm>
              <a:off x="5936350" y="1223675"/>
              <a:ext cx="1127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Deprioritization 2</a:t>
              </a:r>
              <a:endParaRPr>
                <a:solidFill>
                  <a:srgbClr val="09100F"/>
                </a:solidFill>
              </a:endParaRPr>
            </a:p>
          </p:txBody>
        </p:sp>
      </p:grpSp>
      <p:grpSp>
        <p:nvGrpSpPr>
          <p:cNvPr id="221" name="Google Shape;221;p25"/>
          <p:cNvGrpSpPr/>
          <p:nvPr/>
        </p:nvGrpSpPr>
        <p:grpSpPr>
          <a:xfrm>
            <a:off x="877752" y="3683324"/>
            <a:ext cx="5140748" cy="153901"/>
            <a:chOff x="1923302" y="1186824"/>
            <a:chExt cx="5140748" cy="153901"/>
          </a:xfrm>
        </p:grpSpPr>
        <p:sp>
          <p:nvSpPr>
            <p:cNvPr id="222" name="Google Shape;222;p25"/>
            <p:cNvSpPr txBox="1"/>
            <p:nvPr/>
          </p:nvSpPr>
          <p:spPr>
            <a:xfrm>
              <a:off x="1923302" y="1186824"/>
              <a:ext cx="93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Iteration 3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23" name="Google Shape;223;p25"/>
            <p:cNvSpPr txBox="1"/>
            <p:nvPr/>
          </p:nvSpPr>
          <p:spPr>
            <a:xfrm>
              <a:off x="3943779" y="1186825"/>
              <a:ext cx="904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New feature 3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24" name="Google Shape;224;p25"/>
            <p:cNvSpPr txBox="1"/>
            <p:nvPr/>
          </p:nvSpPr>
          <p:spPr>
            <a:xfrm>
              <a:off x="5936350" y="1186825"/>
              <a:ext cx="1127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Deprioritization 3</a:t>
              </a:r>
              <a:endParaRPr>
                <a:solidFill>
                  <a:srgbClr val="09100F"/>
                </a:solidFill>
              </a:endParaRPr>
            </a:p>
          </p:txBody>
        </p:sp>
      </p:grpSp>
      <p:sp>
        <p:nvSpPr>
          <p:cNvPr id="225" name="Google Shape;225;p2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What should we build next?</a:t>
            </a:r>
            <a:endParaRPr/>
          </a:p>
        </p:txBody>
      </p:sp>
      <p:grpSp>
        <p:nvGrpSpPr>
          <p:cNvPr id="226" name="Google Shape;226;p25"/>
          <p:cNvGrpSpPr/>
          <p:nvPr/>
        </p:nvGrpSpPr>
        <p:grpSpPr>
          <a:xfrm>
            <a:off x="478482" y="2324577"/>
            <a:ext cx="5824500" cy="1691413"/>
            <a:chOff x="1524032" y="1733077"/>
            <a:chExt cx="5824500" cy="1691413"/>
          </a:xfrm>
        </p:grpSpPr>
        <p:sp>
          <p:nvSpPr>
            <p:cNvPr id="227" name="Google Shape;227;p25"/>
            <p:cNvSpPr/>
            <p:nvPr/>
          </p:nvSpPr>
          <p:spPr>
            <a:xfrm>
              <a:off x="1524032" y="1733077"/>
              <a:ext cx="5824500" cy="499200"/>
            </a:xfrm>
            <a:prstGeom prst="roundRect">
              <a:avLst>
                <a:gd fmla="val 50000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1524032" y="2331250"/>
              <a:ext cx="5824500" cy="499200"/>
            </a:xfrm>
            <a:prstGeom prst="roundRect">
              <a:avLst>
                <a:gd fmla="val 50000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1524032" y="2925290"/>
              <a:ext cx="5824500" cy="499200"/>
            </a:xfrm>
            <a:prstGeom prst="roundRect">
              <a:avLst>
                <a:gd fmla="val 50000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30" name="Google Shape;230;p25"/>
          <p:cNvGrpSpPr/>
          <p:nvPr/>
        </p:nvGrpSpPr>
        <p:grpSpPr>
          <a:xfrm>
            <a:off x="2354040" y="2455512"/>
            <a:ext cx="1992577" cy="244800"/>
            <a:chOff x="3399590" y="1178212"/>
            <a:chExt cx="1992577" cy="244800"/>
          </a:xfrm>
        </p:grpSpPr>
        <p:cxnSp>
          <p:nvCxnSpPr>
            <p:cNvPr id="231" name="Google Shape;231;p25"/>
            <p:cNvCxnSpPr/>
            <p:nvPr/>
          </p:nvCxnSpPr>
          <p:spPr>
            <a:xfrm>
              <a:off x="3399590" y="1178212"/>
              <a:ext cx="0" cy="244800"/>
            </a:xfrm>
            <a:prstGeom prst="straightConnector1">
              <a:avLst/>
            </a:prstGeom>
            <a:noFill/>
            <a:ln cap="rnd" cmpd="sng" w="19050">
              <a:solidFill>
                <a:srgbClr val="09100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2" name="Google Shape;232;p25"/>
            <p:cNvCxnSpPr/>
            <p:nvPr/>
          </p:nvCxnSpPr>
          <p:spPr>
            <a:xfrm>
              <a:off x="5392167" y="1178212"/>
              <a:ext cx="0" cy="244800"/>
            </a:xfrm>
            <a:prstGeom prst="straightConnector1">
              <a:avLst/>
            </a:prstGeom>
            <a:noFill/>
            <a:ln cap="rnd" cmpd="sng" w="19050">
              <a:solidFill>
                <a:srgbClr val="09100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33" name="Google Shape;233;p25"/>
          <p:cNvGrpSpPr/>
          <p:nvPr/>
        </p:nvGrpSpPr>
        <p:grpSpPr>
          <a:xfrm>
            <a:off x="2354040" y="3065112"/>
            <a:ext cx="1992577" cy="244800"/>
            <a:chOff x="3399590" y="1178212"/>
            <a:chExt cx="1992577" cy="244800"/>
          </a:xfrm>
        </p:grpSpPr>
        <p:cxnSp>
          <p:nvCxnSpPr>
            <p:cNvPr id="234" name="Google Shape;234;p25"/>
            <p:cNvCxnSpPr/>
            <p:nvPr/>
          </p:nvCxnSpPr>
          <p:spPr>
            <a:xfrm>
              <a:off x="3399590" y="1178212"/>
              <a:ext cx="0" cy="244800"/>
            </a:xfrm>
            <a:prstGeom prst="straightConnector1">
              <a:avLst/>
            </a:prstGeom>
            <a:noFill/>
            <a:ln cap="rnd" cmpd="sng" w="19050">
              <a:solidFill>
                <a:srgbClr val="09100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" name="Google Shape;235;p25"/>
            <p:cNvCxnSpPr/>
            <p:nvPr/>
          </p:nvCxnSpPr>
          <p:spPr>
            <a:xfrm>
              <a:off x="5392167" y="1178212"/>
              <a:ext cx="0" cy="244800"/>
            </a:xfrm>
            <a:prstGeom prst="straightConnector1">
              <a:avLst/>
            </a:prstGeom>
            <a:noFill/>
            <a:ln cap="rnd" cmpd="sng" w="19050">
              <a:solidFill>
                <a:srgbClr val="09100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36" name="Google Shape;236;p25"/>
          <p:cNvGrpSpPr/>
          <p:nvPr/>
        </p:nvGrpSpPr>
        <p:grpSpPr>
          <a:xfrm>
            <a:off x="2354040" y="3674712"/>
            <a:ext cx="1992577" cy="244800"/>
            <a:chOff x="3399590" y="1178212"/>
            <a:chExt cx="1992577" cy="244800"/>
          </a:xfrm>
        </p:grpSpPr>
        <p:cxnSp>
          <p:nvCxnSpPr>
            <p:cNvPr id="237" name="Google Shape;237;p25"/>
            <p:cNvCxnSpPr/>
            <p:nvPr/>
          </p:nvCxnSpPr>
          <p:spPr>
            <a:xfrm>
              <a:off x="3399590" y="1178212"/>
              <a:ext cx="0" cy="244800"/>
            </a:xfrm>
            <a:prstGeom prst="straightConnector1">
              <a:avLst/>
            </a:prstGeom>
            <a:noFill/>
            <a:ln cap="rnd" cmpd="sng" w="19050">
              <a:solidFill>
                <a:srgbClr val="09100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8" name="Google Shape;238;p25"/>
            <p:cNvCxnSpPr/>
            <p:nvPr/>
          </p:nvCxnSpPr>
          <p:spPr>
            <a:xfrm>
              <a:off x="5392167" y="1178212"/>
              <a:ext cx="0" cy="244800"/>
            </a:xfrm>
            <a:prstGeom prst="straightConnector1">
              <a:avLst/>
            </a:prstGeom>
            <a:noFill/>
            <a:ln cap="rnd" cmpd="sng" w="19050">
              <a:solidFill>
                <a:srgbClr val="09100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39" name="Google Shape;239;p25"/>
          <p:cNvGrpSpPr/>
          <p:nvPr/>
        </p:nvGrpSpPr>
        <p:grpSpPr>
          <a:xfrm>
            <a:off x="877752" y="3728915"/>
            <a:ext cx="5140748" cy="153905"/>
            <a:chOff x="1923302" y="1206807"/>
            <a:chExt cx="5140748" cy="153905"/>
          </a:xfrm>
        </p:grpSpPr>
        <p:sp>
          <p:nvSpPr>
            <p:cNvPr id="240" name="Google Shape;240;p25"/>
            <p:cNvSpPr txBox="1"/>
            <p:nvPr/>
          </p:nvSpPr>
          <p:spPr>
            <a:xfrm>
              <a:off x="1923302" y="1206811"/>
              <a:ext cx="93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Iteration 3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41" name="Google Shape;241;p25"/>
            <p:cNvSpPr txBox="1"/>
            <p:nvPr/>
          </p:nvSpPr>
          <p:spPr>
            <a:xfrm>
              <a:off x="3943779" y="1206812"/>
              <a:ext cx="904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New feature 3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42" name="Google Shape;242;p25"/>
            <p:cNvSpPr txBox="1"/>
            <p:nvPr/>
          </p:nvSpPr>
          <p:spPr>
            <a:xfrm>
              <a:off x="5936350" y="1206807"/>
              <a:ext cx="1127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Deprioritization 3</a:t>
              </a:r>
              <a:endParaRPr>
                <a:solidFill>
                  <a:srgbClr val="09100F"/>
                </a:solidFill>
              </a:endParaRPr>
            </a:p>
          </p:txBody>
        </p:sp>
      </p:grpSp>
      <p:grpSp>
        <p:nvGrpSpPr>
          <p:cNvPr id="243" name="Google Shape;243;p25"/>
          <p:cNvGrpSpPr/>
          <p:nvPr/>
        </p:nvGrpSpPr>
        <p:grpSpPr>
          <a:xfrm>
            <a:off x="877752" y="3119315"/>
            <a:ext cx="5140748" cy="153905"/>
            <a:chOff x="1923302" y="1223671"/>
            <a:chExt cx="5140748" cy="153905"/>
          </a:xfrm>
        </p:grpSpPr>
        <p:sp>
          <p:nvSpPr>
            <p:cNvPr id="244" name="Google Shape;244;p25"/>
            <p:cNvSpPr txBox="1"/>
            <p:nvPr/>
          </p:nvSpPr>
          <p:spPr>
            <a:xfrm>
              <a:off x="1923302" y="1223675"/>
              <a:ext cx="93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Iteration 2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45" name="Google Shape;245;p25"/>
            <p:cNvSpPr txBox="1"/>
            <p:nvPr/>
          </p:nvSpPr>
          <p:spPr>
            <a:xfrm>
              <a:off x="3943779" y="1223676"/>
              <a:ext cx="904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New feature 2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46" name="Google Shape;246;p25"/>
            <p:cNvSpPr txBox="1"/>
            <p:nvPr/>
          </p:nvSpPr>
          <p:spPr>
            <a:xfrm>
              <a:off x="5936350" y="1223671"/>
              <a:ext cx="1127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Deprioritization 2</a:t>
              </a:r>
              <a:endParaRPr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47" name="Google Shape;247;p25"/>
          <p:cNvGrpSpPr/>
          <p:nvPr/>
        </p:nvGrpSpPr>
        <p:grpSpPr>
          <a:xfrm>
            <a:off x="877752" y="2515336"/>
            <a:ext cx="5140748" cy="153905"/>
            <a:chOff x="1923302" y="1223671"/>
            <a:chExt cx="5140748" cy="153905"/>
          </a:xfrm>
        </p:grpSpPr>
        <p:sp>
          <p:nvSpPr>
            <p:cNvPr id="248" name="Google Shape;248;p25"/>
            <p:cNvSpPr txBox="1"/>
            <p:nvPr/>
          </p:nvSpPr>
          <p:spPr>
            <a:xfrm>
              <a:off x="1923302" y="1223675"/>
              <a:ext cx="932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Iteration 1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49" name="Google Shape;249;p25"/>
            <p:cNvSpPr txBox="1"/>
            <p:nvPr/>
          </p:nvSpPr>
          <p:spPr>
            <a:xfrm>
              <a:off x="3943779" y="1223676"/>
              <a:ext cx="904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New feature 1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50" name="Google Shape;250;p25"/>
            <p:cNvSpPr txBox="1"/>
            <p:nvPr/>
          </p:nvSpPr>
          <p:spPr>
            <a:xfrm>
              <a:off x="5936350" y="1223671"/>
              <a:ext cx="1127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Deprioritization 1</a:t>
              </a:r>
              <a:endParaRPr>
                <a:solidFill>
                  <a:srgbClr val="09100F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Refining our GTM strategy</a:t>
            </a:r>
            <a:endParaRPr/>
          </a:p>
        </p:txBody>
      </p:sp>
      <p:sp>
        <p:nvSpPr>
          <p:cNvPr id="256" name="Google Shape;256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57" name="Google Shape;257;p26"/>
          <p:cNvGraphicFramePr/>
          <p:nvPr/>
        </p:nvGraphicFramePr>
        <p:xfrm>
          <a:off x="413650" y="165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{F7150EF6-E456-4B25-9E52-0B5EEDF844DF}</a:tableStyleId>
              </a:tblPr>
              <a:tblGrid>
                <a:gridCol w="2552050"/>
                <a:gridCol w="2552050"/>
                <a:gridCol w="2552050"/>
              </a:tblGrid>
              <a:tr h="64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trends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 enablement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Messaging updates</a:t>
                      </a:r>
                      <a:endParaRPr b="1" sz="11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</a:tr>
              <a:tr h="657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Trend 1 – What’s happening externally?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Recommendation 1 – How should our sales team adjust?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Recommendation</a:t>
                      </a: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1 – How should we shift our messaging?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Trend</a:t>
                      </a: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2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Recommendation 2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Recommendation 2</a:t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Trend</a:t>
                      </a:r>
                      <a:r>
                        <a:rPr lang="en" sz="11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3</a:t>
                      </a:r>
                      <a:endParaRPr sz="11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Recommendation 3</a:t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Recommendation 3</a:t>
                      </a:r>
                      <a:endParaRPr/>
                    </a:p>
                  </a:txBody>
                  <a:tcPr marT="63500" marB="63500" marR="63500" marL="63500" anchor="ctr">
                    <a:lnL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C706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