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  <p:embeddedFont>
      <p:font typeface="Spectral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A403E3-CF35-40CC-A3CB-791B6447FC32}">
  <a:tblStyle styleId="{0BA403E3-CF35-40CC-A3CB-791B6447FC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8195E6F-5F14-4606-A2A7-A36D54631E7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3029F2E-FF42-4120-8F25-17539E7DB091}" styleName="Table_2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CEC"/>
          </a:solidFill>
        </a:fill>
      </a:tcStyle>
    </a:wholeTbl>
    <a:band1H>
      <a:tcTxStyle b="off" i="off"/>
      <a:tcStyle>
        <a:fill>
          <a:solidFill>
            <a:srgbClr val="D5D7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5D7D8"/>
          </a:solidFill>
        </a:fill>
      </a:tcStyle>
    </a:band1V>
    <a:band2V>
      <a:tcTxStyle b="off" i="off"/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42" Type="http://schemas.openxmlformats.org/officeDocument/2006/relationships/font" Target="fonts/PoppinsSemiBold-regular.fntdata"/><Relationship Id="rId41" Type="http://schemas.openxmlformats.org/officeDocument/2006/relationships/font" Target="fonts/PoppinsLight-boldItalic.fntdata"/><Relationship Id="rId44" Type="http://schemas.openxmlformats.org/officeDocument/2006/relationships/font" Target="fonts/PoppinsSemiBold-italic.fntdata"/><Relationship Id="rId43" Type="http://schemas.openxmlformats.org/officeDocument/2006/relationships/font" Target="fonts/PoppinsSemiBold-bold.fntdata"/><Relationship Id="rId46" Type="http://schemas.openxmlformats.org/officeDocument/2006/relationships/font" Target="fonts/SpectralLight-regular.fntdata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pectralLight-italic.fntdata"/><Relationship Id="rId47" Type="http://schemas.openxmlformats.org/officeDocument/2006/relationships/font" Target="fonts/SpectralLight-bold.fntdata"/><Relationship Id="rId49" Type="http://schemas.openxmlformats.org/officeDocument/2006/relationships/font" Target="fonts/Spectral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Poppins-bold.fntdata"/><Relationship Id="rId34" Type="http://schemas.openxmlformats.org/officeDocument/2006/relationships/font" Target="fonts/Poppins-regular.fntdata"/><Relationship Id="rId37" Type="http://schemas.openxmlformats.org/officeDocument/2006/relationships/font" Target="fonts/Poppins-boldItalic.fntdata"/><Relationship Id="rId36" Type="http://schemas.openxmlformats.org/officeDocument/2006/relationships/font" Target="fonts/Poppins-italic.fntdata"/><Relationship Id="rId39" Type="http://schemas.openxmlformats.org/officeDocument/2006/relationships/font" Target="fonts/PoppinsLight-bold.fntdata"/><Relationship Id="rId38" Type="http://schemas.openxmlformats.org/officeDocument/2006/relationships/font" Target="fonts/PoppinsLigh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q7cLX5rk_uJRxoAqZ0EESl_7Hpqvu-UUDpXQ1D0kiBY/edit?usp=sharing" TargetMode="External"/><Relationship Id="rId3" Type="http://schemas.openxmlformats.org/officeDocument/2006/relationships/hyperlink" Target="https://docs.google.com/document/d/1VfehOizh_jKz7IB3jQYMda5DiC5o_O9KGBI3i8NBBDw/edit?usp=sharing" TargetMode="External"/><Relationship Id="rId4" Type="http://schemas.openxmlformats.org/officeDocument/2006/relationships/hyperlink" Target="https://docs.google.com/document/d/1VfehOizh_jKz7IB3jQYMda5DiC5o_O9KGBI3i8NBBDw/edit?usp=shar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roductmarketingalliance.com/how-to-determine-your-ideal-customer-profile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roductmarketingalliance.com/how-to-determine-your-ideal-customer-profile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roductmarketingalliance.com/total-addressable-market-why-its-important-and-how-to-calculate-it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1b53c38cd3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1b53c38cd3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b53c38cd3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1b53c38cd3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b53c38cd3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1b53c38cd3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 out your positioning and messaging. For guidance, check out these </a:t>
            </a:r>
            <a:r>
              <a:rPr lang="en" u="sng">
                <a:solidFill>
                  <a:schemeClr val="hlink"/>
                </a:solidFill>
                <a:hlinkClick r:id="rId2"/>
              </a:rPr>
              <a:t>positioning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3"/>
              </a:rPr>
              <a:t>messaging</a:t>
            </a:r>
            <a:r>
              <a:rPr lang="en" u="sng">
                <a:solidFill>
                  <a:schemeClr val="hlink"/>
                </a:solidFill>
                <a:hlinkClick r:id="rId4"/>
              </a:rPr>
              <a:t> templates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1b53c38cd3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1b53c38cd3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format </a:t>
            </a:r>
            <a:r>
              <a:rPr lang="en"/>
              <a:t>works</a:t>
            </a:r>
            <a:r>
              <a:rPr lang="en"/>
              <a:t> best with good-better-best pricing. Depending on your pricing strategy, you may want to delete this slide and use the next one.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b53c38cd3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1b53c38cd3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Depending on your pricing strategy, you may want to delete this slide and use the previous one.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15fead2f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15fead2f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15fead2f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15fead2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215fead2f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215fead2f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215fead2f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215fead2f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15fead2f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215fead2f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15fead2fa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15fead2fa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e888c75e4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ce888c75e4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1b53c38cd3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Launch budget breakdown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g31b53c38cd3_0_7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15fead2f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215fead2f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1b53c38cd3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1b53c38cd3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215fead2f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215fead2f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b53c38cd3_0_5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31b53c38cd3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g31b53c38cd3_0_5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1b53c38cd3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1b53c38cd3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next steps for all relevant teams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dc2cb2da5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dc2cb2da5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e888c75e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e888c75e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e888c75e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e888c75e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b53c38cd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b53c38c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 snapshot of </a:t>
            </a:r>
            <a:r>
              <a:rPr lang="en" u="sng">
                <a:solidFill>
                  <a:schemeClr val="hlink"/>
                </a:solidFill>
                <a:hlinkClick r:id="rId2"/>
              </a:rPr>
              <a:t>your ideal customer profile (ICP)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b53c38cd3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1b53c38cd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Give a snapshot of </a:t>
            </a:r>
            <a:r>
              <a:rPr lang="en" u="sng">
                <a:solidFill>
                  <a:schemeClr val="hlink"/>
                </a:solidFill>
                <a:hlinkClick r:id="rId2"/>
              </a:rPr>
              <a:t>your ideal customer profile (ICP)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dc2cb2da55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dc2cb2da55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how to calculate your TAM? Take a peek at </a:t>
            </a:r>
            <a:r>
              <a:rPr lang="en" u="sng">
                <a:solidFill>
                  <a:schemeClr val="hlink"/>
                </a:solidFill>
                <a:hlinkClick r:id="rId2"/>
              </a:rPr>
              <a:t>this article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b53c38cd3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1b53c38cd3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15fead2f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215fead2f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 1">
  <p:cSld name="SECTION_HEADER_1_1_2_1">
    <p:bg>
      <p:bgPr>
        <a:solidFill>
          <a:srgbClr val="F9F8F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 2">
  <p:cSld name="SECTION_HEADER_1_1_2_2">
    <p:bg>
      <p:bgPr>
        <a:solidFill>
          <a:srgbClr val="F9F8F5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1" name="Google Shape;141;p1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presentation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product</a:t>
            </a:r>
            <a:endParaRPr/>
          </a:p>
        </p:txBody>
      </p:sp>
      <p:sp>
        <p:nvSpPr>
          <p:cNvPr id="150" name="Google Shape;150;p20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upcoming launch </a:t>
            </a:r>
            <a:endParaRPr/>
          </a:p>
        </p:txBody>
      </p:sp>
      <p:sp>
        <p:nvSpPr>
          <p:cNvPr id="151" name="Google Shape;151;p20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52" name="Google Shape;152;p20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trends</a:t>
            </a:r>
            <a:endParaRPr/>
          </a:p>
        </p:txBody>
      </p:sp>
      <p:sp>
        <p:nvSpPr>
          <p:cNvPr id="283" name="Google Shape;283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29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Buying behaviors specific to the product category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en"/>
              <a:t>Emerging preferences or needs </a:t>
            </a:r>
            <a:br>
              <a:rPr b="1" lang="en"/>
            </a:br>
            <a:r>
              <a:rPr lang="en"/>
              <a:t>(e.g., focus on sustainability, tech-forward solutions, affordability)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/>
          <p:nvPr>
            <p:ph type="title"/>
          </p:nvPr>
        </p:nvSpPr>
        <p:spPr>
          <a:xfrm>
            <a:off x="413650" y="833575"/>
            <a:ext cx="315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290" name="Google Shape;290;p30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Potential hurdles for market entry or adoption (e.g., high competition, regulatory concerns).</a:t>
            </a:r>
            <a:endParaRPr/>
          </a:p>
        </p:txBody>
      </p:sp>
      <p:sp>
        <p:nvSpPr>
          <p:cNvPr id="291" name="Google Shape;291;p30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Untapped opportunities your product is poised to address.</a:t>
            </a:r>
            <a:endParaRPr/>
          </a:p>
        </p:txBody>
      </p:sp>
      <p:sp>
        <p:nvSpPr>
          <p:cNvPr id="292" name="Google Shape;292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30"/>
          <p:cNvSpPr txBox="1"/>
          <p:nvPr>
            <p:ph type="title"/>
          </p:nvPr>
        </p:nvSpPr>
        <p:spPr>
          <a:xfrm>
            <a:off x="4683800" y="833575"/>
            <a:ext cx="315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Opportunities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Our unique story</a:t>
            </a:r>
            <a:endParaRPr/>
          </a:p>
        </p:txBody>
      </p:sp>
      <p:sp>
        <p:nvSpPr>
          <p:cNvPr id="299" name="Google Shape;299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00" name="Google Shape;300;p31"/>
          <p:cNvGraphicFramePr/>
          <p:nvPr/>
        </p:nvGraphicFramePr>
        <p:xfrm>
          <a:off x="41365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{38195E6F-5F14-4606-A2A7-A36D54631E7A}</a:tableStyleId>
              </a:tblPr>
              <a:tblGrid>
                <a:gridCol w="1218800"/>
                <a:gridCol w="2406025"/>
                <a:gridCol w="2406025"/>
                <a:gridCol w="2406025"/>
              </a:tblGrid>
              <a:tr h="5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Positioning statement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F9F8F5"/>
                    </a:solidFill>
                  </a:tcPr>
                </a:tc>
                <a:tc hMerge="1"/>
                <a:tc hMerge="1"/>
              </a:tr>
              <a:tr h="5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pillars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Pillar 1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Pillar 2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Pillar 3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</a:tr>
              <a:tr h="5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Pain points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problem 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problem 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problem 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52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benefits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does your product solve this problem?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does your product solve this problem?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does your product solve this problem?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5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Proof points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Back-up what you’re saying with a snapshot of a real-life case study. 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</a:t>
                      </a: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, “Within 8 weeks of onboarding, John from Pretend PLC saved 10+ hours a month and increased his MRR by 11%.” 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If your personas have different pain points and requirements, you should have different proof points.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we’re pricing it</a:t>
            </a:r>
            <a:endParaRPr/>
          </a:p>
        </p:txBody>
      </p:sp>
      <p:sp>
        <p:nvSpPr>
          <p:cNvPr id="306" name="Google Shape;306;p32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Pricing tier </a:t>
            </a:r>
            <a:r>
              <a:rPr lang="en"/>
              <a:t>2</a:t>
            </a:r>
            <a:endParaRPr/>
          </a:p>
        </p:txBody>
      </p:sp>
      <p:sp>
        <p:nvSpPr>
          <p:cNvPr id="307" name="Google Shape;307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2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 tier</a:t>
            </a:r>
            <a:r>
              <a:rPr lang="en"/>
              <a:t> 1</a:t>
            </a:r>
            <a:endParaRPr/>
          </a:p>
        </p:txBody>
      </p:sp>
      <p:sp>
        <p:nvSpPr>
          <p:cNvPr id="309" name="Google Shape;309;p32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Features included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Price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Audience fit</a:t>
            </a:r>
            <a:endParaRPr/>
          </a:p>
        </p:txBody>
      </p:sp>
      <p:sp>
        <p:nvSpPr>
          <p:cNvPr id="310" name="Google Shape;310;p32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Features included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Price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Audience fit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1" name="Google Shape;311;p32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Pricing tier</a:t>
            </a:r>
            <a:r>
              <a:rPr lang="en"/>
              <a:t> 3</a:t>
            </a:r>
            <a:endParaRPr/>
          </a:p>
        </p:txBody>
      </p:sp>
      <p:sp>
        <p:nvSpPr>
          <p:cNvPr id="312" name="Google Shape;312;p32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Features included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Price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Audience fit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we’re pricing it</a:t>
            </a:r>
            <a:endParaRPr/>
          </a:p>
        </p:txBody>
      </p:sp>
      <p:sp>
        <p:nvSpPr>
          <p:cNvPr id="318" name="Google Shape;318;p33"/>
          <p:cNvSpPr txBox="1"/>
          <p:nvPr>
            <p:ph idx="2" type="body"/>
          </p:nvPr>
        </p:nvSpPr>
        <p:spPr>
          <a:xfrm>
            <a:off x="413650" y="1602525"/>
            <a:ext cx="8436900" cy="29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Pricing strategy and tiers (if applicable).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Packaging options and their audience fit.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How pricing compares to competitors.</a:t>
            </a:r>
            <a:endParaRPr/>
          </a:p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Crossing the T’s and dotting the I’s</a:t>
            </a:r>
            <a:endParaRPr/>
          </a:p>
        </p:txBody>
      </p:sp>
      <p:sp>
        <p:nvSpPr>
          <p:cNvPr id="325" name="Google Shape;325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26" name="Google Shape;326;p34"/>
          <p:cNvGraphicFramePr/>
          <p:nvPr/>
        </p:nvGraphicFramePr>
        <p:xfrm>
          <a:off x="413650" y="172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{0BA403E3-CF35-40CC-A3CB-791B6447FC32}</a:tableStyleId>
              </a:tblPr>
              <a:tblGrid>
                <a:gridCol w="2629400"/>
                <a:gridCol w="2629400"/>
                <a:gridCol w="2629400"/>
              </a:tblGrid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Intellectual property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Compliance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Contracts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Trademark registrations and patents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GDPR, CCPA, or other relevant regulations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Vendor agreements, partnership terms, and NDAs.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Equipping our sales team</a:t>
            </a:r>
            <a:endParaRPr/>
          </a:p>
        </p:txBody>
      </p:sp>
      <p:sp>
        <p:nvSpPr>
          <p:cNvPr id="332" name="Google Shape;332;p35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training</a:t>
            </a:r>
            <a:endParaRPr/>
          </a:p>
        </p:txBody>
      </p:sp>
      <p:sp>
        <p:nvSpPr>
          <p:cNvPr id="333" name="Google Shape;333;p35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E.g. workshops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E.g. roleplay sessions</a:t>
            </a:r>
            <a:endParaRPr/>
          </a:p>
        </p:txBody>
      </p:sp>
      <p:sp>
        <p:nvSpPr>
          <p:cNvPr id="334" name="Google Shape;334;p35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resources</a:t>
            </a:r>
            <a:endParaRPr/>
          </a:p>
        </p:txBody>
      </p:sp>
      <p:sp>
        <p:nvSpPr>
          <p:cNvPr id="335" name="Google Shape;335;p35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E.g. battlecards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E.g. cheat sheets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E.g. demo scripts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E.g. pitch decks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E.g. playbooks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35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</a:t>
            </a:r>
            <a:endParaRPr/>
          </a:p>
        </p:txBody>
      </p:sp>
      <p:sp>
        <p:nvSpPr>
          <p:cNvPr id="337" name="Google Shape;337;p35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CRM integrations</a:t>
            </a:r>
            <a:endParaRPr/>
          </a:p>
        </p:txBody>
      </p:sp>
      <p:sp>
        <p:nvSpPr>
          <p:cNvPr id="338" name="Google Shape;338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5"/>
          <p:cNvSpPr/>
          <p:nvPr/>
        </p:nvSpPr>
        <p:spPr>
          <a:xfrm>
            <a:off x="198100" y="3947525"/>
            <a:ext cx="748500" cy="748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35"/>
          <p:cNvSpPr/>
          <p:nvPr/>
        </p:nvSpPr>
        <p:spPr>
          <a:xfrm>
            <a:off x="3006650" y="3947525"/>
            <a:ext cx="748500" cy="748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1" name="Google Shape;3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175" y="4031050"/>
            <a:ext cx="581450" cy="5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50" y="4031050"/>
            <a:ext cx="623200" cy="6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5"/>
          <p:cNvSpPr/>
          <p:nvPr/>
        </p:nvSpPr>
        <p:spPr>
          <a:xfrm>
            <a:off x="5985600" y="3947525"/>
            <a:ext cx="748500" cy="748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4" name="Google Shape;3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8038" y="3979975"/>
            <a:ext cx="683625" cy="6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Our launch toolkit</a:t>
            </a:r>
            <a:endParaRPr/>
          </a:p>
        </p:txBody>
      </p:sp>
      <p:sp>
        <p:nvSpPr>
          <p:cNvPr id="350" name="Google Shape;350;p36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collateral</a:t>
            </a:r>
            <a:endParaRPr/>
          </a:p>
        </p:txBody>
      </p:sp>
      <p:sp>
        <p:nvSpPr>
          <p:cNvPr id="351" name="Google Shape;351;p36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</a:t>
            </a:r>
            <a:r>
              <a:rPr lang="en"/>
              <a:t>Brochures, blogs, videos, and social posts.</a:t>
            </a:r>
            <a:endParaRPr/>
          </a:p>
        </p:txBody>
      </p:sp>
      <p:sp>
        <p:nvSpPr>
          <p:cNvPr id="352" name="Google Shape;352;p36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materials</a:t>
            </a:r>
            <a:endParaRPr/>
          </a:p>
        </p:txBody>
      </p:sp>
      <p:sp>
        <p:nvSpPr>
          <p:cNvPr id="353" name="Google Shape;353;p36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</a:t>
            </a:r>
            <a:r>
              <a:rPr lang="en"/>
              <a:t>Pitch decks, one-pagers, and FAQs.</a:t>
            </a:r>
            <a:endParaRPr/>
          </a:p>
        </p:txBody>
      </p:sp>
      <p:sp>
        <p:nvSpPr>
          <p:cNvPr id="354" name="Google Shape;354;p36"/>
          <p:cNvSpPr txBox="1"/>
          <p:nvPr>
            <p:ph idx="5" type="subTitle"/>
          </p:nvPr>
        </p:nvSpPr>
        <p:spPr>
          <a:xfrm>
            <a:off x="6225700" y="1666625"/>
            <a:ext cx="25719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documentation</a:t>
            </a:r>
            <a:endParaRPr/>
          </a:p>
        </p:txBody>
      </p:sp>
      <p:sp>
        <p:nvSpPr>
          <p:cNvPr id="355" name="Google Shape;355;p36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User guides and release notes.</a:t>
            </a:r>
            <a:endParaRPr/>
          </a:p>
        </p:txBody>
      </p:sp>
      <p:sp>
        <p:nvSpPr>
          <p:cNvPr id="356" name="Google Shape;356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198100" y="3947525"/>
            <a:ext cx="748500" cy="748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36"/>
          <p:cNvSpPr/>
          <p:nvPr/>
        </p:nvSpPr>
        <p:spPr>
          <a:xfrm>
            <a:off x="3082850" y="3947525"/>
            <a:ext cx="748500" cy="748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36"/>
          <p:cNvSpPr/>
          <p:nvPr/>
        </p:nvSpPr>
        <p:spPr>
          <a:xfrm>
            <a:off x="6005950" y="3968400"/>
            <a:ext cx="748500" cy="748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0" name="Google Shape;3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475" y="4051925"/>
            <a:ext cx="581450" cy="5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600" y="40683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325" y="4063775"/>
            <a:ext cx="507400" cy="5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Documentation is key</a:t>
            </a:r>
            <a:endParaRPr/>
          </a:p>
        </p:txBody>
      </p:sp>
      <p:sp>
        <p:nvSpPr>
          <p:cNvPr id="368" name="Google Shape;368;p37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critical documents for internal and external use:</a:t>
            </a: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User manuals and onboarding materials.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Training guides and FAQs.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Technical specs and troubleshooting guides.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Indicate where these documents will be accessible (e.g., shared drives, intranet).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Supporting our customers</a:t>
            </a:r>
            <a:endParaRPr/>
          </a:p>
        </p:txBody>
      </p:sp>
      <p:sp>
        <p:nvSpPr>
          <p:cNvPr id="375" name="Google Shape;375;p38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support channels:</a:t>
            </a: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E.g. Live chat, email, help desk, self-serve FAQs.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Set expectations:</a:t>
            </a: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Response time goals, operating hours, support tiers.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Post-launch feedback mechanisms:</a:t>
            </a: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E.g. Surveys, focus groups, direct input from customer success teams.</a:t>
            </a:r>
            <a:endParaRPr/>
          </a:p>
        </p:txBody>
      </p:sp>
      <p:sp>
        <p:nvSpPr>
          <p:cNvPr id="376" name="Google Shape;376;p3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‹#›</a:t>
            </a:fld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159" name="Google Shape;159;p21"/>
          <p:cNvSpPr txBox="1"/>
          <p:nvPr>
            <p:ph idx="2" type="body"/>
          </p:nvPr>
        </p:nvSpPr>
        <p:spPr>
          <a:xfrm>
            <a:off x="413650" y="1575300"/>
            <a:ext cx="3659700" cy="296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Product overview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Customer benefits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Target audience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Market context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Partnerships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Messaging and positioning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Pricing and packaging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Legal review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Sales enablement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List of assets</a:t>
            </a:r>
            <a:endParaRPr/>
          </a:p>
        </p:txBody>
      </p:sp>
      <p:sp>
        <p:nvSpPr>
          <p:cNvPr id="160" name="Google Shape;160;p21"/>
          <p:cNvSpPr txBox="1"/>
          <p:nvPr>
            <p:ph idx="4" type="body"/>
          </p:nvPr>
        </p:nvSpPr>
        <p:spPr>
          <a:xfrm>
            <a:off x="4983625" y="1575375"/>
            <a:ext cx="3659700" cy="296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Documentation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Support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Marketing strategy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Community engagement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 goals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Engineering </a:t>
            </a:r>
            <a:r>
              <a:rPr lang="en"/>
              <a:t>activities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 timeline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Next steps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Q&amp;A</a:t>
            </a:r>
            <a:endParaRPr/>
          </a:p>
        </p:txBody>
      </p:sp>
      <p:cxnSp>
        <p:nvCxnSpPr>
          <p:cNvPr id="161" name="Google Shape;161;p21"/>
          <p:cNvCxnSpPr/>
          <p:nvPr/>
        </p:nvCxnSpPr>
        <p:spPr>
          <a:xfrm>
            <a:off x="586150" y="1663875"/>
            <a:ext cx="0" cy="28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1"/>
          <p:cNvCxnSpPr/>
          <p:nvPr/>
        </p:nvCxnSpPr>
        <p:spPr>
          <a:xfrm>
            <a:off x="5153025" y="1715525"/>
            <a:ext cx="3300" cy="25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we’re getting the word out</a:t>
            </a:r>
            <a:endParaRPr/>
          </a:p>
        </p:txBody>
      </p:sp>
      <p:sp>
        <p:nvSpPr>
          <p:cNvPr id="382" name="Google Shape;382;p3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3" name="Google Shape;383;p39"/>
          <p:cNvGrpSpPr/>
          <p:nvPr/>
        </p:nvGrpSpPr>
        <p:grpSpPr>
          <a:xfrm>
            <a:off x="3844193" y="1925269"/>
            <a:ext cx="1225090" cy="1218592"/>
            <a:chOff x="7234241" y="703526"/>
            <a:chExt cx="2166000" cy="2166000"/>
          </a:xfrm>
        </p:grpSpPr>
        <p:sp>
          <p:nvSpPr>
            <p:cNvPr id="384" name="Google Shape;384;p39"/>
            <p:cNvSpPr/>
            <p:nvPr/>
          </p:nvSpPr>
          <p:spPr>
            <a:xfrm>
              <a:off x="7234241" y="703526"/>
              <a:ext cx="2166000" cy="21660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9"/>
            <p:cNvSpPr txBox="1"/>
            <p:nvPr/>
          </p:nvSpPr>
          <p:spPr>
            <a:xfrm>
              <a:off x="7569194" y="1435080"/>
              <a:ext cx="1496100" cy="702900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Influencer marketing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86" name="Google Shape;386;p39"/>
          <p:cNvSpPr/>
          <p:nvPr/>
        </p:nvSpPr>
        <p:spPr>
          <a:xfrm>
            <a:off x="2673049" y="2999476"/>
            <a:ext cx="1341600" cy="1334400"/>
          </a:xfrm>
          <a:prstGeom prst="ellipse">
            <a:avLst/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9"/>
          <p:cNvSpPr txBox="1"/>
          <p:nvPr/>
        </p:nvSpPr>
        <p:spPr>
          <a:xfrm>
            <a:off x="2880536" y="3450162"/>
            <a:ext cx="926700" cy="433200"/>
          </a:xfrm>
          <a:prstGeom prst="rect">
            <a:avLst/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Paid ads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88" name="Google Shape;388;p39"/>
          <p:cNvGrpSpPr/>
          <p:nvPr/>
        </p:nvGrpSpPr>
        <p:grpSpPr>
          <a:xfrm>
            <a:off x="1712337" y="1623091"/>
            <a:ext cx="1322993" cy="1316062"/>
            <a:chOff x="3996744" y="728255"/>
            <a:chExt cx="2166000" cy="2166000"/>
          </a:xfrm>
        </p:grpSpPr>
        <p:sp>
          <p:nvSpPr>
            <p:cNvPr id="389" name="Google Shape;389;p39"/>
            <p:cNvSpPr/>
            <p:nvPr/>
          </p:nvSpPr>
          <p:spPr>
            <a:xfrm>
              <a:off x="3996744" y="728255"/>
              <a:ext cx="2166000" cy="2166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9"/>
            <p:cNvSpPr txBox="1"/>
            <p:nvPr/>
          </p:nvSpPr>
          <p:spPr>
            <a:xfrm>
              <a:off x="4331705" y="1459816"/>
              <a:ext cx="1496100" cy="702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Email marketing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4604245" y="3366064"/>
            <a:ext cx="1322993" cy="1297001"/>
            <a:chOff x="9020338" y="2451010"/>
            <a:chExt cx="2166000" cy="2166000"/>
          </a:xfrm>
        </p:grpSpPr>
        <p:sp>
          <p:nvSpPr>
            <p:cNvPr id="392" name="Google Shape;392;p39"/>
            <p:cNvSpPr/>
            <p:nvPr/>
          </p:nvSpPr>
          <p:spPr>
            <a:xfrm>
              <a:off x="9020338" y="2451010"/>
              <a:ext cx="2166000" cy="2166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 txBox="1"/>
            <p:nvPr/>
          </p:nvSpPr>
          <p:spPr>
            <a:xfrm>
              <a:off x="9355284" y="3182582"/>
              <a:ext cx="1496100" cy="702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4" name="Google Shape;394;p39"/>
          <p:cNvSpPr/>
          <p:nvPr/>
        </p:nvSpPr>
        <p:spPr>
          <a:xfrm>
            <a:off x="5277875" y="1470700"/>
            <a:ext cx="1690200" cy="168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9"/>
          <p:cNvSpPr txBox="1"/>
          <p:nvPr/>
        </p:nvSpPr>
        <p:spPr>
          <a:xfrm>
            <a:off x="5539282" y="2038501"/>
            <a:ext cx="1167600" cy="54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marketing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467502" y="2918524"/>
            <a:ext cx="1809900" cy="1800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9"/>
          <p:cNvSpPr txBox="1"/>
          <p:nvPr/>
        </p:nvSpPr>
        <p:spPr>
          <a:xfrm>
            <a:off x="828110" y="3564278"/>
            <a:ext cx="1088700" cy="5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Launch event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6449800" y="3385450"/>
            <a:ext cx="1493700" cy="1485600"/>
          </a:xfrm>
          <a:prstGeom prst="ellipse">
            <a:avLst/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9"/>
          <p:cNvSpPr txBox="1"/>
          <p:nvPr/>
        </p:nvSpPr>
        <p:spPr>
          <a:xfrm>
            <a:off x="6725549" y="3908114"/>
            <a:ext cx="942300" cy="440400"/>
          </a:xfrm>
          <a:prstGeom prst="rect">
            <a:avLst/>
          </a:prstGeom>
          <a:solidFill>
            <a:srgbClr val="6C70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Cloud co-selling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p40"/>
          <p:cNvGraphicFramePr/>
          <p:nvPr/>
        </p:nvGraphicFramePr>
        <p:xfrm>
          <a:off x="410075" y="203142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5" name="Google Shape;405;p40"/>
          <p:cNvGraphicFramePr/>
          <p:nvPr/>
        </p:nvGraphicFramePr>
        <p:xfrm>
          <a:off x="2114925" y="203142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6" name="Google Shape;406;p40"/>
          <p:cNvGraphicFramePr/>
          <p:nvPr/>
        </p:nvGraphicFramePr>
        <p:xfrm>
          <a:off x="3819775" y="203142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7" name="Google Shape;407;p40"/>
          <p:cNvGraphicFramePr/>
          <p:nvPr/>
        </p:nvGraphicFramePr>
        <p:xfrm>
          <a:off x="5524625" y="203142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8" name="Google Shape;408;p40"/>
          <p:cNvGraphicFramePr/>
          <p:nvPr/>
        </p:nvGraphicFramePr>
        <p:xfrm>
          <a:off x="7229476" y="203142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 anchor="ctr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09" name="Google Shape;409;p40"/>
          <p:cNvSpPr txBox="1"/>
          <p:nvPr/>
        </p:nvSpPr>
        <p:spPr>
          <a:xfrm>
            <a:off x="410075" y="3566650"/>
            <a:ext cx="1504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Launch event</a:t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40"/>
          <p:cNvSpPr txBox="1"/>
          <p:nvPr/>
        </p:nvSpPr>
        <p:spPr>
          <a:xfrm>
            <a:off x="413650" y="3800075"/>
            <a:ext cx="1365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Venue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Staffing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Catering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None/>
            </a:pPr>
            <a:r>
              <a:t/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40"/>
          <p:cNvSpPr txBox="1"/>
          <p:nvPr/>
        </p:nvSpPr>
        <p:spPr>
          <a:xfrm>
            <a:off x="2116850" y="3566650"/>
            <a:ext cx="15045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None/>
            </a:pPr>
            <a:r>
              <a:rPr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Content </a:t>
            </a: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arketing</a:t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40"/>
          <p:cNvSpPr txBox="1"/>
          <p:nvPr/>
        </p:nvSpPr>
        <p:spPr>
          <a:xfrm>
            <a:off x="2069943" y="3796891"/>
            <a:ext cx="1543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Sponsored content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White papers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eBooks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Blog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3840825" y="3566650"/>
            <a:ext cx="1504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oppins"/>
              <a:buNone/>
            </a:pPr>
            <a:r>
              <a:rPr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Social </a:t>
            </a: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edia</a:t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3840827" y="3796900"/>
            <a:ext cx="148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Facebook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Instagram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LinkedIn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TikTok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5507480" y="3566660"/>
            <a:ext cx="1543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Influencer</a:t>
            </a:r>
            <a:r>
              <a:rPr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arketing</a:t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40"/>
          <p:cNvSpPr txBox="1"/>
          <p:nvPr/>
        </p:nvSpPr>
        <p:spPr>
          <a:xfrm>
            <a:off x="5524625" y="3796891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Agency fees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Influencer packs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40"/>
          <p:cNvSpPr txBox="1"/>
          <p:nvPr/>
        </p:nvSpPr>
        <p:spPr>
          <a:xfrm>
            <a:off x="7229475" y="3566775"/>
            <a:ext cx="1543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Paid ads</a:t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7213125" y="3800075"/>
            <a:ext cx="157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Google ads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LinkedIn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Subway ads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19" name="Google Shape;419;p40"/>
          <p:cNvGraphicFramePr/>
          <p:nvPr/>
        </p:nvGraphicFramePr>
        <p:xfrm>
          <a:off x="412028" y="273098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0" name="Google Shape;420;p40"/>
          <p:cNvGraphicFramePr/>
          <p:nvPr/>
        </p:nvGraphicFramePr>
        <p:xfrm>
          <a:off x="2116858" y="231176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1" name="Google Shape;421;p40"/>
          <p:cNvGraphicFramePr/>
          <p:nvPr/>
        </p:nvGraphicFramePr>
        <p:xfrm>
          <a:off x="3819775" y="299370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2" name="Google Shape;422;p40"/>
          <p:cNvGraphicFramePr/>
          <p:nvPr/>
        </p:nvGraphicFramePr>
        <p:xfrm>
          <a:off x="5524739" y="245116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3" name="Google Shape;423;p40"/>
          <p:cNvGraphicFramePr/>
          <p:nvPr/>
        </p:nvGraphicFramePr>
        <p:xfrm>
          <a:off x="7228124" y="231701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{93029F2E-FF42-4120-8F25-17539E7DB091}</a:tableStyleId>
              </a:tblPr>
              <a:tblGrid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  <a:gridCol w="150450"/>
              </a:tblGrid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3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pen San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625" marB="16625" marR="16625" marL="16625">
                    <a:lnL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424" name="Google Shape;424;p4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p40"/>
          <p:cNvSpPr txBox="1"/>
          <p:nvPr/>
        </p:nvSpPr>
        <p:spPr>
          <a:xfrm>
            <a:off x="835025" y="1571422"/>
            <a:ext cx="6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24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%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2555600" y="1571422"/>
            <a:ext cx="6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40"/>
          <p:cNvSpPr txBox="1"/>
          <p:nvPr/>
        </p:nvSpPr>
        <p:spPr>
          <a:xfrm>
            <a:off x="4244700" y="1571422"/>
            <a:ext cx="6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0%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40"/>
          <p:cNvSpPr txBox="1"/>
          <p:nvPr/>
        </p:nvSpPr>
        <p:spPr>
          <a:xfrm>
            <a:off x="5954450" y="1571422"/>
            <a:ext cx="6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r>
              <a:rPr lang="en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18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40"/>
          <p:cNvSpPr txBox="1"/>
          <p:nvPr/>
        </p:nvSpPr>
        <p:spPr>
          <a:xfrm>
            <a:off x="7677175" y="1571422"/>
            <a:ext cx="6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38</a:t>
            </a:r>
            <a:r>
              <a:rPr lang="en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1800">
              <a:solidFill>
                <a:srgbClr val="B7B7B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40"/>
          <p:cNvSpPr txBox="1"/>
          <p:nvPr>
            <p:ph type="title"/>
          </p:nvPr>
        </p:nvSpPr>
        <p:spPr>
          <a:xfrm>
            <a:off x="374625" y="90962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we’re investing 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Engaging our community</a:t>
            </a:r>
            <a:endParaRPr/>
          </a:p>
        </p:txBody>
      </p:sp>
      <p:sp>
        <p:nvSpPr>
          <p:cNvPr id="436" name="Google Shape;436;p41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Pre-launch</a:t>
            </a:r>
            <a:endParaRPr/>
          </a:p>
        </p:txBody>
      </p:sp>
      <p:sp>
        <p:nvSpPr>
          <p:cNvPr id="437" name="Google Shape;437;p4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41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T</a:t>
            </a:r>
            <a:r>
              <a:rPr lang="en"/>
              <a:t>easers, exclusive previews, social media campaigns.</a:t>
            </a:r>
            <a:endParaRPr/>
          </a:p>
        </p:txBody>
      </p:sp>
      <p:sp>
        <p:nvSpPr>
          <p:cNvPr id="439" name="Google Shape;439;p41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</a:t>
            </a:r>
            <a:r>
              <a:rPr lang="en"/>
              <a:t> day</a:t>
            </a:r>
            <a:endParaRPr/>
          </a:p>
        </p:txBody>
      </p:sp>
      <p:sp>
        <p:nvSpPr>
          <p:cNvPr id="440" name="Google Shape;440;p41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Live events, webinars, AMAs (Ask Me Anything).</a:t>
            </a:r>
            <a:endParaRPr/>
          </a:p>
        </p:txBody>
      </p:sp>
      <p:sp>
        <p:nvSpPr>
          <p:cNvPr id="441" name="Google Shape;441;p41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</a:t>
            </a:r>
            <a:endParaRPr/>
          </a:p>
        </p:txBody>
      </p:sp>
      <p:sp>
        <p:nvSpPr>
          <p:cNvPr id="442" name="Google Shape;442;p41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Community forums, loyalty programs, user-generated content campaigns.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What success looks like</a:t>
            </a:r>
            <a:endParaRPr/>
          </a:p>
        </p:txBody>
      </p:sp>
      <p:sp>
        <p:nvSpPr>
          <p:cNvPr id="448" name="Google Shape;448;p42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Goal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/>
              <a:t>2</a:t>
            </a:r>
            <a:endParaRPr/>
          </a:p>
        </p:txBody>
      </p:sp>
      <p:sp>
        <p:nvSpPr>
          <p:cNvPr id="449" name="Google Shape;449;p4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42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</a:t>
            </a:r>
            <a:endParaRPr/>
          </a:p>
        </p:txBody>
      </p:sp>
      <p:sp>
        <p:nvSpPr>
          <p:cNvPr id="451" name="Google Shape;451;p42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Outline the goal and details on how it will be tracked, instrumentation to support it, and reports or dashboards to share progress.</a:t>
            </a:r>
            <a:endParaRPr/>
          </a:p>
        </p:txBody>
      </p:sp>
      <p:sp>
        <p:nvSpPr>
          <p:cNvPr id="452" name="Google Shape;452;p42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Outline the goal and details on how it will be tracked, instrumentation to support it, and reports or dashboards to share progress.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3" name="Google Shape;453;p42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Goal</a:t>
            </a:r>
            <a:r>
              <a:rPr lang="en"/>
              <a:t> 3</a:t>
            </a:r>
            <a:endParaRPr/>
          </a:p>
        </p:txBody>
      </p:sp>
      <p:sp>
        <p:nvSpPr>
          <p:cNvPr id="454" name="Google Shape;454;p42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Outline the goal and details on how it will be tracked, instrumentation to support it, and reports or dashboards to share progress.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/>
          <p:nvPr/>
        </p:nvSpPr>
        <p:spPr>
          <a:xfrm>
            <a:off x="2379127" y="1819625"/>
            <a:ext cx="5117400" cy="402600"/>
          </a:xfrm>
          <a:prstGeom prst="rect">
            <a:avLst/>
          </a:prstGeom>
          <a:solidFill>
            <a:srgbClr val="D9D9D9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3"/>
          <p:cNvSpPr/>
          <p:nvPr/>
        </p:nvSpPr>
        <p:spPr>
          <a:xfrm>
            <a:off x="2379127" y="2391517"/>
            <a:ext cx="5117400" cy="402600"/>
          </a:xfrm>
          <a:prstGeom prst="rect">
            <a:avLst/>
          </a:prstGeom>
          <a:solidFill>
            <a:srgbClr val="D9D9D9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3"/>
          <p:cNvSpPr/>
          <p:nvPr/>
        </p:nvSpPr>
        <p:spPr>
          <a:xfrm>
            <a:off x="2379127" y="2963408"/>
            <a:ext cx="5117400" cy="402600"/>
          </a:xfrm>
          <a:prstGeom prst="rect">
            <a:avLst/>
          </a:prstGeom>
          <a:solidFill>
            <a:srgbClr val="D9D9D9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3"/>
          <p:cNvSpPr/>
          <p:nvPr/>
        </p:nvSpPr>
        <p:spPr>
          <a:xfrm>
            <a:off x="2379127" y="3535300"/>
            <a:ext cx="5117400" cy="402600"/>
          </a:xfrm>
          <a:prstGeom prst="rect">
            <a:avLst/>
          </a:prstGeom>
          <a:solidFill>
            <a:srgbClr val="D9D9D9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3"/>
          <p:cNvSpPr/>
          <p:nvPr/>
        </p:nvSpPr>
        <p:spPr>
          <a:xfrm>
            <a:off x="2379127" y="4107193"/>
            <a:ext cx="5117400" cy="402600"/>
          </a:xfrm>
          <a:prstGeom prst="rect">
            <a:avLst/>
          </a:prstGeom>
          <a:solidFill>
            <a:srgbClr val="D9D9D9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3"/>
          <p:cNvSpPr txBox="1"/>
          <p:nvPr/>
        </p:nvSpPr>
        <p:spPr>
          <a:xfrm>
            <a:off x="347700" y="1902001"/>
            <a:ext cx="1942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Beta testing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43"/>
          <p:cNvSpPr txBox="1"/>
          <p:nvPr/>
        </p:nvSpPr>
        <p:spPr>
          <a:xfrm>
            <a:off x="358297" y="2473892"/>
            <a:ext cx="193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Bug fixing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388841" y="3045775"/>
            <a:ext cx="1901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Infrastructure </a:t>
            </a: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checks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480057" y="3617676"/>
            <a:ext cx="181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Performance tuning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480057" y="4100306"/>
            <a:ext cx="18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Handoff to sales and marketing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9" name="Google Shape;469;p43"/>
          <p:cNvCxnSpPr>
            <a:stCxn id="470" idx="2"/>
          </p:cNvCxnSpPr>
          <p:nvPr/>
        </p:nvCxnSpPr>
        <p:spPr>
          <a:xfrm>
            <a:off x="2373483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0" name="Google Shape;470;p43"/>
          <p:cNvSpPr/>
          <p:nvPr/>
        </p:nvSpPr>
        <p:spPr>
          <a:xfrm>
            <a:off x="2232033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  <a:endParaRPr>
              <a:solidFill>
                <a:srgbClr val="F9F8F5"/>
              </a:solidFill>
            </a:endParaRPr>
          </a:p>
        </p:txBody>
      </p:sp>
      <p:cxnSp>
        <p:nvCxnSpPr>
          <p:cNvPr id="471" name="Google Shape;471;p43"/>
          <p:cNvCxnSpPr>
            <a:stCxn id="472" idx="2"/>
          </p:cNvCxnSpPr>
          <p:nvPr/>
        </p:nvCxnSpPr>
        <p:spPr>
          <a:xfrm>
            <a:off x="7496673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43"/>
          <p:cNvCxnSpPr>
            <a:stCxn id="474" idx="2"/>
          </p:cNvCxnSpPr>
          <p:nvPr/>
        </p:nvCxnSpPr>
        <p:spPr>
          <a:xfrm>
            <a:off x="4937929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43"/>
          <p:cNvCxnSpPr>
            <a:stCxn id="476" idx="2"/>
          </p:cNvCxnSpPr>
          <p:nvPr/>
        </p:nvCxnSpPr>
        <p:spPr>
          <a:xfrm>
            <a:off x="4298243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43"/>
          <p:cNvCxnSpPr>
            <a:stCxn id="478" idx="2"/>
          </p:cNvCxnSpPr>
          <p:nvPr/>
        </p:nvCxnSpPr>
        <p:spPr>
          <a:xfrm>
            <a:off x="3658557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43"/>
          <p:cNvCxnSpPr>
            <a:stCxn id="480" idx="2"/>
          </p:cNvCxnSpPr>
          <p:nvPr/>
        </p:nvCxnSpPr>
        <p:spPr>
          <a:xfrm>
            <a:off x="3018871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43"/>
          <p:cNvCxnSpPr>
            <a:stCxn id="482" idx="2"/>
          </p:cNvCxnSpPr>
          <p:nvPr/>
        </p:nvCxnSpPr>
        <p:spPr>
          <a:xfrm>
            <a:off x="6856987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43"/>
          <p:cNvCxnSpPr>
            <a:stCxn id="484" idx="2"/>
          </p:cNvCxnSpPr>
          <p:nvPr/>
        </p:nvCxnSpPr>
        <p:spPr>
          <a:xfrm>
            <a:off x="6217301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43"/>
          <p:cNvCxnSpPr>
            <a:stCxn id="486" idx="2"/>
          </p:cNvCxnSpPr>
          <p:nvPr/>
        </p:nvCxnSpPr>
        <p:spPr>
          <a:xfrm>
            <a:off x="5577615" y="1681443"/>
            <a:ext cx="0" cy="2828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0" name="Google Shape;480;p43"/>
          <p:cNvSpPr/>
          <p:nvPr/>
        </p:nvSpPr>
        <p:spPr>
          <a:xfrm>
            <a:off x="2877421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78" name="Google Shape;478;p43"/>
          <p:cNvSpPr/>
          <p:nvPr/>
        </p:nvSpPr>
        <p:spPr>
          <a:xfrm>
            <a:off x="3517107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76" name="Google Shape;476;p43"/>
          <p:cNvSpPr/>
          <p:nvPr/>
        </p:nvSpPr>
        <p:spPr>
          <a:xfrm>
            <a:off x="4156793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w4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74" name="Google Shape;474;p43"/>
          <p:cNvSpPr/>
          <p:nvPr/>
        </p:nvSpPr>
        <p:spPr>
          <a:xfrm>
            <a:off x="4796479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w5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5436165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w6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75851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w7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82" name="Google Shape;482;p43"/>
          <p:cNvSpPr/>
          <p:nvPr/>
        </p:nvSpPr>
        <p:spPr>
          <a:xfrm>
            <a:off x="6715537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w8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72" name="Google Shape;472;p43"/>
          <p:cNvSpPr/>
          <p:nvPr/>
        </p:nvSpPr>
        <p:spPr>
          <a:xfrm>
            <a:off x="7355223" y="1465743"/>
            <a:ext cx="282900" cy="215700"/>
          </a:xfrm>
          <a:prstGeom prst="roundRect">
            <a:avLst>
              <a:gd fmla="val 16667" name="adj"/>
            </a:avLst>
          </a:prstGeom>
          <a:solidFill>
            <a:srgbClr val="2C2C2C"/>
          </a:solidFill>
          <a:ln cap="flat" cmpd="sng" w="9525">
            <a:solidFill>
              <a:srgbClr val="2C2C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9F8F5"/>
                </a:solidFill>
                <a:latin typeface="Calibri"/>
                <a:ea typeface="Calibri"/>
                <a:cs typeface="Calibri"/>
                <a:sym typeface="Calibri"/>
              </a:rPr>
              <a:t>w9</a:t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2379127" y="1819625"/>
            <a:ext cx="2234700" cy="402600"/>
          </a:xfrm>
          <a:prstGeom prst="roundRect">
            <a:avLst>
              <a:gd fmla="val 14912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8" name="Google Shape;488;p43"/>
          <p:cNvSpPr/>
          <p:nvPr/>
        </p:nvSpPr>
        <p:spPr>
          <a:xfrm>
            <a:off x="3332386" y="2391517"/>
            <a:ext cx="1464300" cy="402600"/>
          </a:xfrm>
          <a:prstGeom prst="roundRect">
            <a:avLst>
              <a:gd fmla="val 14912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9" name="Google Shape;489;p43"/>
          <p:cNvSpPr/>
          <p:nvPr/>
        </p:nvSpPr>
        <p:spPr>
          <a:xfrm>
            <a:off x="3984612" y="2963408"/>
            <a:ext cx="1901700" cy="402600"/>
          </a:xfrm>
          <a:prstGeom prst="roundRect">
            <a:avLst>
              <a:gd fmla="val 14912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0" name="Google Shape;490;p43"/>
          <p:cNvSpPr/>
          <p:nvPr/>
        </p:nvSpPr>
        <p:spPr>
          <a:xfrm>
            <a:off x="5577605" y="3535300"/>
            <a:ext cx="970500" cy="402600"/>
          </a:xfrm>
          <a:prstGeom prst="roundRect">
            <a:avLst>
              <a:gd fmla="val 14912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1" name="Google Shape;491;p43"/>
          <p:cNvSpPr/>
          <p:nvPr/>
        </p:nvSpPr>
        <p:spPr>
          <a:xfrm>
            <a:off x="5886566" y="4107193"/>
            <a:ext cx="1610100" cy="402600"/>
          </a:xfrm>
          <a:prstGeom prst="roundRect">
            <a:avLst>
              <a:gd fmla="val 14912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/>
          </a:p>
        </p:txBody>
      </p:sp>
      <p:pic>
        <p:nvPicPr>
          <p:cNvPr descr="Tools with solid fill" id="492" name="Google Shape;4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3792" y="3617576"/>
            <a:ext cx="259755" cy="238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Checked with solid fill" id="493" name="Google Shape;49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469" y="3045692"/>
            <a:ext cx="259755" cy="238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cket with solid fill" id="494" name="Google Shape;49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9844" y="4189488"/>
            <a:ext cx="259755" cy="23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8625" y="2484950"/>
            <a:ext cx="215700" cy="2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6741" y="1868966"/>
            <a:ext cx="303925" cy="3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engineering is working on</a:t>
            </a:r>
            <a:endParaRPr/>
          </a:p>
        </p:txBody>
      </p:sp>
      <p:sp>
        <p:nvSpPr>
          <p:cNvPr id="498" name="Google Shape;498;p4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4"/>
          <p:cNvSpPr/>
          <p:nvPr/>
        </p:nvSpPr>
        <p:spPr>
          <a:xfrm flipH="1" rot="5400000">
            <a:off x="7596550" y="2457600"/>
            <a:ext cx="364500" cy="18633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7265600" y="3273675"/>
            <a:ext cx="1416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oppins"/>
              <a:buNone/>
            </a:pPr>
            <a:r>
              <a:rPr b="1" i="0" lang="en" sz="1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Product </a:t>
            </a:r>
            <a:r>
              <a:rPr b="1"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1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aunch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44"/>
          <p:cNvSpPr/>
          <p:nvPr/>
        </p:nvSpPr>
        <p:spPr>
          <a:xfrm flipH="1" rot="5400000">
            <a:off x="6078469" y="2585918"/>
            <a:ext cx="362100" cy="16197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44"/>
          <p:cNvSpPr/>
          <p:nvPr/>
        </p:nvSpPr>
        <p:spPr>
          <a:xfrm flipH="1" rot="5400000">
            <a:off x="4835352" y="2625818"/>
            <a:ext cx="362100" cy="1539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44"/>
          <p:cNvSpPr/>
          <p:nvPr/>
        </p:nvSpPr>
        <p:spPr>
          <a:xfrm flipH="1" rot="5400000">
            <a:off x="3562448" y="2649368"/>
            <a:ext cx="362100" cy="14928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44"/>
          <p:cNvSpPr/>
          <p:nvPr/>
        </p:nvSpPr>
        <p:spPr>
          <a:xfrm flipH="1" rot="5400000">
            <a:off x="2295503" y="2669017"/>
            <a:ext cx="362100" cy="1453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0" name="Google Shape;510;p44"/>
          <p:cNvCxnSpPr/>
          <p:nvPr/>
        </p:nvCxnSpPr>
        <p:spPr>
          <a:xfrm rot="10800000">
            <a:off x="5591024" y="3229430"/>
            <a:ext cx="0" cy="156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511" name="Google Shape;511;p44"/>
          <p:cNvCxnSpPr/>
          <p:nvPr/>
        </p:nvCxnSpPr>
        <p:spPr>
          <a:xfrm rot="10800000">
            <a:off x="4302297" y="1777853"/>
            <a:ext cx="0" cy="1560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med" w="med" type="oval"/>
          </a:ln>
        </p:spPr>
      </p:cxnSp>
      <p:cxnSp>
        <p:nvCxnSpPr>
          <p:cNvPr id="512" name="Google Shape;512;p44"/>
          <p:cNvCxnSpPr/>
          <p:nvPr/>
        </p:nvCxnSpPr>
        <p:spPr>
          <a:xfrm rot="10800000">
            <a:off x="6882919" y="1780779"/>
            <a:ext cx="0" cy="1560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med" w="med" type="oval"/>
          </a:ln>
        </p:spPr>
      </p:cxnSp>
      <p:cxnSp>
        <p:nvCxnSpPr>
          <p:cNvPr id="513" name="Google Shape;513;p44"/>
          <p:cNvCxnSpPr/>
          <p:nvPr/>
        </p:nvCxnSpPr>
        <p:spPr>
          <a:xfrm rot="10800000">
            <a:off x="3012329" y="3215808"/>
            <a:ext cx="0" cy="156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514" name="Google Shape;514;p44"/>
          <p:cNvCxnSpPr/>
          <p:nvPr/>
        </p:nvCxnSpPr>
        <p:spPr>
          <a:xfrm rot="10800000">
            <a:off x="1731596" y="1778868"/>
            <a:ext cx="0" cy="1560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515" name="Google Shape;515;p44"/>
          <p:cNvSpPr/>
          <p:nvPr/>
        </p:nvSpPr>
        <p:spPr>
          <a:xfrm>
            <a:off x="6983917" y="1934083"/>
            <a:ext cx="1698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Launch event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Speaking engagement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Email announcement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Web update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Social media </a:t>
            </a:r>
            <a:r>
              <a:rPr lang="en" sz="75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announcements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44"/>
          <p:cNvSpPr/>
          <p:nvPr/>
        </p:nvSpPr>
        <p:spPr>
          <a:xfrm>
            <a:off x="6983916" y="1664930"/>
            <a:ext cx="1734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September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44"/>
          <p:cNvSpPr/>
          <p:nvPr/>
        </p:nvSpPr>
        <p:spPr>
          <a:xfrm>
            <a:off x="4398937" y="1936379"/>
            <a:ext cx="161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Social media set up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E-newsletter design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Direct mail design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Print design 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Event staffing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44"/>
          <p:cNvSpPr/>
          <p:nvPr/>
        </p:nvSpPr>
        <p:spPr>
          <a:xfrm>
            <a:off x="4398939" y="1654499"/>
            <a:ext cx="1305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July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44"/>
          <p:cNvSpPr/>
          <p:nvPr/>
        </p:nvSpPr>
        <p:spPr>
          <a:xfrm>
            <a:off x="1819674" y="1950000"/>
            <a:ext cx="20643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8587" lvl="0" marL="128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3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descriptions </a:t>
            </a:r>
            <a:r>
              <a:rPr lang="en" sz="75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portfolio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3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fact shee</a:t>
            </a:r>
            <a:r>
              <a:rPr lang="en" sz="75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endParaRPr sz="75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30"/>
              <a:buFont typeface="Poppins"/>
              <a:buChar char="•"/>
            </a:pPr>
            <a:r>
              <a:rPr lang="en" sz="75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Web design</a:t>
            </a:r>
            <a:endParaRPr sz="75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30"/>
              <a:buFont typeface="Poppins"/>
              <a:buChar char="•"/>
            </a:pPr>
            <a:r>
              <a:rPr lang="en" sz="75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Mobile app design</a:t>
            </a:r>
            <a:endParaRPr sz="75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44"/>
          <p:cNvSpPr/>
          <p:nvPr/>
        </p:nvSpPr>
        <p:spPr>
          <a:xfrm>
            <a:off x="1819682" y="1657134"/>
            <a:ext cx="1503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44"/>
          <p:cNvSpPr/>
          <p:nvPr/>
        </p:nvSpPr>
        <p:spPr>
          <a:xfrm>
            <a:off x="5678675" y="3899650"/>
            <a:ext cx="1648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Press release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Sales training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750"/>
              <a:buFont typeface="Poppins"/>
              <a:buChar char="•"/>
            </a:pPr>
            <a:r>
              <a:rPr b="0" i="0" lang="en" sz="75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Promotion and sales kit</a:t>
            </a:r>
            <a:endParaRPr sz="75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750"/>
              <a:buFont typeface="Poppins"/>
              <a:buChar char="•"/>
            </a:pPr>
            <a:r>
              <a:rPr lang="en" sz="7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Search engine optimization</a:t>
            </a:r>
            <a:endParaRPr sz="75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44"/>
          <p:cNvSpPr/>
          <p:nvPr/>
        </p:nvSpPr>
        <p:spPr>
          <a:xfrm>
            <a:off x="5664172" y="4640874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August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44"/>
          <p:cNvSpPr/>
          <p:nvPr/>
        </p:nvSpPr>
        <p:spPr>
          <a:xfrm>
            <a:off x="3099854" y="3898202"/>
            <a:ext cx="13404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8587" lvl="0" marL="1285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Poppins"/>
              <a:buChar char="•"/>
            </a:pPr>
            <a:r>
              <a:rPr lang="en" sz="7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Beta testing</a:t>
            </a:r>
            <a:endParaRPr sz="7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Poppins"/>
              <a:buChar char="•"/>
            </a:pPr>
            <a:r>
              <a:rPr lang="en" sz="7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Promotional video</a:t>
            </a:r>
            <a:endParaRPr sz="7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Poppins"/>
              <a:buChar char="•"/>
            </a:pPr>
            <a:r>
              <a:rPr lang="en" sz="7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Email list</a:t>
            </a:r>
            <a:endParaRPr sz="7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8587" lvl="0" marL="1285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Poppins"/>
              <a:buChar char="•"/>
            </a:pPr>
            <a:r>
              <a:rPr lang="en" sz="7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Landing pages</a:t>
            </a:r>
            <a:endParaRPr sz="7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44"/>
          <p:cNvSpPr/>
          <p:nvPr/>
        </p:nvSpPr>
        <p:spPr>
          <a:xfrm>
            <a:off x="3099854" y="4631450"/>
            <a:ext cx="1226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June</a:t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44"/>
          <p:cNvSpPr/>
          <p:nvPr/>
        </p:nvSpPr>
        <p:spPr>
          <a:xfrm flipH="1" rot="5400000">
            <a:off x="978034" y="2525650"/>
            <a:ext cx="365400" cy="1743600"/>
          </a:xfrm>
          <a:prstGeom prst="round2SameRect">
            <a:avLst>
              <a:gd fmla="val 50000" name="adj1"/>
              <a:gd fmla="val 45941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44"/>
          <p:cNvSpPr txBox="1"/>
          <p:nvPr/>
        </p:nvSpPr>
        <p:spPr>
          <a:xfrm>
            <a:off x="206979" y="3267378"/>
            <a:ext cx="1524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Poppins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Development</a:t>
            </a:r>
            <a:endParaRPr b="1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1699868" y="3250660"/>
            <a:ext cx="286800" cy="28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4153452" y="3250660"/>
            <a:ext cx="286800" cy="28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5449764" y="3247059"/>
            <a:ext cx="286800" cy="28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6735067" y="3250569"/>
            <a:ext cx="286800" cy="28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44"/>
          <p:cNvSpPr/>
          <p:nvPr/>
        </p:nvSpPr>
        <p:spPr>
          <a:xfrm>
            <a:off x="2866857" y="3250659"/>
            <a:ext cx="286800" cy="28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4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Our launch timeline</a:t>
            </a:r>
            <a:endParaRPr/>
          </a:p>
        </p:txBody>
      </p:sp>
      <p:sp>
        <p:nvSpPr>
          <p:cNvPr id="533" name="Google Shape;533;p4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make it happen!</a:t>
            </a:r>
            <a:endParaRPr/>
          </a:p>
        </p:txBody>
      </p:sp>
      <p:sp>
        <p:nvSpPr>
          <p:cNvPr id="539" name="Google Shape;539;p4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40" name="Google Shape;540;p45"/>
          <p:cNvGraphicFramePr/>
          <p:nvPr/>
        </p:nvGraphicFramePr>
        <p:xfrm>
          <a:off x="41365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{38195E6F-5F14-4606-A2A7-A36D54631E7A}</a:tableStyleId>
              </a:tblPr>
              <a:tblGrid>
                <a:gridCol w="2406025"/>
                <a:gridCol w="2406025"/>
                <a:gridCol w="2406025"/>
              </a:tblGrid>
              <a:tr h="38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 item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Team(s) responsible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Deadline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09100F"/>
                    </a:solidFill>
                  </a:tcPr>
                </a:tc>
              </a:tr>
              <a:tr h="32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Finalize product docs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Book launch event venue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Events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July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Build marketing assets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and design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July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Thanks for listening!</a:t>
            </a:r>
            <a:endParaRPr/>
          </a:p>
        </p:txBody>
      </p:sp>
      <p:sp>
        <p:nvSpPr>
          <p:cNvPr id="546" name="Google Shape;54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548" name="Google Shape;548;p46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we’re launching</a:t>
            </a:r>
            <a:endParaRPr/>
          </a:p>
        </p:txBody>
      </p:sp>
      <p:sp>
        <p:nvSpPr>
          <p:cNvPr id="168" name="Google Shape;168;p22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mockup image to go here</a:t>
            </a:r>
            <a:endParaRPr/>
          </a:p>
        </p:txBody>
      </p:sp>
      <p:sp>
        <p:nvSpPr>
          <p:cNvPr id="169" name="Google Shape;169;p22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Brief overview of the product/feature.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Highlight the core problem it solves.</a:t>
            </a:r>
            <a:endParaRPr/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it makes life better for our customers</a:t>
            </a:r>
            <a:endParaRPr/>
          </a:p>
        </p:txBody>
      </p:sp>
      <p:sp>
        <p:nvSpPr>
          <p:cNvPr id="176" name="Google Shape;176;p2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 2</a:t>
            </a:r>
            <a:endParaRPr/>
          </a:p>
        </p:txBody>
      </p:sp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 1</a:t>
            </a:r>
            <a:endParaRPr/>
          </a:p>
        </p:txBody>
      </p:sp>
      <p:sp>
        <p:nvSpPr>
          <p:cNvPr id="179" name="Google Shape;179;p2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 3</a:t>
            </a:r>
            <a:endParaRPr/>
          </a:p>
        </p:txBody>
      </p:sp>
      <p:sp>
        <p:nvSpPr>
          <p:cNvPr id="182" name="Google Shape;182;p2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252" y="152083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75" y="2274960"/>
            <a:ext cx="1623600" cy="66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7" y="319768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934150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Who we’re targeting</a:t>
            </a:r>
            <a:endParaRPr/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2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launch presentation</a:t>
            </a:r>
            <a:endParaRPr/>
          </a:p>
        </p:txBody>
      </p:sp>
      <p:sp>
        <p:nvSpPr>
          <p:cNvPr id="204" name="Google Shape;204;p24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1916413" y="1580636"/>
            <a:ext cx="272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Ideal Customer Name</a:t>
            </a:r>
            <a:endParaRPr sz="12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552672" y="1605414"/>
            <a:ext cx="1102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2669952" y="3378467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4427632" y="329716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Income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4843372" y="2463725"/>
            <a:ext cx="1623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Main responsibility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621076" y="1630250"/>
            <a:ext cx="12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Benefits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872656" y="3272350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Industry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8723" y="2139843"/>
            <a:ext cx="558721" cy="61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930" y="1549721"/>
            <a:ext cx="1627551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74" y="2361500"/>
            <a:ext cx="1550999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5" y="3188043"/>
            <a:ext cx="1497000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776934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Who we’re targeting</a:t>
            </a:r>
            <a:endParaRPr/>
          </a:p>
        </p:txBody>
      </p:sp>
      <p:sp>
        <p:nvSpPr>
          <p:cNvPr id="237" name="Google Shape;237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5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Product launch presentation</a:t>
            </a:r>
            <a:endParaRPr/>
          </a:p>
        </p:txBody>
      </p:sp>
      <p:sp>
        <p:nvSpPr>
          <p:cNvPr id="240" name="Google Shape;240;p25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 txBox="1"/>
          <p:nvPr/>
        </p:nvSpPr>
        <p:spPr>
          <a:xfrm>
            <a:off x="414726" y="1624689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2586437" y="3402555"/>
            <a:ext cx="1374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type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4252277" y="3326071"/>
            <a:ext cx="1710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Annual revenue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4850901" y="2502253"/>
            <a:ext cx="1497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Decision-makers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4489550" y="1630250"/>
            <a:ext cx="155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stack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Additional information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786999" y="3291614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Business niche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3" name="Google Shape;2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098" y="1992137"/>
            <a:ext cx="804249" cy="8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413650" y="2004600"/>
            <a:ext cx="30783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the market looks like</a:t>
            </a:r>
            <a:endParaRPr/>
          </a:p>
        </p:txBody>
      </p:sp>
      <p:sp>
        <p:nvSpPr>
          <p:cNvPr id="259" name="Google Shape;259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6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Size of the market</a:t>
            </a:r>
            <a:br>
              <a:rPr lang="en"/>
            </a:br>
            <a:r>
              <a:rPr lang="en"/>
              <a:t>(e.g., total addressable market)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Growth rate or trends</a:t>
            </a:r>
            <a:br>
              <a:rPr lang="en"/>
            </a:br>
            <a:r>
              <a:rPr lang="en"/>
              <a:t>(e.g., CAGR if applicable)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Key drivers influencing market demand</a:t>
            </a:r>
            <a:endParaRPr b="1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Driver #1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Driver #2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Driver #3</a:t>
            </a:r>
            <a:endParaRPr>
              <a:solidFill>
                <a:srgbClr val="6C706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Our competitors</a:t>
            </a:r>
            <a:endParaRPr/>
          </a:p>
        </p:txBody>
      </p:sp>
      <p:sp>
        <p:nvSpPr>
          <p:cNvPr id="266" name="Google Shape;266;p27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1</a:t>
            </a:r>
            <a:endParaRPr/>
          </a:p>
        </p:txBody>
      </p:sp>
      <p:sp>
        <p:nvSpPr>
          <p:cNvPr id="267" name="Google Shape;267;p27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Competitor strengths 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Competitor</a:t>
            </a:r>
            <a:r>
              <a:rPr lang="en"/>
              <a:t> weaknesses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Your differentiation and unique value in comparison</a:t>
            </a:r>
            <a:endParaRPr/>
          </a:p>
        </p:txBody>
      </p:sp>
      <p:sp>
        <p:nvSpPr>
          <p:cNvPr id="268" name="Google Shape;268;p27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2</a:t>
            </a:r>
            <a:endParaRPr/>
          </a:p>
        </p:txBody>
      </p:sp>
      <p:sp>
        <p:nvSpPr>
          <p:cNvPr id="269" name="Google Shape;269;p27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Competitor strengths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Competitor weaknesses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Your differentiation and unique value in comparison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Who’s in our corner</a:t>
            </a:r>
            <a:endParaRPr/>
          </a:p>
        </p:txBody>
      </p:sp>
      <p:sp>
        <p:nvSpPr>
          <p:cNvPr id="276" name="Google Shape;276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77" name="Google Shape;277;p28"/>
          <p:cNvGraphicFramePr/>
          <p:nvPr/>
        </p:nvGraphicFramePr>
        <p:xfrm>
          <a:off x="413650" y="156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{0BA403E3-CF35-40CC-A3CB-791B6447FC32}</a:tableStyleId>
              </a:tblPr>
              <a:tblGrid>
                <a:gridCol w="1572275"/>
                <a:gridCol w="3432300"/>
                <a:gridCol w="3432300"/>
              </a:tblGrid>
              <a:tr h="54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Partnership type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Key activity or value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79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 name</a:t>
                      </a:r>
                      <a:endParaRPr b="1"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Marketing/distribution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 name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 name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Text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