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Poppins Light"/>
      <p:regular r:id="rId13"/>
      <p:bold r:id="rId14"/>
      <p:italic r:id="rId15"/>
      <p:boldItalic r:id="rId16"/>
    </p:embeddedFont>
    <p:embeddedFont>
      <p:font typeface="Poppins SemiBold"/>
      <p:regular r:id="rId17"/>
      <p:bold r:id="rId18"/>
      <p:italic r:id="rId19"/>
      <p:boldItalic r:id="rId20"/>
    </p:embeddedFont>
    <p:embeddedFont>
      <p:font typeface="Spectral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65FA91-C48B-416E-BF14-0B3B09BC5758}">
  <a:tblStyle styleId="{6E65FA91-C48B-416E-BF14-0B3B09BC57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Italic.fntdata"/><Relationship Id="rId11" Type="http://schemas.openxmlformats.org/officeDocument/2006/relationships/font" Target="fonts/Poppins-italic.fntdata"/><Relationship Id="rId22" Type="http://schemas.openxmlformats.org/officeDocument/2006/relationships/font" Target="fonts/SpectralLight-bold.fntdata"/><Relationship Id="rId10" Type="http://schemas.openxmlformats.org/officeDocument/2006/relationships/font" Target="fonts/Poppins-bold.fntdata"/><Relationship Id="rId21" Type="http://schemas.openxmlformats.org/officeDocument/2006/relationships/font" Target="fonts/SpectralLight-regular.fntdata"/><Relationship Id="rId13" Type="http://schemas.openxmlformats.org/officeDocument/2006/relationships/font" Target="fonts/PoppinsLight-regular.fntdata"/><Relationship Id="rId24" Type="http://schemas.openxmlformats.org/officeDocument/2006/relationships/font" Target="fonts/SpectralLight-boldItalic.fntdata"/><Relationship Id="rId12" Type="http://schemas.openxmlformats.org/officeDocument/2006/relationships/font" Target="fonts/Poppins-boldItalic.fntdata"/><Relationship Id="rId23" Type="http://schemas.openxmlformats.org/officeDocument/2006/relationships/font" Target="fonts/Spectral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oppins-regular.fntdata"/><Relationship Id="rId15" Type="http://schemas.openxmlformats.org/officeDocument/2006/relationships/font" Target="fonts/PoppinsLight-italic.fntdata"/><Relationship Id="rId14" Type="http://schemas.openxmlformats.org/officeDocument/2006/relationships/font" Target="fonts/PoppinsLight-bold.fntdata"/><Relationship Id="rId17" Type="http://schemas.openxmlformats.org/officeDocument/2006/relationships/font" Target="fonts/PoppinsSemiBold-regular.fntdata"/><Relationship Id="rId16" Type="http://schemas.openxmlformats.org/officeDocument/2006/relationships/font" Target="fonts/PoppinsLight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oppinsSemiBold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oppins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9485dc4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9485dc4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78ef9233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78ef9233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7">
  <p:cSld name="TITLE_AND_BODY_1_9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6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3">
  <p:cSld name="SECTION_HEADER_1_1_6">
    <p:bg>
      <p:bgPr>
        <a:solidFill>
          <a:srgbClr val="F9F8F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9" name="Google Shape;129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17"/>
          <p:cNvSpPr txBox="1"/>
          <p:nvPr/>
        </p:nvSpPr>
        <p:spPr>
          <a:xfrm>
            <a:off x="64508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 | Masters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1">
  <p:cSld name="SECTION_HEADER_1_1_7">
    <p:bg>
      <p:bgPr>
        <a:solidFill>
          <a:srgbClr val="F9F8F5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7" name="Google Shape;137;p1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Marketing Excellence 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 1">
  <p:cSld name="SECTION_HEADER_2">
    <p:bg>
      <p:bgPr>
        <a:solidFill>
          <a:srgbClr val="F9F8F5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4" name="Google Shape;144;p1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9"/>
          <p:cNvSpPr txBox="1"/>
          <p:nvPr/>
        </p:nvSpPr>
        <p:spPr>
          <a:xfrm>
            <a:off x="6431650" y="812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Persona Certified: Masters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2">
  <p:cSld name="SECTION_HEADER_1_1_8">
    <p:bg>
      <p:bgPr>
        <a:solidFill>
          <a:srgbClr val="F9F8F5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" name="Google Shape;152;p2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 4">
  <p:cSld name="SECTION_HEADER_1_1_9">
    <p:bg>
      <p:bgPr>
        <a:solidFill>
          <a:srgbClr val="F9F8F5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" name="Google Shape;160;p2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Product-led onboarding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ctrTitle"/>
          </p:nvPr>
        </p:nvSpPr>
        <p:spPr>
          <a:xfrm>
            <a:off x="413650" y="23480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launch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c</a:t>
            </a:r>
            <a:r>
              <a:rPr lang="en"/>
              <a:t>ommunications roadmap</a:t>
            </a:r>
            <a:endParaRPr/>
          </a:p>
        </p:txBody>
      </p:sp>
      <p:sp>
        <p:nvSpPr>
          <p:cNvPr id="167" name="Google Shape;167;p22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68" name="Google Shape;168;p22"/>
          <p:cNvCxnSpPr/>
          <p:nvPr/>
        </p:nvCxnSpPr>
        <p:spPr>
          <a:xfrm rot="10800000">
            <a:off x="413650" y="31051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launch communications </a:t>
            </a:r>
            <a:r>
              <a:rPr lang="en"/>
              <a:t>roadmap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4" name="Google Shape;174;p23"/>
          <p:cNvGraphicFramePr/>
          <p:nvPr/>
        </p:nvGraphicFramePr>
        <p:xfrm>
          <a:off x="347238" y="5749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{6E65FA91-C48B-416E-BF14-0B3B09BC5758}</a:tableStyleId>
              </a:tblPr>
              <a:tblGrid>
                <a:gridCol w="1324450"/>
                <a:gridCol w="2372925"/>
                <a:gridCol w="2372925"/>
                <a:gridCol w="2372925"/>
              </a:tblGrid>
              <a:tr h="40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Stage</a:t>
                      </a:r>
                      <a:endParaRPr b="1" sz="9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LEVEL 1</a:t>
                      </a:r>
                      <a:endParaRPr b="1"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Opportunity teaser 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LEVEL 2 </a:t>
                      </a:r>
                      <a:endParaRPr b="1"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Pre-launch RFP support 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LEVEL 3</a:t>
                      </a: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Full GTM rollout 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Achieved milestones </a:t>
                      </a:r>
                      <a:endParaRPr b="1" sz="9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P&amp;T approved initial product idea.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 information is not ready to be confirmed.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P&amp;T and Ad Ops have started to flesh out technical details.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Pricing team has been looped in to start building out packaging.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Pricing, package details, and lead time confirmed.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P&amp;T and Ad Ops have successfully tested the offering.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When we can share info</a:t>
                      </a:r>
                      <a:endParaRPr b="1" sz="9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 soon as product is conceptually approved by Ad Innovation and P&amp;T leadership.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 soon as development has commenced and technical testing is in progress.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Once technical feasibility has been confirmed and product can officially be sold to client.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you can get</a:t>
                      </a:r>
                      <a:endParaRPr b="1" sz="9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Short write-up teasing key positioning, value proposition, and/or package offering.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 Innovation to be looped into high-value and timely client requests.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 will help cater messaging and potentially initial visuals (with healthy caveats) for pitch inclusion.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Media plan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GTM slide(s) for sales meetings </a:t>
                      </a:r>
                      <a:b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if applicable.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RFP product slide &amp; mock template for marketing team use.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Outreach e-template if applicable.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Knowledge base update.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we </a:t>
                      </a:r>
                      <a:r>
                        <a:rPr b="1" lang="en" sz="900" u="sng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cannot</a:t>
                      </a:r>
                      <a:r>
                        <a:rPr b="1" lang="en" sz="9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provide</a:t>
                      </a:r>
                      <a:endParaRPr b="1" sz="9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Mocks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Mocks if not final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Pricing details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 mocks for every RFP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Client prioritization for pitches</a:t>
                      </a:r>
                      <a:endParaRPr b="1" sz="9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Established clients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Top-tier accounts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Clients open to testing new-to-market ideas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Time-sensitive requests for bigger budgets and priority levels determined by sales leadership </a:t>
                      </a:r>
                      <a:b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(e.g. incremental opportunities, target accounts)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01600" lvl="0" marL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700"/>
                        <a:buFont typeface="Poppins"/>
                        <a:buChar char="●"/>
                      </a:pPr>
                      <a:r>
                        <a:rPr lang="en" sz="7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 proposals or short list of target accounts pending sales leadership guidance. </a:t>
                      </a:r>
                      <a:endParaRPr sz="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