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y="6858000" cx="12192000"/>
  <p:notesSz cx="6858000" cy="9144000"/>
  <p:embeddedFontLst>
    <p:embeddedFont>
      <p:font typeface="Poppins"/>
      <p:regular r:id="rId34"/>
      <p:bold r:id="rId35"/>
      <p:italic r:id="rId36"/>
      <p:boldItalic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72">
          <p15:clr>
            <a:srgbClr val="A4A3A4"/>
          </p15:clr>
        </p15:guide>
        <p15:guide id="2" pos="24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EEB74EB-F5A7-455D-ACCA-B63C673DCDCC}">
  <a:tblStyle styleId="{CEEB74EB-F5A7-455D-ACCA-B63C673DCDCC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E9E8"/>
          </a:solidFill>
        </a:fill>
      </a:tcStyle>
    </a:wholeTbl>
    <a:band1H>
      <a:tcTxStyle/>
      <a:tcStyle>
        <a:fill>
          <a:solidFill>
            <a:srgbClr val="FFD0CE"/>
          </a:solidFill>
        </a:fill>
      </a:tcStyle>
    </a:band1H>
    <a:band2H>
      <a:tcTxStyle/>
    </a:band2H>
    <a:band1V>
      <a:tcTxStyle/>
      <a:tcStyle>
        <a:fill>
          <a:solidFill>
            <a:srgbClr val="FFD0CE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4F551132-3F3C-4168-9209-D0F8A9EBC6D3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E8E9"/>
          </a:solidFill>
        </a:fill>
      </a:tcStyle>
    </a:wholeTbl>
    <a:band1H>
      <a:tcTxStyle/>
      <a:tcStyle>
        <a:fill>
          <a:solidFill>
            <a:srgbClr val="CACDCF"/>
          </a:solidFill>
        </a:fill>
      </a:tcStyle>
    </a:band1H>
    <a:band2H>
      <a:tcTxStyle/>
    </a:band2H>
    <a:band1V>
      <a:tcTxStyle/>
      <a:tcStyle>
        <a:fill>
          <a:solidFill>
            <a:srgbClr val="CACDCF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2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2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2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2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72" orient="horz"/>
        <p:guide pos="24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35" Type="http://schemas.openxmlformats.org/officeDocument/2006/relationships/font" Target="fonts/Poppins-bold.fntdata"/><Relationship Id="rId12" Type="http://schemas.openxmlformats.org/officeDocument/2006/relationships/slide" Target="slides/slide6.xml"/><Relationship Id="rId34" Type="http://schemas.openxmlformats.org/officeDocument/2006/relationships/font" Target="fonts/Poppins-regular.fntdata"/><Relationship Id="rId15" Type="http://schemas.openxmlformats.org/officeDocument/2006/relationships/slide" Target="slides/slide9.xml"/><Relationship Id="rId37" Type="http://schemas.openxmlformats.org/officeDocument/2006/relationships/font" Target="fonts/Poppins-boldItalic.fntdata"/><Relationship Id="rId14" Type="http://schemas.openxmlformats.org/officeDocument/2006/relationships/slide" Target="slides/slide8.xml"/><Relationship Id="rId36" Type="http://schemas.openxmlformats.org/officeDocument/2006/relationships/font" Target="fonts/Poppins-italic.fntdata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6" name="Google Shape;4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7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99" name="Google Shape;79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8" name="Shape 8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" name="Google Shape;889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0" name="Google Shape;890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6" name="Shape 9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" name="Google Shape;947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0" name="Shape 10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" name="Google Shape;100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2" name="Google Shape;1002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0" name="Shape 1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Google Shape;107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2" name="Google Shape;1072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Google Shape;114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2" name="Google Shape;1142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6" name="Shape 1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Google Shape;1257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8" name="Google Shape;125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2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3" name="Google Shape;136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4" name="Google Shape;1364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4" name="Shape 1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Google Shape;138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6" name="Google Shape;1386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9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1" name="Google Shape;1471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8" name="Shape 1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9" name="Google Shape;1539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0" name="Google Shape;1540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1" name="Shape 15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2" name="Google Shape;159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3" name="Google Shape;1593;p2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6" name="Shape 1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7" name="Google Shape;1647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8" name="Google Shape;1648;p2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3" name="Shape 17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4" name="Google Shape;1704;p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5" name="Google Shape;1705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9" name="Shape 17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0" name="Google Shape;1790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1" name="Google Shape;1791;p2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6" name="Shape 1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7" name="Google Shape;179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8" name="Google Shape;1798;p2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3" name="Shape 1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4" name="Google Shape;1804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5" name="Google Shape;1805;p2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9" name="Google Shape;22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2" name="Google Shape;56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2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Logo, company name&#10;&#10;Description automatically generated" id="12" name="Google Shape;12;p2"/>
          <p:cNvPicPr preferRelativeResize="0"/>
          <p:nvPr/>
        </p:nvPicPr>
        <p:blipFill rotWithShape="1">
          <a:blip r:embed="rId2">
            <a:alphaModFix/>
          </a:blip>
          <a:srcRect b="31800" l="19119" r="19797" t="29136"/>
          <a:stretch/>
        </p:blipFill>
        <p:spPr>
          <a:xfrm>
            <a:off x="11110925" y="354100"/>
            <a:ext cx="645799" cy="267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415600" y="2867801"/>
            <a:ext cx="11360800" cy="1122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8"/>
            </a:lvl1pPr>
            <a:lvl2pPr indent="-30480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599"/>
            </a:lvl2pPr>
            <a:lvl3pPr indent="-30480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599"/>
            </a:lvl3pPr>
            <a:lvl4pPr indent="-30480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599"/>
            </a:lvl4pPr>
            <a:lvl5pPr indent="-30480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599"/>
            </a:lvl5pPr>
            <a:lvl6pPr indent="-30480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599"/>
            </a:lvl6pPr>
            <a:lvl7pPr indent="-30480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599"/>
            </a:lvl7pPr>
            <a:lvl8pPr indent="-30480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599"/>
            </a:lvl8pPr>
            <a:lvl9pPr indent="-30480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599"/>
            </a:lvl9pPr>
          </a:lstStyle>
          <a:p/>
        </p:txBody>
      </p:sp>
      <p:sp>
        <p:nvSpPr>
          <p:cNvPr id="19" name="Google Shape;19;p4"/>
          <p:cNvSpPr txBox="1"/>
          <p:nvPr>
            <p:ph idx="2" type="body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8"/>
            </a:lvl1pPr>
            <a:lvl2pPr indent="-30480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599"/>
            </a:lvl2pPr>
            <a:lvl3pPr indent="-30480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599"/>
            </a:lvl3pPr>
            <a:lvl4pPr indent="-30480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599"/>
            </a:lvl4pPr>
            <a:lvl5pPr indent="-30480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599"/>
            </a:lvl5pPr>
            <a:lvl6pPr indent="-30480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599"/>
            </a:lvl6pPr>
            <a:lvl7pPr indent="-30480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599"/>
            </a:lvl7pPr>
            <a:lvl8pPr indent="-30480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599"/>
            </a:lvl8pPr>
            <a:lvl9pPr indent="-30480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599"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/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/>
        </p:txBody>
      </p:sp>
      <p:sp>
        <p:nvSpPr>
          <p:cNvPr id="26" name="Google Shape;26;p6"/>
          <p:cNvSpPr txBox="1"/>
          <p:nvPr>
            <p:ph idx="1" type="body"/>
          </p:nvPr>
        </p:nvSpPr>
        <p:spPr>
          <a:xfrm>
            <a:off x="415600" y="1852801"/>
            <a:ext cx="3744000" cy="42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599"/>
            </a:lvl1pPr>
            <a:lvl2pPr indent="-30480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599"/>
            </a:lvl2pPr>
            <a:lvl3pPr indent="-30480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599"/>
            </a:lvl3pPr>
            <a:lvl4pPr indent="-30480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599"/>
            </a:lvl4pPr>
            <a:lvl5pPr indent="-30480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599"/>
            </a:lvl5pPr>
            <a:lvl6pPr indent="-30480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599"/>
            </a:lvl6pPr>
            <a:lvl7pPr indent="-30480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599"/>
            </a:lvl7pPr>
            <a:lvl8pPr indent="-30480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599"/>
            </a:lvl8pPr>
            <a:lvl9pPr indent="-30480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599"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653667" y="600201"/>
            <a:ext cx="8490400" cy="545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39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399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399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399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399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399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399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399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399"/>
            </a:lvl9pPr>
          </a:lstStyle>
          <a:p/>
        </p:txBody>
      </p:sp>
      <p:sp>
        <p:nvSpPr>
          <p:cNvPr id="30" name="Google Shape;30;p7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8"/>
              <a:buFont typeface="Arial"/>
              <a:buNone/>
            </a:pPr>
            <a:r>
              <a:t/>
            </a:r>
            <a:endParaRPr b="0" i="0" sz="1868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3" name="Google Shape;33;p8"/>
          <p:cNvSpPr txBox="1"/>
          <p:nvPr>
            <p:ph type="title"/>
          </p:nvPr>
        </p:nvSpPr>
        <p:spPr>
          <a:xfrm>
            <a:off x="354000" y="1644232"/>
            <a:ext cx="53936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/>
        </p:txBody>
      </p:sp>
      <p:sp>
        <p:nvSpPr>
          <p:cNvPr id="34" name="Google Shape;34;p8"/>
          <p:cNvSpPr txBox="1"/>
          <p:nvPr>
            <p:ph idx="1" type="subTitle"/>
          </p:nvPr>
        </p:nvSpPr>
        <p:spPr>
          <a:xfrm>
            <a:off x="354000" y="3737435"/>
            <a:ext cx="5393600" cy="16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799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799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799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799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799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799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799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799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799"/>
            </a:lvl9pPr>
          </a:lstStyle>
          <a:p/>
        </p:txBody>
      </p:sp>
      <p:sp>
        <p:nvSpPr>
          <p:cNvPr id="35" name="Google Shape;35;p8"/>
          <p:cNvSpPr txBox="1"/>
          <p:nvPr>
            <p:ph idx="2" type="body"/>
          </p:nvPr>
        </p:nvSpPr>
        <p:spPr>
          <a:xfrm>
            <a:off x="6586000" y="965435"/>
            <a:ext cx="5116000" cy="492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 txBox="1"/>
          <p:nvPr>
            <p:ph idx="1" type="body"/>
          </p:nvPr>
        </p:nvSpPr>
        <p:spPr>
          <a:xfrm>
            <a:off x="415600" y="5640768"/>
            <a:ext cx="7998400" cy="80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39" name="Google Shape;39;p9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/>
          <p:nvPr>
            <p:ph hasCustomPrompt="1" type="title"/>
          </p:nvPr>
        </p:nvSpPr>
        <p:spPr>
          <a:xfrm>
            <a:off x="415600" y="1474835"/>
            <a:ext cx="11360800" cy="2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5998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5998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5998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5998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5998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5998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5998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5998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5998"/>
            </a:lvl9pPr>
          </a:lstStyle>
          <a:p>
            <a:r>
              <a:t>xx%</a:t>
            </a:r>
          </a:p>
        </p:txBody>
      </p:sp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3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86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86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86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86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86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86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86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868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33"/>
              <a:buFont typeface="Arial"/>
              <a:buNone/>
              <a:defRPr b="0" i="0" sz="1333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Logo, company name&#10;&#10;Description automatically generated" id="9" name="Google Shape;9;p1"/>
          <p:cNvPicPr preferRelativeResize="0"/>
          <p:nvPr/>
        </p:nvPicPr>
        <p:blipFill rotWithShape="1">
          <a:blip r:embed="rId1">
            <a:alphaModFix/>
          </a:blip>
          <a:srcRect b="31800" l="19119" r="19797" t="29136"/>
          <a:stretch/>
        </p:blipFill>
        <p:spPr>
          <a:xfrm>
            <a:off x="11110925" y="354100"/>
            <a:ext cx="645799" cy="2670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/>
          <p:nvPr/>
        </p:nvSpPr>
        <p:spPr>
          <a:xfrm>
            <a:off x="1562579" y="1613014"/>
            <a:ext cx="9641712" cy="3421285"/>
          </a:xfrm>
          <a:custGeom>
            <a:rect b="b" l="l" r="r" t="t"/>
            <a:pathLst>
              <a:path extrusionOk="0" h="3306893" w="11389488">
                <a:moveTo>
                  <a:pt x="0" y="2600275"/>
                </a:moveTo>
                <a:cubicBezTo>
                  <a:pt x="361709" y="2877103"/>
                  <a:pt x="723418" y="3153931"/>
                  <a:pt x="983848" y="3248458"/>
                </a:cubicBezTo>
                <a:cubicBezTo>
                  <a:pt x="1244278" y="3342985"/>
                  <a:pt x="1431402" y="3327551"/>
                  <a:pt x="1562582" y="3167435"/>
                </a:cubicBezTo>
                <a:cubicBezTo>
                  <a:pt x="1693762" y="3007319"/>
                  <a:pt x="1736202" y="2550118"/>
                  <a:pt x="1770926" y="2287759"/>
                </a:cubicBezTo>
                <a:cubicBezTo>
                  <a:pt x="1805650" y="2025399"/>
                  <a:pt x="1736202" y="1826701"/>
                  <a:pt x="1770926" y="1593278"/>
                </a:cubicBezTo>
                <a:cubicBezTo>
                  <a:pt x="1805650" y="1359855"/>
                  <a:pt x="1882815" y="1087850"/>
                  <a:pt x="1979271" y="887222"/>
                </a:cubicBezTo>
                <a:cubicBezTo>
                  <a:pt x="2075727" y="686594"/>
                  <a:pt x="2208836" y="524549"/>
                  <a:pt x="2349661" y="389511"/>
                </a:cubicBezTo>
                <a:cubicBezTo>
                  <a:pt x="2490486" y="254473"/>
                  <a:pt x="2652532" y="123293"/>
                  <a:pt x="2824223" y="76994"/>
                </a:cubicBezTo>
                <a:cubicBezTo>
                  <a:pt x="2995914" y="30695"/>
                  <a:pt x="3202328" y="36482"/>
                  <a:pt x="3379807" y="111718"/>
                </a:cubicBezTo>
                <a:cubicBezTo>
                  <a:pt x="3557286" y="186954"/>
                  <a:pt x="3765631" y="364432"/>
                  <a:pt x="3889094" y="528407"/>
                </a:cubicBezTo>
                <a:cubicBezTo>
                  <a:pt x="4012557" y="692382"/>
                  <a:pt x="4074288" y="854427"/>
                  <a:pt x="4120587" y="1095566"/>
                </a:cubicBezTo>
                <a:cubicBezTo>
                  <a:pt x="4166886" y="1336705"/>
                  <a:pt x="4153382" y="1757252"/>
                  <a:pt x="4166886" y="1975242"/>
                </a:cubicBezTo>
                <a:cubicBezTo>
                  <a:pt x="4180390" y="2193232"/>
                  <a:pt x="4174602" y="2254964"/>
                  <a:pt x="4201610" y="2403506"/>
                </a:cubicBezTo>
                <a:cubicBezTo>
                  <a:pt x="4228618" y="2552048"/>
                  <a:pt x="4257555" y="2741101"/>
                  <a:pt x="4328932" y="2866493"/>
                </a:cubicBezTo>
                <a:cubicBezTo>
                  <a:pt x="4400309" y="2991885"/>
                  <a:pt x="4508339" y="3105703"/>
                  <a:pt x="4629873" y="3155860"/>
                </a:cubicBezTo>
                <a:cubicBezTo>
                  <a:pt x="4751407" y="3206017"/>
                  <a:pt x="4915383" y="3211805"/>
                  <a:pt x="5058137" y="3167435"/>
                </a:cubicBezTo>
                <a:cubicBezTo>
                  <a:pt x="5200891" y="3123065"/>
                  <a:pt x="5357149" y="3061333"/>
                  <a:pt x="5486400" y="2889642"/>
                </a:cubicBezTo>
                <a:cubicBezTo>
                  <a:pt x="5615651" y="2717951"/>
                  <a:pt x="5752617" y="2355278"/>
                  <a:pt x="5833640" y="2137288"/>
                </a:cubicBezTo>
                <a:cubicBezTo>
                  <a:pt x="5914663" y="1919298"/>
                  <a:pt x="5922380" y="1753394"/>
                  <a:pt x="5972537" y="1581703"/>
                </a:cubicBezTo>
                <a:cubicBezTo>
                  <a:pt x="6022694" y="1410012"/>
                  <a:pt x="6043914" y="1265328"/>
                  <a:pt x="6134582" y="1107141"/>
                </a:cubicBezTo>
                <a:cubicBezTo>
                  <a:pt x="6225250" y="948954"/>
                  <a:pt x="6360289" y="727106"/>
                  <a:pt x="6516547" y="632579"/>
                </a:cubicBezTo>
                <a:cubicBezTo>
                  <a:pt x="6672805" y="538052"/>
                  <a:pt x="6888866" y="497542"/>
                  <a:pt x="7072132" y="539982"/>
                </a:cubicBezTo>
                <a:cubicBezTo>
                  <a:pt x="7255398" y="582422"/>
                  <a:pt x="7469530" y="698169"/>
                  <a:pt x="7616142" y="887222"/>
                </a:cubicBezTo>
                <a:cubicBezTo>
                  <a:pt x="7762754" y="1076275"/>
                  <a:pt x="7874643" y="1402296"/>
                  <a:pt x="7951807" y="1674301"/>
                </a:cubicBezTo>
                <a:cubicBezTo>
                  <a:pt x="8028971" y="1946306"/>
                  <a:pt x="8005823" y="2305121"/>
                  <a:pt x="8079129" y="2519252"/>
                </a:cubicBezTo>
                <a:cubicBezTo>
                  <a:pt x="8152435" y="2733383"/>
                  <a:pt x="8248891" y="2862634"/>
                  <a:pt x="8391645" y="2959090"/>
                </a:cubicBezTo>
                <a:cubicBezTo>
                  <a:pt x="8534399" y="3055546"/>
                  <a:pt x="8765894" y="3128853"/>
                  <a:pt x="8935656" y="3097987"/>
                </a:cubicBezTo>
                <a:cubicBezTo>
                  <a:pt x="9105418" y="3067121"/>
                  <a:pt x="9298330" y="2922437"/>
                  <a:pt x="9410218" y="2773895"/>
                </a:cubicBezTo>
                <a:cubicBezTo>
                  <a:pt x="9522107" y="2625353"/>
                  <a:pt x="9568405" y="2395789"/>
                  <a:pt x="9606987" y="2206736"/>
                </a:cubicBezTo>
                <a:cubicBezTo>
                  <a:pt x="9645569" y="2017683"/>
                  <a:pt x="9632065" y="1844063"/>
                  <a:pt x="9641711" y="1639577"/>
                </a:cubicBezTo>
                <a:cubicBezTo>
                  <a:pt x="9651357" y="1435091"/>
                  <a:pt x="9592537" y="1285189"/>
                  <a:pt x="9664861" y="979820"/>
                </a:cubicBezTo>
                <a:cubicBezTo>
                  <a:pt x="9737185" y="674451"/>
                  <a:pt x="9896251" y="437364"/>
                  <a:pt x="10075658" y="277248"/>
                </a:cubicBezTo>
                <a:cubicBezTo>
                  <a:pt x="10255065" y="117132"/>
                  <a:pt x="10522334" y="62142"/>
                  <a:pt x="10741306" y="19121"/>
                </a:cubicBezTo>
                <a:cubicBezTo>
                  <a:pt x="10960278" y="-23900"/>
                  <a:pt x="11389488" y="19121"/>
                  <a:pt x="11389488" y="19121"/>
                </a:cubicBezTo>
                <a:lnTo>
                  <a:pt x="11389488" y="19121"/>
                </a:lnTo>
              </a:path>
            </a:pathLst>
          </a:custGeom>
          <a:noFill/>
          <a:ln cap="rnd" cmpd="sng" w="25400">
            <a:solidFill>
              <a:schemeClr val="lt1"/>
            </a:solidFill>
            <a:prstDash val="dash"/>
            <a:round/>
            <a:headEnd len="sm" w="sm" type="none"/>
            <a:tailEnd len="sm" w="sm" type="none"/>
          </a:ln>
          <a:effectLst>
            <a:outerShdw blurRad="63500" rotWithShape="0" algn="bl" dir="18900000" dist="38100">
              <a:srgbClr val="000000">
                <a:alpha val="1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9" name="Google Shape;49;p11"/>
          <p:cNvSpPr/>
          <p:nvPr/>
        </p:nvSpPr>
        <p:spPr>
          <a:xfrm rot="-5400000">
            <a:off x="-320335" y="1728417"/>
            <a:ext cx="2200814" cy="507013"/>
          </a:xfrm>
          <a:prstGeom prst="roundRect">
            <a:avLst>
              <a:gd fmla="val 21993" name="adj"/>
            </a:avLst>
          </a:prstGeom>
          <a:solidFill>
            <a:schemeClr val="lt1"/>
          </a:solidFill>
          <a:ln>
            <a:noFill/>
          </a:ln>
          <a:effectLst>
            <a:outerShdw blurRad="165100" rotWithShape="0" algn="tl" dist="38100">
              <a:srgbClr val="000000">
                <a:alpha val="2745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rPr>
              <a:t>Digital Touchpoints</a:t>
            </a:r>
            <a:endParaRPr/>
          </a:p>
        </p:txBody>
      </p:sp>
      <p:sp>
        <p:nvSpPr>
          <p:cNvPr id="50" name="Google Shape;50;p11"/>
          <p:cNvSpPr/>
          <p:nvPr/>
        </p:nvSpPr>
        <p:spPr>
          <a:xfrm rot="-5400000">
            <a:off x="-320334" y="4889994"/>
            <a:ext cx="2200814" cy="507013"/>
          </a:xfrm>
          <a:prstGeom prst="roundRect">
            <a:avLst>
              <a:gd fmla="val 17595" name="adj"/>
            </a:avLst>
          </a:prstGeom>
          <a:solidFill>
            <a:schemeClr val="lt1"/>
          </a:solidFill>
          <a:ln>
            <a:noFill/>
          </a:ln>
          <a:effectLst>
            <a:outerShdw blurRad="165100" rotWithShape="0" algn="tl" dist="38100">
              <a:srgbClr val="000000">
                <a:alpha val="2745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rPr>
              <a:t>Physical Touchpoints</a:t>
            </a:r>
            <a:endParaRPr/>
          </a:p>
        </p:txBody>
      </p:sp>
      <p:sp>
        <p:nvSpPr>
          <p:cNvPr id="51" name="Google Shape;51;p11"/>
          <p:cNvSpPr txBox="1"/>
          <p:nvPr/>
        </p:nvSpPr>
        <p:spPr>
          <a:xfrm>
            <a:off x="1741860" y="4770031"/>
            <a:ext cx="308097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PR</a:t>
            </a:r>
            <a:endParaRPr/>
          </a:p>
        </p:txBody>
      </p:sp>
      <p:sp>
        <p:nvSpPr>
          <p:cNvPr id="52" name="Google Shape;52;p11"/>
          <p:cNvSpPr txBox="1"/>
          <p:nvPr/>
        </p:nvSpPr>
        <p:spPr>
          <a:xfrm>
            <a:off x="2247517" y="5176584"/>
            <a:ext cx="728084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Ratio or TV</a:t>
            </a:r>
            <a:endParaRPr/>
          </a:p>
        </p:txBody>
      </p:sp>
      <p:sp>
        <p:nvSpPr>
          <p:cNvPr id="53" name="Google Shape;53;p11"/>
          <p:cNvSpPr txBox="1"/>
          <p:nvPr/>
        </p:nvSpPr>
        <p:spPr>
          <a:xfrm>
            <a:off x="3191498" y="4079403"/>
            <a:ext cx="1054625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Word of Mouth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2195690" y="2730678"/>
            <a:ext cx="726161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Online Display</a:t>
            </a:r>
            <a:endParaRPr/>
          </a:p>
        </p:txBody>
      </p:sp>
      <p:sp>
        <p:nvSpPr>
          <p:cNvPr id="55" name="Google Shape;55;p11"/>
          <p:cNvSpPr txBox="1"/>
          <p:nvPr/>
        </p:nvSpPr>
        <p:spPr>
          <a:xfrm>
            <a:off x="2504864" y="2216597"/>
            <a:ext cx="629981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Search Data</a:t>
            </a:r>
            <a:endParaRPr/>
          </a:p>
        </p:txBody>
      </p:sp>
      <p:sp>
        <p:nvSpPr>
          <p:cNvPr id="56" name="Google Shape;56;p11"/>
          <p:cNvSpPr txBox="1"/>
          <p:nvPr/>
        </p:nvSpPr>
        <p:spPr>
          <a:xfrm>
            <a:off x="2741121" y="1841911"/>
            <a:ext cx="665246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Paid Content</a:t>
            </a:r>
            <a:endParaRPr/>
          </a:p>
        </p:txBody>
      </p:sp>
      <p:sp>
        <p:nvSpPr>
          <p:cNvPr id="57" name="Google Shape;57;p11"/>
          <p:cNvSpPr txBox="1"/>
          <p:nvPr/>
        </p:nvSpPr>
        <p:spPr>
          <a:xfrm>
            <a:off x="3491428" y="1327425"/>
            <a:ext cx="852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Email Data</a:t>
            </a:r>
            <a:endParaRPr/>
          </a:p>
        </p:txBody>
      </p:sp>
      <p:sp>
        <p:nvSpPr>
          <p:cNvPr id="58" name="Google Shape;58;p11"/>
          <p:cNvSpPr txBox="1"/>
          <p:nvPr/>
        </p:nvSpPr>
        <p:spPr>
          <a:xfrm>
            <a:off x="4809636" y="1757681"/>
            <a:ext cx="700513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Landing Page</a:t>
            </a:r>
            <a:endParaRPr/>
          </a:p>
        </p:txBody>
      </p:sp>
      <p:sp>
        <p:nvSpPr>
          <p:cNvPr id="59" name="Google Shape;59;p11"/>
          <p:cNvSpPr txBox="1"/>
          <p:nvPr/>
        </p:nvSpPr>
        <p:spPr>
          <a:xfrm>
            <a:off x="5128535" y="2140963"/>
            <a:ext cx="649217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Social Media</a:t>
            </a:r>
            <a:endParaRPr/>
          </a:p>
        </p:txBody>
      </p:sp>
      <p:sp>
        <p:nvSpPr>
          <p:cNvPr id="60" name="Google Shape;60;p11"/>
          <p:cNvSpPr txBox="1"/>
          <p:nvPr/>
        </p:nvSpPr>
        <p:spPr>
          <a:xfrm>
            <a:off x="5294290" y="2818335"/>
            <a:ext cx="421590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3</a:t>
            </a:r>
            <a:r>
              <a:rPr b="0" baseline="3000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rd</a:t>
            </a: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 Party</a:t>
            </a:r>
            <a:endParaRPr/>
          </a:p>
        </p:txBody>
      </p:sp>
      <p:sp>
        <p:nvSpPr>
          <p:cNvPr id="61" name="Google Shape;61;p11"/>
          <p:cNvSpPr txBox="1"/>
          <p:nvPr/>
        </p:nvSpPr>
        <p:spPr>
          <a:xfrm>
            <a:off x="4416033" y="4391474"/>
            <a:ext cx="532197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Direct Mail</a:t>
            </a:r>
            <a:endParaRPr/>
          </a:p>
        </p:txBody>
      </p:sp>
      <p:sp>
        <p:nvSpPr>
          <p:cNvPr id="62" name="Google Shape;62;p11"/>
          <p:cNvSpPr txBox="1"/>
          <p:nvPr/>
        </p:nvSpPr>
        <p:spPr>
          <a:xfrm>
            <a:off x="5195221" y="5055408"/>
            <a:ext cx="944489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Store &amp; Branch</a:t>
            </a:r>
            <a:endParaRPr/>
          </a:p>
        </p:txBody>
      </p:sp>
      <p:sp>
        <p:nvSpPr>
          <p:cNvPr id="63" name="Google Shape;63;p11"/>
          <p:cNvSpPr txBox="1"/>
          <p:nvPr/>
        </p:nvSpPr>
        <p:spPr>
          <a:xfrm>
            <a:off x="6527806" y="4322225"/>
            <a:ext cx="750205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Agent &amp; Broker</a:t>
            </a:r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5941506" y="2533400"/>
            <a:ext cx="654025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Mobile App</a:t>
            </a:r>
            <a:endParaRPr/>
          </a:p>
        </p:txBody>
      </p:sp>
      <p:sp>
        <p:nvSpPr>
          <p:cNvPr id="65" name="Google Shape;65;p11"/>
          <p:cNvSpPr txBox="1"/>
          <p:nvPr/>
        </p:nvSpPr>
        <p:spPr>
          <a:xfrm>
            <a:off x="6487446" y="2076518"/>
            <a:ext cx="527388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Websites</a:t>
            </a:r>
            <a:endParaRPr/>
          </a:p>
        </p:txBody>
      </p:sp>
      <p:sp>
        <p:nvSpPr>
          <p:cNvPr id="66" name="Google Shape;66;p11"/>
          <p:cNvSpPr txBox="1"/>
          <p:nvPr/>
        </p:nvSpPr>
        <p:spPr>
          <a:xfrm>
            <a:off x="7293205" y="1779849"/>
            <a:ext cx="711734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Web Service</a:t>
            </a:r>
            <a:endParaRPr/>
          </a:p>
        </p:txBody>
      </p:sp>
      <p:sp>
        <p:nvSpPr>
          <p:cNvPr id="67" name="Google Shape;67;p11"/>
          <p:cNvSpPr txBox="1"/>
          <p:nvPr/>
        </p:nvSpPr>
        <p:spPr>
          <a:xfrm>
            <a:off x="8201895" y="2392075"/>
            <a:ext cx="9396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Community</a:t>
            </a:r>
            <a:endParaRPr/>
          </a:p>
        </p:txBody>
      </p:sp>
      <p:sp>
        <p:nvSpPr>
          <p:cNvPr id="68" name="Google Shape;68;p11"/>
          <p:cNvSpPr txBox="1"/>
          <p:nvPr/>
        </p:nvSpPr>
        <p:spPr>
          <a:xfrm>
            <a:off x="8391248" y="2785325"/>
            <a:ext cx="9948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Twitter/Social</a:t>
            </a:r>
            <a:endParaRPr/>
          </a:p>
        </p:txBody>
      </p:sp>
      <p:sp>
        <p:nvSpPr>
          <p:cNvPr id="69" name="Google Shape;69;p11"/>
          <p:cNvSpPr txBox="1"/>
          <p:nvPr/>
        </p:nvSpPr>
        <p:spPr>
          <a:xfrm>
            <a:off x="7551710" y="3949558"/>
            <a:ext cx="570669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Call Center</a:t>
            </a:r>
            <a:endParaRPr/>
          </a:p>
        </p:txBody>
      </p:sp>
      <p:sp>
        <p:nvSpPr>
          <p:cNvPr id="70" name="Google Shape;70;p11"/>
          <p:cNvSpPr txBox="1"/>
          <p:nvPr/>
        </p:nvSpPr>
        <p:spPr>
          <a:xfrm>
            <a:off x="7806493" y="4448225"/>
            <a:ext cx="5274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Chat</a:t>
            </a:r>
            <a:endParaRPr/>
          </a:p>
        </p:txBody>
      </p:sp>
      <p:sp>
        <p:nvSpPr>
          <p:cNvPr id="71" name="Google Shape;71;p11"/>
          <p:cNvSpPr txBox="1"/>
          <p:nvPr/>
        </p:nvSpPr>
        <p:spPr>
          <a:xfrm>
            <a:off x="8740205" y="4925118"/>
            <a:ext cx="93968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Offer in Invoice</a:t>
            </a:r>
            <a:endParaRPr/>
          </a:p>
        </p:txBody>
      </p:sp>
      <p:sp>
        <p:nvSpPr>
          <p:cNvPr id="72" name="Google Shape;72;p11"/>
          <p:cNvSpPr txBox="1"/>
          <p:nvPr/>
        </p:nvSpPr>
        <p:spPr>
          <a:xfrm>
            <a:off x="9881643" y="4057625"/>
            <a:ext cx="6315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Mailing</a:t>
            </a:r>
            <a:endParaRPr/>
          </a:p>
        </p:txBody>
      </p:sp>
      <p:sp>
        <p:nvSpPr>
          <p:cNvPr id="73" name="Google Shape;73;p11"/>
          <p:cNvSpPr txBox="1"/>
          <p:nvPr/>
        </p:nvSpPr>
        <p:spPr>
          <a:xfrm>
            <a:off x="9949075" y="2693725"/>
            <a:ext cx="6300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Survey</a:t>
            </a:r>
            <a:endParaRPr/>
          </a:p>
        </p:txBody>
      </p:sp>
      <p:sp>
        <p:nvSpPr>
          <p:cNvPr id="74" name="Google Shape;74;p11"/>
          <p:cNvSpPr txBox="1"/>
          <p:nvPr/>
        </p:nvSpPr>
        <p:spPr>
          <a:xfrm>
            <a:off x="10059447" y="2252379"/>
            <a:ext cx="830356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Loyalty Program</a:t>
            </a:r>
            <a:endParaRPr/>
          </a:p>
        </p:txBody>
      </p:sp>
      <p:sp>
        <p:nvSpPr>
          <p:cNvPr id="75" name="Google Shape;75;p11"/>
          <p:cNvSpPr txBox="1"/>
          <p:nvPr/>
        </p:nvSpPr>
        <p:spPr>
          <a:xfrm>
            <a:off x="10300073" y="1841900"/>
            <a:ext cx="5322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Email</a:t>
            </a:r>
            <a:endParaRPr/>
          </a:p>
        </p:txBody>
      </p:sp>
      <p:sp>
        <p:nvSpPr>
          <p:cNvPr id="76" name="Google Shape;76;p11"/>
          <p:cNvSpPr txBox="1"/>
          <p:nvPr/>
        </p:nvSpPr>
        <p:spPr>
          <a:xfrm>
            <a:off x="10704719" y="1241631"/>
            <a:ext cx="1094852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Offer to Customers</a:t>
            </a:r>
            <a:endParaRPr/>
          </a:p>
        </p:txBody>
      </p:sp>
      <p:sp>
        <p:nvSpPr>
          <p:cNvPr id="77" name="Google Shape;77;p11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sp>
        <p:nvSpPr>
          <p:cNvPr id="78" name="Google Shape;78;p11"/>
          <p:cNvSpPr txBox="1"/>
          <p:nvPr/>
        </p:nvSpPr>
        <p:spPr>
          <a:xfrm>
            <a:off x="9933310" y="6166964"/>
            <a:ext cx="631583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Managed</a:t>
            </a:r>
            <a:endParaRPr/>
          </a:p>
        </p:txBody>
      </p:sp>
      <p:sp>
        <p:nvSpPr>
          <p:cNvPr id="79" name="Google Shape;79;p11"/>
          <p:cNvSpPr txBox="1"/>
          <p:nvPr/>
        </p:nvSpPr>
        <p:spPr>
          <a:xfrm>
            <a:off x="11034821" y="6166964"/>
            <a:ext cx="480901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Earned </a:t>
            </a:r>
            <a:endParaRPr/>
          </a:p>
        </p:txBody>
      </p:sp>
      <p:sp>
        <p:nvSpPr>
          <p:cNvPr id="80" name="Google Shape;80;p11"/>
          <p:cNvSpPr/>
          <p:nvPr/>
        </p:nvSpPr>
        <p:spPr>
          <a:xfrm>
            <a:off x="1780069" y="4473612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2485559" y="4880165"/>
            <a:ext cx="252000" cy="252000"/>
          </a:xfrm>
          <a:prstGeom prst="ellipse">
            <a:avLst/>
          </a:prstGeom>
          <a:solidFill>
            <a:srgbClr val="A5A4A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2" name="Google Shape;82;p11"/>
          <p:cNvSpPr/>
          <p:nvPr/>
        </p:nvSpPr>
        <p:spPr>
          <a:xfrm>
            <a:off x="2900421" y="4014958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3" name="Google Shape;83;p11"/>
          <p:cNvSpPr/>
          <p:nvPr/>
        </p:nvSpPr>
        <p:spPr>
          <a:xfrm>
            <a:off x="3026421" y="2666233"/>
            <a:ext cx="252000" cy="252000"/>
          </a:xfrm>
          <a:prstGeom prst="ellipse">
            <a:avLst/>
          </a:prstGeom>
          <a:solidFill>
            <a:srgbClr val="A5A4A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4" name="Google Shape;84;p11"/>
          <p:cNvSpPr/>
          <p:nvPr/>
        </p:nvSpPr>
        <p:spPr>
          <a:xfrm>
            <a:off x="3239415" y="2152152"/>
            <a:ext cx="252000" cy="25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5" name="Google Shape;85;p11"/>
          <p:cNvSpPr/>
          <p:nvPr/>
        </p:nvSpPr>
        <p:spPr>
          <a:xfrm>
            <a:off x="3510937" y="1777466"/>
            <a:ext cx="252000" cy="25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6" name="Google Shape;86;p11"/>
          <p:cNvSpPr/>
          <p:nvPr/>
        </p:nvSpPr>
        <p:spPr>
          <a:xfrm>
            <a:off x="3955693" y="1527849"/>
            <a:ext cx="252000" cy="25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7" name="Google Shape;87;p11"/>
          <p:cNvSpPr/>
          <p:nvPr/>
        </p:nvSpPr>
        <p:spPr>
          <a:xfrm>
            <a:off x="4455958" y="1693236"/>
            <a:ext cx="252000" cy="25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8" name="Google Shape;88;p11"/>
          <p:cNvSpPr/>
          <p:nvPr/>
        </p:nvSpPr>
        <p:spPr>
          <a:xfrm>
            <a:off x="4773511" y="2076518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9" name="Google Shape;89;p11"/>
          <p:cNvSpPr/>
          <p:nvPr/>
        </p:nvSpPr>
        <p:spPr>
          <a:xfrm>
            <a:off x="4939266" y="2753890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0" name="Google Shape;90;p11"/>
          <p:cNvSpPr/>
          <p:nvPr/>
        </p:nvSpPr>
        <p:spPr>
          <a:xfrm>
            <a:off x="5052800" y="4327029"/>
            <a:ext cx="252000" cy="252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1" name="Google Shape;91;p11"/>
          <p:cNvSpPr/>
          <p:nvPr/>
        </p:nvSpPr>
        <p:spPr>
          <a:xfrm>
            <a:off x="5541463" y="4758989"/>
            <a:ext cx="252000" cy="25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2" name="Google Shape;92;p11"/>
          <p:cNvSpPr/>
          <p:nvPr/>
        </p:nvSpPr>
        <p:spPr>
          <a:xfrm>
            <a:off x="6176804" y="4257780"/>
            <a:ext cx="252000" cy="252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" name="Google Shape;93;p11"/>
          <p:cNvSpPr/>
          <p:nvPr/>
        </p:nvSpPr>
        <p:spPr>
          <a:xfrm>
            <a:off x="6702515" y="2483700"/>
            <a:ext cx="252000" cy="252000"/>
          </a:xfrm>
          <a:prstGeom prst="ellipse">
            <a:avLst/>
          </a:prstGeom>
          <a:solidFill>
            <a:schemeClr val="accent2"/>
          </a:solidFill>
          <a:ln cap="flat" cmpd="sng" w="63500">
            <a:solidFill>
              <a:schemeClr val="accent2">
                <a:alpha val="24705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" name="Google Shape;94;p11"/>
          <p:cNvSpPr/>
          <p:nvPr/>
        </p:nvSpPr>
        <p:spPr>
          <a:xfrm>
            <a:off x="7121818" y="2026818"/>
            <a:ext cx="252000" cy="252000"/>
          </a:xfrm>
          <a:prstGeom prst="ellipse">
            <a:avLst/>
          </a:prstGeom>
          <a:solidFill>
            <a:schemeClr val="accent2"/>
          </a:solidFill>
          <a:ln cap="flat" cmpd="sng" w="63500">
            <a:solidFill>
              <a:schemeClr val="accent2">
                <a:alpha val="24705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5" name="Google Shape;95;p11"/>
          <p:cNvSpPr/>
          <p:nvPr/>
        </p:nvSpPr>
        <p:spPr>
          <a:xfrm>
            <a:off x="7523072" y="2026152"/>
            <a:ext cx="252000" cy="252000"/>
          </a:xfrm>
          <a:prstGeom prst="ellipse">
            <a:avLst/>
          </a:prstGeom>
          <a:solidFill>
            <a:schemeClr val="accent3"/>
          </a:solidFill>
          <a:ln cap="flat" cmpd="sng" w="63500">
            <a:solidFill>
              <a:schemeClr val="accent3">
                <a:alpha val="25882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" name="Google Shape;96;p11"/>
          <p:cNvSpPr/>
          <p:nvPr/>
        </p:nvSpPr>
        <p:spPr>
          <a:xfrm>
            <a:off x="7846886" y="2327638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7" name="Google Shape;97;p11"/>
          <p:cNvSpPr/>
          <p:nvPr/>
        </p:nvSpPr>
        <p:spPr>
          <a:xfrm>
            <a:off x="8036230" y="2720887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8" name="Google Shape;98;p11"/>
          <p:cNvSpPr/>
          <p:nvPr/>
        </p:nvSpPr>
        <p:spPr>
          <a:xfrm>
            <a:off x="8226949" y="3885113"/>
            <a:ext cx="252000" cy="252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9" name="Google Shape;99;p11"/>
          <p:cNvSpPr/>
          <p:nvPr/>
        </p:nvSpPr>
        <p:spPr>
          <a:xfrm>
            <a:off x="8438451" y="4383780"/>
            <a:ext cx="252000" cy="252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0" name="Google Shape;100;p11"/>
          <p:cNvSpPr/>
          <p:nvPr/>
        </p:nvSpPr>
        <p:spPr>
          <a:xfrm>
            <a:off x="9084041" y="4628699"/>
            <a:ext cx="252000" cy="252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1" name="Google Shape;101;p11"/>
          <p:cNvSpPr/>
          <p:nvPr/>
        </p:nvSpPr>
        <p:spPr>
          <a:xfrm>
            <a:off x="9530658" y="3993182"/>
            <a:ext cx="252000" cy="252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2" name="Google Shape;102;p11"/>
          <p:cNvSpPr/>
          <p:nvPr/>
        </p:nvSpPr>
        <p:spPr>
          <a:xfrm>
            <a:off x="9598073" y="2629275"/>
            <a:ext cx="252000" cy="252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3" name="Google Shape;103;p11"/>
          <p:cNvSpPr/>
          <p:nvPr/>
        </p:nvSpPr>
        <p:spPr>
          <a:xfrm>
            <a:off x="9708445" y="2187934"/>
            <a:ext cx="252000" cy="252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4" name="Google Shape;104;p11"/>
          <p:cNvSpPr/>
          <p:nvPr/>
        </p:nvSpPr>
        <p:spPr>
          <a:xfrm>
            <a:off x="9949075" y="1777466"/>
            <a:ext cx="252000" cy="252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5" name="Google Shape;105;p11"/>
          <p:cNvSpPr/>
          <p:nvPr/>
        </p:nvSpPr>
        <p:spPr>
          <a:xfrm>
            <a:off x="11126143" y="1487934"/>
            <a:ext cx="252000" cy="252000"/>
          </a:xfrm>
          <a:prstGeom prst="ellipse">
            <a:avLst/>
          </a:prstGeom>
          <a:solidFill>
            <a:schemeClr val="accent4"/>
          </a:solidFill>
          <a:ln cap="flat" cmpd="sng" w="63500">
            <a:solidFill>
              <a:schemeClr val="accent4">
                <a:alpha val="24705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6" name="Google Shape;106;p11"/>
          <p:cNvSpPr/>
          <p:nvPr/>
        </p:nvSpPr>
        <p:spPr>
          <a:xfrm>
            <a:off x="9613713" y="6117908"/>
            <a:ext cx="252000" cy="252000"/>
          </a:xfrm>
          <a:prstGeom prst="ellipse">
            <a:avLst/>
          </a:prstGeom>
          <a:solidFill>
            <a:srgbClr val="A5A4A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7" name="Google Shape;107;p11"/>
          <p:cNvSpPr/>
          <p:nvPr/>
        </p:nvSpPr>
        <p:spPr>
          <a:xfrm>
            <a:off x="10715224" y="6117908"/>
            <a:ext cx="252000" cy="252000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8" name="Google Shape;108;p11"/>
          <p:cNvSpPr/>
          <p:nvPr/>
        </p:nvSpPr>
        <p:spPr>
          <a:xfrm>
            <a:off x="9172925" y="3105000"/>
            <a:ext cx="2160000" cy="648000"/>
          </a:xfrm>
          <a:prstGeom prst="chevron">
            <a:avLst>
              <a:gd fmla="val 66931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Loyalty</a:t>
            </a:r>
            <a:endParaRPr/>
          </a:p>
        </p:txBody>
      </p:sp>
      <p:sp>
        <p:nvSpPr>
          <p:cNvPr id="109" name="Google Shape;109;p11"/>
          <p:cNvSpPr/>
          <p:nvPr/>
        </p:nvSpPr>
        <p:spPr>
          <a:xfrm>
            <a:off x="7225950" y="3105000"/>
            <a:ext cx="2160000" cy="648000"/>
          </a:xfrm>
          <a:prstGeom prst="chevron">
            <a:avLst>
              <a:gd fmla="val 66931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Service</a:t>
            </a:r>
            <a:endParaRPr/>
          </a:p>
        </p:txBody>
      </p:sp>
      <p:sp>
        <p:nvSpPr>
          <p:cNvPr id="110" name="Google Shape;110;p11"/>
          <p:cNvSpPr/>
          <p:nvPr/>
        </p:nvSpPr>
        <p:spPr>
          <a:xfrm>
            <a:off x="5328438" y="3105000"/>
            <a:ext cx="2160000" cy="648000"/>
          </a:xfrm>
          <a:prstGeom prst="chevron">
            <a:avLst>
              <a:gd fmla="val 66931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Purchase</a:t>
            </a:r>
            <a:endParaRPr/>
          </a:p>
        </p:txBody>
      </p:sp>
      <p:sp>
        <p:nvSpPr>
          <p:cNvPr id="111" name="Google Shape;111;p11"/>
          <p:cNvSpPr/>
          <p:nvPr/>
        </p:nvSpPr>
        <p:spPr>
          <a:xfrm>
            <a:off x="3381463" y="3105000"/>
            <a:ext cx="2160000" cy="648000"/>
          </a:xfrm>
          <a:prstGeom prst="chevron">
            <a:avLst>
              <a:gd fmla="val 66931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Consideration</a:t>
            </a:r>
            <a:endParaRPr/>
          </a:p>
        </p:txBody>
      </p:sp>
      <p:sp>
        <p:nvSpPr>
          <p:cNvPr id="112" name="Google Shape;112;p11"/>
          <p:cNvSpPr/>
          <p:nvPr/>
        </p:nvSpPr>
        <p:spPr>
          <a:xfrm>
            <a:off x="1434488" y="3105000"/>
            <a:ext cx="2160000" cy="648000"/>
          </a:xfrm>
          <a:prstGeom prst="homePlate">
            <a:avLst>
              <a:gd fmla="val 62500" name="adj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Awareness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2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p20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sp>
        <p:nvSpPr>
          <p:cNvPr id="716" name="Google Shape;716;p20"/>
          <p:cNvSpPr/>
          <p:nvPr/>
        </p:nvSpPr>
        <p:spPr>
          <a:xfrm>
            <a:off x="756727" y="1309736"/>
            <a:ext cx="2337306" cy="392653"/>
          </a:xfrm>
          <a:prstGeom prst="rect">
            <a:avLst/>
          </a:prstGeom>
          <a:solidFill>
            <a:srgbClr val="BFBFBF">
              <a:alpha val="6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Persona</a:t>
            </a:r>
            <a:endParaRPr/>
          </a:p>
        </p:txBody>
      </p:sp>
      <p:sp>
        <p:nvSpPr>
          <p:cNvPr id="717" name="Google Shape;717;p20"/>
          <p:cNvSpPr/>
          <p:nvPr/>
        </p:nvSpPr>
        <p:spPr>
          <a:xfrm>
            <a:off x="5544178" y="1309736"/>
            <a:ext cx="5844385" cy="392653"/>
          </a:xfrm>
          <a:prstGeom prst="rect">
            <a:avLst/>
          </a:prstGeom>
          <a:solidFill>
            <a:srgbClr val="BFBFBF">
              <a:alpha val="6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Goals and Expectations</a:t>
            </a:r>
            <a:endParaRPr/>
          </a:p>
        </p:txBody>
      </p:sp>
      <p:sp>
        <p:nvSpPr>
          <p:cNvPr id="718" name="Google Shape;718;p20"/>
          <p:cNvSpPr/>
          <p:nvPr/>
        </p:nvSpPr>
        <p:spPr>
          <a:xfrm>
            <a:off x="3150452" y="1309736"/>
            <a:ext cx="2337306" cy="392653"/>
          </a:xfrm>
          <a:prstGeom prst="rect">
            <a:avLst/>
          </a:prstGeom>
          <a:solidFill>
            <a:srgbClr val="BFBFBF">
              <a:alpha val="6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Scenario</a:t>
            </a:r>
            <a:endParaRPr/>
          </a:p>
        </p:txBody>
      </p:sp>
      <p:sp>
        <p:nvSpPr>
          <p:cNvPr id="719" name="Google Shape;719;p20"/>
          <p:cNvSpPr/>
          <p:nvPr/>
        </p:nvSpPr>
        <p:spPr>
          <a:xfrm>
            <a:off x="756728" y="5714058"/>
            <a:ext cx="2637017" cy="392653"/>
          </a:xfrm>
          <a:prstGeom prst="rect">
            <a:avLst/>
          </a:prstGeom>
          <a:solidFill>
            <a:srgbClr val="BFBFBF">
              <a:alpha val="6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Opportunity 01</a:t>
            </a:r>
            <a:endParaRPr/>
          </a:p>
        </p:txBody>
      </p:sp>
      <p:sp>
        <p:nvSpPr>
          <p:cNvPr id="720" name="Google Shape;720;p20"/>
          <p:cNvSpPr/>
          <p:nvPr/>
        </p:nvSpPr>
        <p:spPr>
          <a:xfrm>
            <a:off x="6122075" y="5714058"/>
            <a:ext cx="2601550" cy="392653"/>
          </a:xfrm>
          <a:prstGeom prst="rect">
            <a:avLst/>
          </a:prstGeom>
          <a:solidFill>
            <a:srgbClr val="BFBFBF">
              <a:alpha val="6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Opportunity 03</a:t>
            </a:r>
            <a:endParaRPr/>
          </a:p>
        </p:txBody>
      </p:sp>
      <p:sp>
        <p:nvSpPr>
          <p:cNvPr id="721" name="Google Shape;721;p20"/>
          <p:cNvSpPr/>
          <p:nvPr/>
        </p:nvSpPr>
        <p:spPr>
          <a:xfrm>
            <a:off x="3457135" y="5714058"/>
            <a:ext cx="2601550" cy="392653"/>
          </a:xfrm>
          <a:prstGeom prst="rect">
            <a:avLst/>
          </a:prstGeom>
          <a:solidFill>
            <a:srgbClr val="BFBFBF">
              <a:alpha val="6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Opportunity 02</a:t>
            </a:r>
            <a:endParaRPr/>
          </a:p>
        </p:txBody>
      </p:sp>
      <p:sp>
        <p:nvSpPr>
          <p:cNvPr id="722" name="Google Shape;722;p20"/>
          <p:cNvSpPr/>
          <p:nvPr/>
        </p:nvSpPr>
        <p:spPr>
          <a:xfrm>
            <a:off x="8787015" y="5714058"/>
            <a:ext cx="2601550" cy="392653"/>
          </a:xfrm>
          <a:prstGeom prst="rect">
            <a:avLst/>
          </a:prstGeom>
          <a:solidFill>
            <a:srgbClr val="BFBFBF">
              <a:alpha val="6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Opportunity 04</a:t>
            </a:r>
            <a:endParaRPr/>
          </a:p>
        </p:txBody>
      </p:sp>
      <p:sp>
        <p:nvSpPr>
          <p:cNvPr id="723" name="Google Shape;723;p20"/>
          <p:cNvSpPr/>
          <p:nvPr/>
        </p:nvSpPr>
        <p:spPr>
          <a:xfrm>
            <a:off x="756728" y="1847385"/>
            <a:ext cx="2637017" cy="454025"/>
          </a:xfrm>
          <a:prstGeom prst="chevron">
            <a:avLst>
              <a:gd fmla="val 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PHASE 01</a:t>
            </a:r>
            <a:endParaRPr/>
          </a:p>
        </p:txBody>
      </p:sp>
      <p:sp>
        <p:nvSpPr>
          <p:cNvPr id="724" name="Google Shape;724;p20"/>
          <p:cNvSpPr/>
          <p:nvPr/>
        </p:nvSpPr>
        <p:spPr>
          <a:xfrm>
            <a:off x="3457133" y="1847385"/>
            <a:ext cx="2601551" cy="454025"/>
          </a:xfrm>
          <a:prstGeom prst="chevron">
            <a:avLst>
              <a:gd fmla="val 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PHASE 02</a:t>
            </a:r>
            <a:endParaRPr/>
          </a:p>
        </p:txBody>
      </p:sp>
      <p:sp>
        <p:nvSpPr>
          <p:cNvPr id="725" name="Google Shape;725;p20"/>
          <p:cNvSpPr/>
          <p:nvPr/>
        </p:nvSpPr>
        <p:spPr>
          <a:xfrm>
            <a:off x="6122075" y="1847384"/>
            <a:ext cx="2601549" cy="454025"/>
          </a:xfrm>
          <a:prstGeom prst="chevron">
            <a:avLst>
              <a:gd fmla="val 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PHASE 03</a:t>
            </a:r>
            <a:endParaRPr/>
          </a:p>
        </p:txBody>
      </p:sp>
      <p:sp>
        <p:nvSpPr>
          <p:cNvPr id="726" name="Google Shape;726;p20"/>
          <p:cNvSpPr/>
          <p:nvPr/>
        </p:nvSpPr>
        <p:spPr>
          <a:xfrm>
            <a:off x="8787013" y="1847383"/>
            <a:ext cx="2601551" cy="454025"/>
          </a:xfrm>
          <a:prstGeom prst="chevron">
            <a:avLst>
              <a:gd fmla="val 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PHASE 04</a:t>
            </a:r>
            <a:endParaRPr/>
          </a:p>
        </p:txBody>
      </p:sp>
      <p:grpSp>
        <p:nvGrpSpPr>
          <p:cNvPr id="727" name="Google Shape;727;p20"/>
          <p:cNvGrpSpPr/>
          <p:nvPr/>
        </p:nvGrpSpPr>
        <p:grpSpPr>
          <a:xfrm>
            <a:off x="1534729" y="2469685"/>
            <a:ext cx="1081014" cy="194394"/>
            <a:chOff x="1546160" y="2493163"/>
            <a:chExt cx="1081014" cy="187042"/>
          </a:xfrm>
        </p:grpSpPr>
        <p:grpSp>
          <p:nvGrpSpPr>
            <p:cNvPr id="728" name="Google Shape;728;p20"/>
            <p:cNvGrpSpPr/>
            <p:nvPr/>
          </p:nvGrpSpPr>
          <p:grpSpPr>
            <a:xfrm rot="5400000">
              <a:off x="1552421" y="2486901"/>
              <a:ext cx="187041" cy="199564"/>
              <a:chOff x="2305698" y="2863218"/>
              <a:chExt cx="187212" cy="199746"/>
            </a:xfrm>
          </p:grpSpPr>
          <p:sp>
            <p:nvSpPr>
              <p:cNvPr id="729" name="Google Shape;729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30" name="Google Shape;730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731" name="Google Shape;731;p20"/>
            <p:cNvGrpSpPr/>
            <p:nvPr/>
          </p:nvGrpSpPr>
          <p:grpSpPr>
            <a:xfrm rot="5400000">
              <a:off x="2433871" y="2486902"/>
              <a:ext cx="187041" cy="199564"/>
              <a:chOff x="2305698" y="2863218"/>
              <a:chExt cx="187212" cy="199746"/>
            </a:xfrm>
          </p:grpSpPr>
          <p:sp>
            <p:nvSpPr>
              <p:cNvPr id="732" name="Google Shape;732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33" name="Google Shape;733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734" name="Google Shape;734;p20"/>
          <p:cNvGrpSpPr/>
          <p:nvPr/>
        </p:nvGrpSpPr>
        <p:grpSpPr>
          <a:xfrm>
            <a:off x="4224572" y="2469685"/>
            <a:ext cx="1081014" cy="194394"/>
            <a:chOff x="1546160" y="2493163"/>
            <a:chExt cx="1081014" cy="187042"/>
          </a:xfrm>
        </p:grpSpPr>
        <p:grpSp>
          <p:nvGrpSpPr>
            <p:cNvPr id="735" name="Google Shape;735;p20"/>
            <p:cNvGrpSpPr/>
            <p:nvPr/>
          </p:nvGrpSpPr>
          <p:grpSpPr>
            <a:xfrm rot="5400000">
              <a:off x="1552421" y="2486901"/>
              <a:ext cx="187041" cy="199564"/>
              <a:chOff x="2305698" y="2863218"/>
              <a:chExt cx="187212" cy="199746"/>
            </a:xfrm>
          </p:grpSpPr>
          <p:sp>
            <p:nvSpPr>
              <p:cNvPr id="736" name="Google Shape;736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37" name="Google Shape;737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738" name="Google Shape;738;p20"/>
            <p:cNvGrpSpPr/>
            <p:nvPr/>
          </p:nvGrpSpPr>
          <p:grpSpPr>
            <a:xfrm rot="5400000">
              <a:off x="2433871" y="2486902"/>
              <a:ext cx="187041" cy="199564"/>
              <a:chOff x="2305698" y="2863218"/>
              <a:chExt cx="187212" cy="199746"/>
            </a:xfrm>
          </p:grpSpPr>
          <p:sp>
            <p:nvSpPr>
              <p:cNvPr id="739" name="Google Shape;739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40" name="Google Shape;740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741" name="Google Shape;741;p20"/>
          <p:cNvGrpSpPr/>
          <p:nvPr/>
        </p:nvGrpSpPr>
        <p:grpSpPr>
          <a:xfrm>
            <a:off x="6882342" y="2469685"/>
            <a:ext cx="1081014" cy="194394"/>
            <a:chOff x="1546160" y="2493163"/>
            <a:chExt cx="1081014" cy="187042"/>
          </a:xfrm>
        </p:grpSpPr>
        <p:grpSp>
          <p:nvGrpSpPr>
            <p:cNvPr id="742" name="Google Shape;742;p20"/>
            <p:cNvGrpSpPr/>
            <p:nvPr/>
          </p:nvGrpSpPr>
          <p:grpSpPr>
            <a:xfrm rot="5400000">
              <a:off x="1552421" y="2486901"/>
              <a:ext cx="187041" cy="199564"/>
              <a:chOff x="2305698" y="2863218"/>
              <a:chExt cx="187212" cy="199746"/>
            </a:xfrm>
          </p:grpSpPr>
          <p:sp>
            <p:nvSpPr>
              <p:cNvPr id="743" name="Google Shape;743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44" name="Google Shape;744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745" name="Google Shape;745;p20"/>
            <p:cNvGrpSpPr/>
            <p:nvPr/>
          </p:nvGrpSpPr>
          <p:grpSpPr>
            <a:xfrm rot="5400000">
              <a:off x="2433871" y="2486902"/>
              <a:ext cx="187041" cy="199564"/>
              <a:chOff x="2305698" y="2863218"/>
              <a:chExt cx="187212" cy="199746"/>
            </a:xfrm>
          </p:grpSpPr>
          <p:sp>
            <p:nvSpPr>
              <p:cNvPr id="746" name="Google Shape;746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47" name="Google Shape;747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748" name="Google Shape;748;p20"/>
          <p:cNvGrpSpPr/>
          <p:nvPr/>
        </p:nvGrpSpPr>
        <p:grpSpPr>
          <a:xfrm>
            <a:off x="9547281" y="2469685"/>
            <a:ext cx="1081014" cy="194394"/>
            <a:chOff x="1546160" y="2493163"/>
            <a:chExt cx="1081014" cy="187042"/>
          </a:xfrm>
        </p:grpSpPr>
        <p:grpSp>
          <p:nvGrpSpPr>
            <p:cNvPr id="749" name="Google Shape;749;p20"/>
            <p:cNvGrpSpPr/>
            <p:nvPr/>
          </p:nvGrpSpPr>
          <p:grpSpPr>
            <a:xfrm rot="5400000">
              <a:off x="1552421" y="2486901"/>
              <a:ext cx="187041" cy="199564"/>
              <a:chOff x="2305698" y="2863218"/>
              <a:chExt cx="187212" cy="199746"/>
            </a:xfrm>
          </p:grpSpPr>
          <p:sp>
            <p:nvSpPr>
              <p:cNvPr id="750" name="Google Shape;750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51" name="Google Shape;751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752" name="Google Shape;752;p20"/>
            <p:cNvGrpSpPr/>
            <p:nvPr/>
          </p:nvGrpSpPr>
          <p:grpSpPr>
            <a:xfrm rot="5400000">
              <a:off x="2433871" y="2486902"/>
              <a:ext cx="187041" cy="199564"/>
              <a:chOff x="2305698" y="2863218"/>
              <a:chExt cx="187212" cy="199746"/>
            </a:xfrm>
          </p:grpSpPr>
          <p:sp>
            <p:nvSpPr>
              <p:cNvPr id="753" name="Google Shape;753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54" name="Google Shape;754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755" name="Google Shape;755;p20"/>
          <p:cNvSpPr/>
          <p:nvPr/>
        </p:nvSpPr>
        <p:spPr>
          <a:xfrm>
            <a:off x="754667" y="2804487"/>
            <a:ext cx="2637017" cy="1056927"/>
          </a:xfrm>
          <a:prstGeom prst="roundRect">
            <a:avLst>
              <a:gd fmla="val 5001" name="adj"/>
            </a:avLst>
          </a:prstGeom>
          <a:noFill/>
          <a:ln cap="rnd" cmpd="sng" w="12700">
            <a:solidFill>
              <a:schemeClr val="accent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43850" lIns="143850" spcFirstLastPara="1" rIns="143850" wrap="square" tIns="143850">
            <a:noAutofit/>
          </a:bodyPr>
          <a:lstStyle/>
          <a:p>
            <a:pPr indent="0" lvl="0" marL="0" marR="0" rtl="0" algn="ctr">
              <a:lnSpc>
                <a:spcPct val="422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Insert a description text </a:t>
            </a:r>
            <a:endParaRPr/>
          </a:p>
          <a:p>
            <a:pPr indent="0" lvl="0" marL="0" marR="0" rtl="0" algn="ctr">
              <a:lnSpc>
                <a:spcPct val="42222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about user actions here.</a:t>
            </a:r>
            <a:endParaRPr/>
          </a:p>
        </p:txBody>
      </p:sp>
      <p:sp>
        <p:nvSpPr>
          <p:cNvPr id="756" name="Google Shape;756;p20"/>
          <p:cNvSpPr/>
          <p:nvPr/>
        </p:nvSpPr>
        <p:spPr>
          <a:xfrm>
            <a:off x="3457133" y="2804487"/>
            <a:ext cx="2601553" cy="1056927"/>
          </a:xfrm>
          <a:prstGeom prst="roundRect">
            <a:avLst>
              <a:gd fmla="val 5001" name="adj"/>
            </a:avLst>
          </a:prstGeom>
          <a:noFill/>
          <a:ln cap="rnd" cmpd="sng" w="12700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43850" lIns="143850" spcFirstLastPara="1" rIns="143850" wrap="square" tIns="143850">
            <a:noAutofit/>
          </a:bodyPr>
          <a:lstStyle/>
          <a:p>
            <a:pPr indent="0" lvl="0" marL="0" marR="0" rtl="0" algn="ctr">
              <a:lnSpc>
                <a:spcPct val="422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Insert a description text </a:t>
            </a:r>
            <a:endParaRPr/>
          </a:p>
          <a:p>
            <a:pPr indent="0" lvl="0" marL="0" marR="0" rtl="0" algn="ctr">
              <a:lnSpc>
                <a:spcPct val="42222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about user actions here.</a:t>
            </a:r>
            <a:endParaRPr/>
          </a:p>
        </p:txBody>
      </p:sp>
      <p:sp>
        <p:nvSpPr>
          <p:cNvPr id="757" name="Google Shape;757;p20"/>
          <p:cNvSpPr/>
          <p:nvPr/>
        </p:nvSpPr>
        <p:spPr>
          <a:xfrm>
            <a:off x="6122075" y="2804487"/>
            <a:ext cx="2601548" cy="1056927"/>
          </a:xfrm>
          <a:prstGeom prst="roundRect">
            <a:avLst>
              <a:gd fmla="val 5001" name="adj"/>
            </a:avLst>
          </a:prstGeom>
          <a:noFill/>
          <a:ln cap="rnd" cmpd="sng" w="12700">
            <a:solidFill>
              <a:schemeClr val="accent3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43850" lIns="143850" spcFirstLastPara="1" rIns="143850" wrap="square" tIns="143850">
            <a:noAutofit/>
          </a:bodyPr>
          <a:lstStyle/>
          <a:p>
            <a:pPr indent="0" lvl="0" marL="0" marR="0" rtl="0" algn="ctr">
              <a:lnSpc>
                <a:spcPct val="422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Insert a description text </a:t>
            </a:r>
            <a:endParaRPr/>
          </a:p>
          <a:p>
            <a:pPr indent="0" lvl="0" marL="0" marR="0" rtl="0" algn="ctr">
              <a:lnSpc>
                <a:spcPct val="42222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about user actions here.</a:t>
            </a:r>
            <a:endParaRPr/>
          </a:p>
        </p:txBody>
      </p:sp>
      <p:sp>
        <p:nvSpPr>
          <p:cNvPr id="758" name="Google Shape;758;p20"/>
          <p:cNvSpPr/>
          <p:nvPr/>
        </p:nvSpPr>
        <p:spPr>
          <a:xfrm>
            <a:off x="8787016" y="2804487"/>
            <a:ext cx="2601548" cy="1056927"/>
          </a:xfrm>
          <a:prstGeom prst="roundRect">
            <a:avLst>
              <a:gd fmla="val 5001" name="adj"/>
            </a:avLst>
          </a:prstGeom>
          <a:noFill/>
          <a:ln cap="rnd" cmpd="sng" w="12700">
            <a:solidFill>
              <a:schemeClr val="accent4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143850" lIns="143850" spcFirstLastPara="1" rIns="143850" wrap="square" tIns="143850">
            <a:noAutofit/>
          </a:bodyPr>
          <a:lstStyle/>
          <a:p>
            <a:pPr indent="0" lvl="0" marL="0" marR="0" rtl="0" algn="ctr">
              <a:lnSpc>
                <a:spcPct val="422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Insert a description text </a:t>
            </a:r>
            <a:endParaRPr/>
          </a:p>
          <a:p>
            <a:pPr indent="0" lvl="0" marL="0" marR="0" rtl="0" algn="ctr">
              <a:lnSpc>
                <a:spcPct val="42222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about user actions here.</a:t>
            </a:r>
            <a:endParaRPr/>
          </a:p>
        </p:txBody>
      </p:sp>
      <p:grpSp>
        <p:nvGrpSpPr>
          <p:cNvPr id="759" name="Google Shape;759;p20"/>
          <p:cNvGrpSpPr/>
          <p:nvPr/>
        </p:nvGrpSpPr>
        <p:grpSpPr>
          <a:xfrm>
            <a:off x="1534729" y="4035490"/>
            <a:ext cx="1081014" cy="194394"/>
            <a:chOff x="1546160" y="2493163"/>
            <a:chExt cx="1081014" cy="187042"/>
          </a:xfrm>
        </p:grpSpPr>
        <p:grpSp>
          <p:nvGrpSpPr>
            <p:cNvPr id="760" name="Google Shape;760;p20"/>
            <p:cNvGrpSpPr/>
            <p:nvPr/>
          </p:nvGrpSpPr>
          <p:grpSpPr>
            <a:xfrm rot="5400000">
              <a:off x="1552421" y="2486901"/>
              <a:ext cx="187041" cy="199564"/>
              <a:chOff x="2305698" y="2863218"/>
              <a:chExt cx="187212" cy="199746"/>
            </a:xfrm>
          </p:grpSpPr>
          <p:sp>
            <p:nvSpPr>
              <p:cNvPr id="761" name="Google Shape;761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62" name="Google Shape;762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763" name="Google Shape;763;p20"/>
            <p:cNvGrpSpPr/>
            <p:nvPr/>
          </p:nvGrpSpPr>
          <p:grpSpPr>
            <a:xfrm rot="5400000">
              <a:off x="2433871" y="2486902"/>
              <a:ext cx="187041" cy="199564"/>
              <a:chOff x="2305698" y="2863218"/>
              <a:chExt cx="187212" cy="199746"/>
            </a:xfrm>
          </p:grpSpPr>
          <p:sp>
            <p:nvSpPr>
              <p:cNvPr id="764" name="Google Shape;764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65" name="Google Shape;765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766" name="Google Shape;766;p20"/>
          <p:cNvGrpSpPr/>
          <p:nvPr/>
        </p:nvGrpSpPr>
        <p:grpSpPr>
          <a:xfrm>
            <a:off x="4224572" y="4035490"/>
            <a:ext cx="1081014" cy="194394"/>
            <a:chOff x="1546160" y="2493163"/>
            <a:chExt cx="1081014" cy="187042"/>
          </a:xfrm>
        </p:grpSpPr>
        <p:grpSp>
          <p:nvGrpSpPr>
            <p:cNvPr id="767" name="Google Shape;767;p20"/>
            <p:cNvGrpSpPr/>
            <p:nvPr/>
          </p:nvGrpSpPr>
          <p:grpSpPr>
            <a:xfrm rot="5400000">
              <a:off x="1552421" y="2486901"/>
              <a:ext cx="187041" cy="199564"/>
              <a:chOff x="2305698" y="2863218"/>
              <a:chExt cx="187212" cy="199746"/>
            </a:xfrm>
          </p:grpSpPr>
          <p:sp>
            <p:nvSpPr>
              <p:cNvPr id="768" name="Google Shape;768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69" name="Google Shape;769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770" name="Google Shape;770;p20"/>
            <p:cNvGrpSpPr/>
            <p:nvPr/>
          </p:nvGrpSpPr>
          <p:grpSpPr>
            <a:xfrm rot="5400000">
              <a:off x="2433871" y="2486902"/>
              <a:ext cx="187041" cy="199564"/>
              <a:chOff x="2305698" y="2863218"/>
              <a:chExt cx="187212" cy="199746"/>
            </a:xfrm>
          </p:grpSpPr>
          <p:sp>
            <p:nvSpPr>
              <p:cNvPr id="771" name="Google Shape;771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72" name="Google Shape;772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773" name="Google Shape;773;p20"/>
          <p:cNvGrpSpPr/>
          <p:nvPr/>
        </p:nvGrpSpPr>
        <p:grpSpPr>
          <a:xfrm>
            <a:off x="6882342" y="4035490"/>
            <a:ext cx="1081014" cy="194394"/>
            <a:chOff x="1546160" y="2493163"/>
            <a:chExt cx="1081014" cy="187042"/>
          </a:xfrm>
        </p:grpSpPr>
        <p:grpSp>
          <p:nvGrpSpPr>
            <p:cNvPr id="774" name="Google Shape;774;p20"/>
            <p:cNvGrpSpPr/>
            <p:nvPr/>
          </p:nvGrpSpPr>
          <p:grpSpPr>
            <a:xfrm rot="5400000">
              <a:off x="1552421" y="2486901"/>
              <a:ext cx="187041" cy="199564"/>
              <a:chOff x="2305698" y="2863218"/>
              <a:chExt cx="187212" cy="199746"/>
            </a:xfrm>
          </p:grpSpPr>
          <p:sp>
            <p:nvSpPr>
              <p:cNvPr id="775" name="Google Shape;775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76" name="Google Shape;776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777" name="Google Shape;777;p20"/>
            <p:cNvGrpSpPr/>
            <p:nvPr/>
          </p:nvGrpSpPr>
          <p:grpSpPr>
            <a:xfrm rot="5400000">
              <a:off x="2433871" y="2486902"/>
              <a:ext cx="187041" cy="199564"/>
              <a:chOff x="2305698" y="2863218"/>
              <a:chExt cx="187212" cy="199746"/>
            </a:xfrm>
          </p:grpSpPr>
          <p:sp>
            <p:nvSpPr>
              <p:cNvPr id="778" name="Google Shape;778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79" name="Google Shape;779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780" name="Google Shape;780;p20"/>
          <p:cNvGrpSpPr/>
          <p:nvPr/>
        </p:nvGrpSpPr>
        <p:grpSpPr>
          <a:xfrm>
            <a:off x="9547281" y="4035490"/>
            <a:ext cx="1081014" cy="194394"/>
            <a:chOff x="1546160" y="2493163"/>
            <a:chExt cx="1081014" cy="187042"/>
          </a:xfrm>
        </p:grpSpPr>
        <p:grpSp>
          <p:nvGrpSpPr>
            <p:cNvPr id="781" name="Google Shape;781;p20"/>
            <p:cNvGrpSpPr/>
            <p:nvPr/>
          </p:nvGrpSpPr>
          <p:grpSpPr>
            <a:xfrm rot="5400000">
              <a:off x="1552421" y="2486901"/>
              <a:ext cx="187041" cy="199564"/>
              <a:chOff x="2305698" y="2863218"/>
              <a:chExt cx="187212" cy="199746"/>
            </a:xfrm>
          </p:grpSpPr>
          <p:sp>
            <p:nvSpPr>
              <p:cNvPr id="782" name="Google Shape;782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83" name="Google Shape;783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784" name="Google Shape;784;p20"/>
            <p:cNvGrpSpPr/>
            <p:nvPr/>
          </p:nvGrpSpPr>
          <p:grpSpPr>
            <a:xfrm rot="5400000">
              <a:off x="2433871" y="2486902"/>
              <a:ext cx="187041" cy="199564"/>
              <a:chOff x="2305698" y="2863218"/>
              <a:chExt cx="187212" cy="199746"/>
            </a:xfrm>
          </p:grpSpPr>
          <p:sp>
            <p:nvSpPr>
              <p:cNvPr id="785" name="Google Shape;785;p20"/>
              <p:cNvSpPr/>
              <p:nvPr/>
            </p:nvSpPr>
            <p:spPr>
              <a:xfrm>
                <a:off x="2371432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786" name="Google Shape;786;p20"/>
              <p:cNvSpPr/>
              <p:nvPr/>
            </p:nvSpPr>
            <p:spPr>
              <a:xfrm>
                <a:off x="2305698" y="2863218"/>
                <a:ext cx="121478" cy="199746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787" name="Google Shape;787;p20"/>
          <p:cNvSpPr/>
          <p:nvPr/>
        </p:nvSpPr>
        <p:spPr>
          <a:xfrm>
            <a:off x="754666" y="4375313"/>
            <a:ext cx="998324" cy="1197335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User Thought</a:t>
            </a:r>
            <a:endParaRPr/>
          </a:p>
        </p:txBody>
      </p:sp>
      <p:sp>
        <p:nvSpPr>
          <p:cNvPr id="788" name="Google Shape;788;p20"/>
          <p:cNvSpPr/>
          <p:nvPr/>
        </p:nvSpPr>
        <p:spPr>
          <a:xfrm>
            <a:off x="1821301" y="4375313"/>
            <a:ext cx="998324" cy="1197335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User Thought</a:t>
            </a:r>
            <a:endParaRPr/>
          </a:p>
        </p:txBody>
      </p:sp>
      <p:sp>
        <p:nvSpPr>
          <p:cNvPr id="789" name="Google Shape;789;p20"/>
          <p:cNvSpPr/>
          <p:nvPr/>
        </p:nvSpPr>
        <p:spPr>
          <a:xfrm>
            <a:off x="2894232" y="4375313"/>
            <a:ext cx="998324" cy="1197335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User Thought</a:t>
            </a:r>
            <a:endParaRPr/>
          </a:p>
        </p:txBody>
      </p:sp>
      <p:sp>
        <p:nvSpPr>
          <p:cNvPr id="790" name="Google Shape;790;p20"/>
          <p:cNvSpPr/>
          <p:nvPr/>
        </p:nvSpPr>
        <p:spPr>
          <a:xfrm>
            <a:off x="3960867" y="4375313"/>
            <a:ext cx="998324" cy="1197335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User Thought</a:t>
            </a:r>
            <a:endParaRPr/>
          </a:p>
        </p:txBody>
      </p:sp>
      <p:sp>
        <p:nvSpPr>
          <p:cNvPr id="791" name="Google Shape;791;p20"/>
          <p:cNvSpPr/>
          <p:nvPr/>
        </p:nvSpPr>
        <p:spPr>
          <a:xfrm>
            <a:off x="5039135" y="4364492"/>
            <a:ext cx="998324" cy="1197335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05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User Thought</a:t>
            </a:r>
            <a:endParaRPr/>
          </a:p>
        </p:txBody>
      </p:sp>
      <p:sp>
        <p:nvSpPr>
          <p:cNvPr id="792" name="Google Shape;792;p20"/>
          <p:cNvSpPr/>
          <p:nvPr/>
        </p:nvSpPr>
        <p:spPr>
          <a:xfrm>
            <a:off x="6105770" y="4364492"/>
            <a:ext cx="998324" cy="1197335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06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User Thought</a:t>
            </a:r>
            <a:endParaRPr/>
          </a:p>
        </p:txBody>
      </p:sp>
      <p:sp>
        <p:nvSpPr>
          <p:cNvPr id="793" name="Google Shape;793;p20"/>
          <p:cNvSpPr/>
          <p:nvPr/>
        </p:nvSpPr>
        <p:spPr>
          <a:xfrm>
            <a:off x="7178701" y="4364492"/>
            <a:ext cx="998324" cy="1197335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07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User Thought</a:t>
            </a:r>
            <a:endParaRPr/>
          </a:p>
        </p:txBody>
      </p:sp>
      <p:sp>
        <p:nvSpPr>
          <p:cNvPr id="794" name="Google Shape;794;p20"/>
          <p:cNvSpPr/>
          <p:nvPr/>
        </p:nvSpPr>
        <p:spPr>
          <a:xfrm>
            <a:off x="8245336" y="4364492"/>
            <a:ext cx="998324" cy="1197335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08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User Thought</a:t>
            </a:r>
            <a:endParaRPr/>
          </a:p>
        </p:txBody>
      </p:sp>
      <p:sp>
        <p:nvSpPr>
          <p:cNvPr id="795" name="Google Shape;795;p20"/>
          <p:cNvSpPr/>
          <p:nvPr/>
        </p:nvSpPr>
        <p:spPr>
          <a:xfrm>
            <a:off x="9323604" y="4364492"/>
            <a:ext cx="998324" cy="1197335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09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User Thought</a:t>
            </a:r>
            <a:endParaRPr/>
          </a:p>
        </p:txBody>
      </p:sp>
      <p:sp>
        <p:nvSpPr>
          <p:cNvPr id="796" name="Google Shape;796;p20"/>
          <p:cNvSpPr/>
          <p:nvPr/>
        </p:nvSpPr>
        <p:spPr>
          <a:xfrm>
            <a:off x="10390239" y="4364492"/>
            <a:ext cx="998324" cy="1197335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10</a:t>
            </a:r>
            <a:endParaRPr/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User Thought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21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grpSp>
        <p:nvGrpSpPr>
          <p:cNvPr id="802" name="Google Shape;802;p21"/>
          <p:cNvGrpSpPr/>
          <p:nvPr/>
        </p:nvGrpSpPr>
        <p:grpSpPr>
          <a:xfrm>
            <a:off x="3795930" y="2867899"/>
            <a:ext cx="1979089" cy="1056987"/>
            <a:chOff x="4390316" y="4884877"/>
            <a:chExt cx="2521932" cy="1034358"/>
          </a:xfrm>
        </p:grpSpPr>
        <p:sp>
          <p:nvSpPr>
            <p:cNvPr id="803" name="Google Shape;803;p21"/>
            <p:cNvSpPr/>
            <p:nvPr/>
          </p:nvSpPr>
          <p:spPr>
            <a:xfrm>
              <a:off x="4390316" y="4884877"/>
              <a:ext cx="2521932" cy="868422"/>
            </a:xfrm>
            <a:prstGeom prst="roundRect">
              <a:avLst>
                <a:gd fmla="val 9972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330200" sx="73000" rotWithShape="0" algn="t" dir="5400000" dist="279400" sy="73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04" name="Google Shape;804;p21"/>
            <p:cNvSpPr/>
            <p:nvPr/>
          </p:nvSpPr>
          <p:spPr>
            <a:xfrm rot="10800000">
              <a:off x="4729923" y="5690929"/>
              <a:ext cx="393944" cy="228306"/>
            </a:xfrm>
            <a:prstGeom prst="triangle">
              <a:avLst>
                <a:gd fmla="val 50000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805" name="Google Shape;805;p21"/>
          <p:cNvSpPr txBox="1"/>
          <p:nvPr/>
        </p:nvSpPr>
        <p:spPr>
          <a:xfrm flipH="1">
            <a:off x="4647429" y="3209447"/>
            <a:ext cx="98635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25.90K</a:t>
            </a:r>
            <a:endParaRPr b="0" i="0" sz="14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806" name="Google Shape;806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43347" y="2816457"/>
            <a:ext cx="1042121" cy="965590"/>
          </a:xfrm>
          <a:prstGeom prst="rect">
            <a:avLst/>
          </a:prstGeom>
          <a:noFill/>
          <a:ln>
            <a:noFill/>
          </a:ln>
        </p:spPr>
      </p:pic>
      <p:sp>
        <p:nvSpPr>
          <p:cNvPr id="807" name="Google Shape;807;p21"/>
          <p:cNvSpPr txBox="1"/>
          <p:nvPr/>
        </p:nvSpPr>
        <p:spPr>
          <a:xfrm flipH="1">
            <a:off x="4104989" y="3227673"/>
            <a:ext cx="331136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85%</a:t>
            </a:r>
            <a:endParaRPr b="0" i="0" sz="1000" u="none" cap="none" strike="noStrike">
              <a:solidFill>
                <a:schemeClr val="accent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08" name="Google Shape;808;p21"/>
          <p:cNvSpPr/>
          <p:nvPr/>
        </p:nvSpPr>
        <p:spPr>
          <a:xfrm>
            <a:off x="906909" y="1283012"/>
            <a:ext cx="1979089" cy="887421"/>
          </a:xfrm>
          <a:prstGeom prst="roundRect">
            <a:avLst>
              <a:gd fmla="val 5850" name="adj"/>
            </a:avLst>
          </a:prstGeom>
          <a:solidFill>
            <a:schemeClr val="lt1"/>
          </a:solidFill>
          <a:ln>
            <a:noFill/>
          </a:ln>
          <a:effectLst>
            <a:outerShdw blurRad="330200" sx="73000" rotWithShape="0" algn="t" dir="5400000" dist="279400" sy="73000">
              <a:srgbClr val="221B43">
                <a:alpha val="1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09" name="Google Shape;809;p21"/>
          <p:cNvSpPr/>
          <p:nvPr/>
        </p:nvSpPr>
        <p:spPr>
          <a:xfrm>
            <a:off x="2955566" y="1277257"/>
            <a:ext cx="8329526" cy="887421"/>
          </a:xfrm>
          <a:prstGeom prst="roundRect">
            <a:avLst>
              <a:gd fmla="val 5850" name="adj"/>
            </a:avLst>
          </a:prstGeom>
          <a:solidFill>
            <a:schemeClr val="lt1"/>
          </a:solidFill>
          <a:ln>
            <a:noFill/>
          </a:ln>
          <a:effectLst>
            <a:outerShdw blurRad="330200" sx="73000" rotWithShape="0" algn="t" dir="5400000" dist="279400" sy="73000">
              <a:srgbClr val="221B43">
                <a:alpha val="1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810" name="Google Shape;810;p21"/>
          <p:cNvGrpSpPr/>
          <p:nvPr/>
        </p:nvGrpSpPr>
        <p:grpSpPr>
          <a:xfrm>
            <a:off x="1772817" y="1549308"/>
            <a:ext cx="1002993" cy="356067"/>
            <a:chOff x="1772817" y="1549308"/>
            <a:chExt cx="1002993" cy="356067"/>
          </a:xfrm>
        </p:grpSpPr>
        <p:sp>
          <p:nvSpPr>
            <p:cNvPr id="811" name="Google Shape;811;p21"/>
            <p:cNvSpPr txBox="1"/>
            <p:nvPr/>
          </p:nvSpPr>
          <p:spPr>
            <a:xfrm flipH="1">
              <a:off x="1772818" y="1549308"/>
              <a:ext cx="1002992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John Smith</a:t>
              </a:r>
              <a:endParaRPr b="0" i="0" sz="11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12" name="Google Shape;812;p21"/>
            <p:cNvSpPr txBox="1"/>
            <p:nvPr/>
          </p:nvSpPr>
          <p:spPr>
            <a:xfrm flipH="1">
              <a:off x="1772817" y="1749563"/>
              <a:ext cx="1002993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General Manager</a:t>
              </a:r>
              <a:endParaRPr b="0" i="0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813" name="Google Shape;813;p21"/>
          <p:cNvSpPr txBox="1"/>
          <p:nvPr/>
        </p:nvSpPr>
        <p:spPr>
          <a:xfrm flipH="1">
            <a:off x="3697327" y="1566561"/>
            <a:ext cx="1270004" cy="3225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Insert a description here about your journey </a:t>
            </a:r>
            <a:endParaRPr b="0" i="0" sz="8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814" name="Google Shape;814;p21"/>
          <p:cNvCxnSpPr/>
          <p:nvPr/>
        </p:nvCxnSpPr>
        <p:spPr>
          <a:xfrm>
            <a:off x="5041089" y="1277257"/>
            <a:ext cx="0" cy="887421"/>
          </a:xfrm>
          <a:prstGeom prst="straightConnector1">
            <a:avLst/>
          </a:prstGeom>
          <a:noFill/>
          <a:ln cap="flat" cmpd="sng" w="9525">
            <a:solidFill>
              <a:srgbClr val="E8E8E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15" name="Google Shape;815;p21"/>
          <p:cNvSpPr txBox="1"/>
          <p:nvPr/>
        </p:nvSpPr>
        <p:spPr>
          <a:xfrm flipH="1">
            <a:off x="5778663" y="1566561"/>
            <a:ext cx="1372247" cy="3225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Insert a description here about your journey </a:t>
            </a:r>
            <a:endParaRPr b="0" i="0" sz="8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816" name="Google Shape;816;p21"/>
          <p:cNvCxnSpPr/>
          <p:nvPr/>
        </p:nvCxnSpPr>
        <p:spPr>
          <a:xfrm>
            <a:off x="7122426" y="1277257"/>
            <a:ext cx="0" cy="887421"/>
          </a:xfrm>
          <a:prstGeom prst="straightConnector1">
            <a:avLst/>
          </a:prstGeom>
          <a:noFill/>
          <a:ln cap="flat" cmpd="sng" w="9525">
            <a:solidFill>
              <a:srgbClr val="E8E8E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17" name="Google Shape;817;p21"/>
          <p:cNvSpPr txBox="1"/>
          <p:nvPr/>
        </p:nvSpPr>
        <p:spPr>
          <a:xfrm flipH="1">
            <a:off x="7859999" y="1569239"/>
            <a:ext cx="1372243" cy="3225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Insert a description here about your journey </a:t>
            </a:r>
            <a:endParaRPr b="0" i="0" sz="8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818" name="Google Shape;818;p21"/>
          <p:cNvCxnSpPr/>
          <p:nvPr/>
        </p:nvCxnSpPr>
        <p:spPr>
          <a:xfrm>
            <a:off x="9203762" y="1279935"/>
            <a:ext cx="0" cy="887421"/>
          </a:xfrm>
          <a:prstGeom prst="straightConnector1">
            <a:avLst/>
          </a:prstGeom>
          <a:noFill/>
          <a:ln cap="flat" cmpd="sng" w="9525">
            <a:solidFill>
              <a:srgbClr val="E8E8E8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19" name="Google Shape;819;p21"/>
          <p:cNvSpPr txBox="1"/>
          <p:nvPr/>
        </p:nvSpPr>
        <p:spPr>
          <a:xfrm flipH="1">
            <a:off x="9941335" y="1565705"/>
            <a:ext cx="1413324" cy="3225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Insert a description here about your journey </a:t>
            </a:r>
            <a:endParaRPr b="0" i="0" sz="8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820" name="Google Shape;820;p21"/>
          <p:cNvGrpSpPr/>
          <p:nvPr/>
        </p:nvGrpSpPr>
        <p:grpSpPr>
          <a:xfrm>
            <a:off x="3130493" y="1502585"/>
            <a:ext cx="432000" cy="432000"/>
            <a:chOff x="3130493" y="1502585"/>
            <a:chExt cx="432000" cy="432000"/>
          </a:xfrm>
        </p:grpSpPr>
        <p:sp>
          <p:nvSpPr>
            <p:cNvPr id="821" name="Google Shape;821;p21"/>
            <p:cNvSpPr/>
            <p:nvPr/>
          </p:nvSpPr>
          <p:spPr>
            <a:xfrm>
              <a:off x="3130493" y="1502585"/>
              <a:ext cx="432000" cy="432000"/>
            </a:xfrm>
            <a:prstGeom prst="ellipse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22" name="Google Shape;822;p21"/>
            <p:cNvSpPr/>
            <p:nvPr/>
          </p:nvSpPr>
          <p:spPr>
            <a:xfrm>
              <a:off x="3236693" y="1628335"/>
              <a:ext cx="219600" cy="180501"/>
            </a:xfrm>
            <a:custGeom>
              <a:rect b="b" l="l" r="r" t="t"/>
              <a:pathLst>
                <a:path extrusionOk="0" h="152" w="185">
                  <a:moveTo>
                    <a:pt x="177" y="17"/>
                  </a:moveTo>
                  <a:cubicBezTo>
                    <a:pt x="126" y="17"/>
                    <a:pt x="126" y="17"/>
                    <a:pt x="126" y="17"/>
                  </a:cubicBezTo>
                  <a:cubicBezTo>
                    <a:pt x="126" y="8"/>
                    <a:pt x="119" y="0"/>
                    <a:pt x="109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66" y="0"/>
                    <a:pt x="59" y="8"/>
                    <a:pt x="59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4" y="17"/>
                    <a:pt x="0" y="21"/>
                    <a:pt x="0" y="25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48"/>
                    <a:pt x="4" y="152"/>
                    <a:pt x="8" y="152"/>
                  </a:cubicBezTo>
                  <a:cubicBezTo>
                    <a:pt x="177" y="152"/>
                    <a:pt x="177" y="152"/>
                    <a:pt x="177" y="152"/>
                  </a:cubicBezTo>
                  <a:cubicBezTo>
                    <a:pt x="182" y="152"/>
                    <a:pt x="185" y="148"/>
                    <a:pt x="185" y="143"/>
                  </a:cubicBezTo>
                  <a:cubicBezTo>
                    <a:pt x="185" y="25"/>
                    <a:pt x="185" y="25"/>
                    <a:pt x="185" y="25"/>
                  </a:cubicBezTo>
                  <a:cubicBezTo>
                    <a:pt x="185" y="21"/>
                    <a:pt x="182" y="17"/>
                    <a:pt x="177" y="17"/>
                  </a:cubicBezTo>
                  <a:close/>
                  <a:moveTo>
                    <a:pt x="76" y="8"/>
                  </a:moveTo>
                  <a:cubicBezTo>
                    <a:pt x="109" y="8"/>
                    <a:pt x="109" y="8"/>
                    <a:pt x="109" y="8"/>
                  </a:cubicBezTo>
                  <a:cubicBezTo>
                    <a:pt x="114" y="8"/>
                    <a:pt x="118" y="12"/>
                    <a:pt x="118" y="17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7" y="12"/>
                    <a:pt x="71" y="8"/>
                    <a:pt x="76" y="8"/>
                  </a:cubicBezTo>
                  <a:close/>
                  <a:moveTo>
                    <a:pt x="25" y="118"/>
                  </a:moveTo>
                  <a:cubicBezTo>
                    <a:pt x="23" y="118"/>
                    <a:pt x="21" y="120"/>
                    <a:pt x="21" y="122"/>
                  </a:cubicBezTo>
                  <a:cubicBezTo>
                    <a:pt x="21" y="125"/>
                    <a:pt x="23" y="127"/>
                    <a:pt x="25" y="127"/>
                  </a:cubicBezTo>
                  <a:cubicBezTo>
                    <a:pt x="25" y="143"/>
                    <a:pt x="25" y="143"/>
                    <a:pt x="25" y="143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25" y="25"/>
                    <a:pt x="25" y="25"/>
                    <a:pt x="25" y="25"/>
                  </a:cubicBezTo>
                  <a:lnTo>
                    <a:pt x="25" y="118"/>
                  </a:lnTo>
                  <a:close/>
                  <a:moveTo>
                    <a:pt x="152" y="118"/>
                  </a:moveTo>
                  <a:cubicBezTo>
                    <a:pt x="149" y="118"/>
                    <a:pt x="147" y="120"/>
                    <a:pt x="147" y="122"/>
                  </a:cubicBezTo>
                  <a:cubicBezTo>
                    <a:pt x="147" y="125"/>
                    <a:pt x="149" y="127"/>
                    <a:pt x="152" y="127"/>
                  </a:cubicBezTo>
                  <a:cubicBezTo>
                    <a:pt x="152" y="143"/>
                    <a:pt x="152" y="143"/>
                    <a:pt x="152" y="143"/>
                  </a:cubicBezTo>
                  <a:cubicBezTo>
                    <a:pt x="34" y="143"/>
                    <a:pt x="34" y="143"/>
                    <a:pt x="34" y="143"/>
                  </a:cubicBezTo>
                  <a:cubicBezTo>
                    <a:pt x="34" y="127"/>
                    <a:pt x="34" y="127"/>
                    <a:pt x="34" y="127"/>
                  </a:cubicBezTo>
                  <a:cubicBezTo>
                    <a:pt x="36" y="127"/>
                    <a:pt x="38" y="125"/>
                    <a:pt x="38" y="122"/>
                  </a:cubicBezTo>
                  <a:cubicBezTo>
                    <a:pt x="38" y="120"/>
                    <a:pt x="36" y="118"/>
                    <a:pt x="34" y="118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152" y="25"/>
                    <a:pt x="152" y="25"/>
                    <a:pt x="152" y="25"/>
                  </a:cubicBezTo>
                  <a:lnTo>
                    <a:pt x="152" y="118"/>
                  </a:lnTo>
                  <a:close/>
                  <a:moveTo>
                    <a:pt x="177" y="143"/>
                  </a:moveTo>
                  <a:cubicBezTo>
                    <a:pt x="160" y="143"/>
                    <a:pt x="160" y="143"/>
                    <a:pt x="160" y="143"/>
                  </a:cubicBezTo>
                  <a:cubicBezTo>
                    <a:pt x="160" y="127"/>
                    <a:pt x="160" y="127"/>
                    <a:pt x="160" y="127"/>
                  </a:cubicBezTo>
                  <a:cubicBezTo>
                    <a:pt x="162" y="127"/>
                    <a:pt x="164" y="125"/>
                    <a:pt x="164" y="122"/>
                  </a:cubicBezTo>
                  <a:cubicBezTo>
                    <a:pt x="164" y="120"/>
                    <a:pt x="162" y="118"/>
                    <a:pt x="160" y="118"/>
                  </a:cubicBezTo>
                  <a:cubicBezTo>
                    <a:pt x="160" y="25"/>
                    <a:pt x="160" y="25"/>
                    <a:pt x="160" y="25"/>
                  </a:cubicBezTo>
                  <a:cubicBezTo>
                    <a:pt x="177" y="25"/>
                    <a:pt x="177" y="25"/>
                    <a:pt x="177" y="25"/>
                  </a:cubicBezTo>
                  <a:lnTo>
                    <a:pt x="177" y="143"/>
                  </a:lnTo>
                  <a:close/>
                  <a:moveTo>
                    <a:pt x="46" y="59"/>
                  </a:moveTo>
                  <a:cubicBezTo>
                    <a:pt x="55" y="59"/>
                    <a:pt x="55" y="59"/>
                    <a:pt x="55" y="59"/>
                  </a:cubicBezTo>
                  <a:cubicBezTo>
                    <a:pt x="57" y="59"/>
                    <a:pt x="59" y="57"/>
                    <a:pt x="59" y="55"/>
                  </a:cubicBezTo>
                  <a:cubicBezTo>
                    <a:pt x="59" y="52"/>
                    <a:pt x="57" y="51"/>
                    <a:pt x="55" y="51"/>
                  </a:cubicBezTo>
                  <a:cubicBezTo>
                    <a:pt x="46" y="51"/>
                    <a:pt x="46" y="51"/>
                    <a:pt x="46" y="51"/>
                  </a:cubicBezTo>
                  <a:cubicBezTo>
                    <a:pt x="44" y="51"/>
                    <a:pt x="42" y="52"/>
                    <a:pt x="42" y="55"/>
                  </a:cubicBezTo>
                  <a:cubicBezTo>
                    <a:pt x="42" y="57"/>
                    <a:pt x="44" y="59"/>
                    <a:pt x="46" y="59"/>
                  </a:cubicBezTo>
                  <a:close/>
                  <a:moveTo>
                    <a:pt x="46" y="42"/>
                  </a:moveTo>
                  <a:cubicBezTo>
                    <a:pt x="71" y="42"/>
                    <a:pt x="71" y="42"/>
                    <a:pt x="71" y="42"/>
                  </a:cubicBezTo>
                  <a:cubicBezTo>
                    <a:pt x="74" y="42"/>
                    <a:pt x="76" y="40"/>
                    <a:pt x="76" y="38"/>
                  </a:cubicBezTo>
                  <a:cubicBezTo>
                    <a:pt x="76" y="36"/>
                    <a:pt x="74" y="34"/>
                    <a:pt x="71" y="34"/>
                  </a:cubicBezTo>
                  <a:cubicBezTo>
                    <a:pt x="46" y="34"/>
                    <a:pt x="46" y="34"/>
                    <a:pt x="46" y="34"/>
                  </a:cubicBezTo>
                  <a:cubicBezTo>
                    <a:pt x="44" y="34"/>
                    <a:pt x="42" y="36"/>
                    <a:pt x="42" y="38"/>
                  </a:cubicBezTo>
                  <a:cubicBezTo>
                    <a:pt x="42" y="40"/>
                    <a:pt x="44" y="42"/>
                    <a:pt x="46" y="4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23" name="Google Shape;823;p21"/>
          <p:cNvGrpSpPr/>
          <p:nvPr/>
        </p:nvGrpSpPr>
        <p:grpSpPr>
          <a:xfrm>
            <a:off x="5211830" y="1502585"/>
            <a:ext cx="432000" cy="432000"/>
            <a:chOff x="5211830" y="1502585"/>
            <a:chExt cx="432000" cy="432000"/>
          </a:xfrm>
        </p:grpSpPr>
        <p:sp>
          <p:nvSpPr>
            <p:cNvPr id="824" name="Google Shape;824;p21"/>
            <p:cNvSpPr/>
            <p:nvPr/>
          </p:nvSpPr>
          <p:spPr>
            <a:xfrm>
              <a:off x="5211830" y="1502585"/>
              <a:ext cx="432000" cy="432000"/>
            </a:xfrm>
            <a:prstGeom prst="ellipse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25" name="Google Shape;825;p21"/>
            <p:cNvSpPr/>
            <p:nvPr/>
          </p:nvSpPr>
          <p:spPr>
            <a:xfrm>
              <a:off x="5306185" y="1629788"/>
              <a:ext cx="243291" cy="177595"/>
            </a:xfrm>
            <a:custGeom>
              <a:rect b="b" l="l" r="r" t="t"/>
              <a:pathLst>
                <a:path extrusionOk="0" h="135" w="185">
                  <a:moveTo>
                    <a:pt x="185" y="38"/>
                  </a:moveTo>
                  <a:cubicBezTo>
                    <a:pt x="185" y="36"/>
                    <a:pt x="184" y="35"/>
                    <a:pt x="183" y="34"/>
                  </a:cubicBezTo>
                  <a:cubicBezTo>
                    <a:pt x="183" y="34"/>
                    <a:pt x="183" y="34"/>
                    <a:pt x="183" y="34"/>
                  </a:cubicBezTo>
                  <a:cubicBezTo>
                    <a:pt x="183" y="34"/>
                    <a:pt x="183" y="34"/>
                    <a:pt x="183" y="34"/>
                  </a:cubicBezTo>
                  <a:cubicBezTo>
                    <a:pt x="183" y="34"/>
                    <a:pt x="183" y="34"/>
                    <a:pt x="183" y="34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4" y="0"/>
                    <a:pt x="93" y="0"/>
                    <a:pt x="93" y="0"/>
                  </a:cubicBezTo>
                  <a:cubicBezTo>
                    <a:pt x="92" y="0"/>
                    <a:pt x="91" y="0"/>
                    <a:pt x="91" y="0"/>
                  </a:cubicBezTo>
                  <a:cubicBezTo>
                    <a:pt x="91" y="0"/>
                    <a:pt x="91" y="0"/>
                    <a:pt x="91" y="0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" y="35"/>
                    <a:pt x="0" y="36"/>
                    <a:pt x="0" y="38"/>
                  </a:cubicBezTo>
                  <a:cubicBezTo>
                    <a:pt x="0" y="40"/>
                    <a:pt x="1" y="41"/>
                    <a:pt x="2" y="42"/>
                  </a:cubicBezTo>
                  <a:cubicBezTo>
                    <a:pt x="2" y="42"/>
                    <a:pt x="2" y="42"/>
                    <a:pt x="2" y="42"/>
                  </a:cubicBezTo>
                  <a:cubicBezTo>
                    <a:pt x="2" y="42"/>
                    <a:pt x="2" y="42"/>
                    <a:pt x="2" y="42"/>
                  </a:cubicBezTo>
                  <a:cubicBezTo>
                    <a:pt x="2" y="42"/>
                    <a:pt x="2" y="42"/>
                    <a:pt x="2" y="42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5" y="85"/>
                    <a:pt x="5" y="85"/>
                    <a:pt x="5" y="85"/>
                  </a:cubicBezTo>
                  <a:cubicBezTo>
                    <a:pt x="2" y="86"/>
                    <a:pt x="0" y="89"/>
                    <a:pt x="0" y="93"/>
                  </a:cubicBezTo>
                  <a:cubicBezTo>
                    <a:pt x="0" y="97"/>
                    <a:pt x="4" y="101"/>
                    <a:pt x="8" y="101"/>
                  </a:cubicBezTo>
                  <a:cubicBezTo>
                    <a:pt x="13" y="101"/>
                    <a:pt x="17" y="97"/>
                    <a:pt x="17" y="93"/>
                  </a:cubicBezTo>
                  <a:cubicBezTo>
                    <a:pt x="17" y="90"/>
                    <a:pt x="15" y="88"/>
                    <a:pt x="13" y="86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25" y="113"/>
                    <a:pt x="25" y="113"/>
                    <a:pt x="25" y="113"/>
                  </a:cubicBezTo>
                  <a:cubicBezTo>
                    <a:pt x="25" y="113"/>
                    <a:pt x="25" y="113"/>
                    <a:pt x="25" y="113"/>
                  </a:cubicBezTo>
                  <a:cubicBezTo>
                    <a:pt x="25" y="114"/>
                    <a:pt x="25" y="114"/>
                    <a:pt x="25" y="114"/>
                  </a:cubicBezTo>
                  <a:cubicBezTo>
                    <a:pt x="25" y="116"/>
                    <a:pt x="27" y="118"/>
                    <a:pt x="29" y="118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30" y="118"/>
                    <a:pt x="30" y="118"/>
                    <a:pt x="30" y="118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90" y="134"/>
                    <a:pt x="90" y="134"/>
                    <a:pt x="90" y="134"/>
                  </a:cubicBezTo>
                  <a:cubicBezTo>
                    <a:pt x="90" y="134"/>
                    <a:pt x="90" y="134"/>
                    <a:pt x="90" y="134"/>
                  </a:cubicBezTo>
                  <a:cubicBezTo>
                    <a:pt x="91" y="135"/>
                    <a:pt x="92" y="135"/>
                    <a:pt x="93" y="135"/>
                  </a:cubicBezTo>
                  <a:cubicBezTo>
                    <a:pt x="93" y="135"/>
                    <a:pt x="94" y="135"/>
                    <a:pt x="95" y="134"/>
                  </a:cubicBezTo>
                  <a:cubicBezTo>
                    <a:pt x="95" y="134"/>
                    <a:pt x="95" y="134"/>
                    <a:pt x="95" y="134"/>
                  </a:cubicBezTo>
                  <a:cubicBezTo>
                    <a:pt x="127" y="110"/>
                    <a:pt x="127" y="110"/>
                    <a:pt x="127" y="110"/>
                  </a:cubicBezTo>
                  <a:cubicBezTo>
                    <a:pt x="159" y="118"/>
                    <a:pt x="159" y="118"/>
                    <a:pt x="159" y="118"/>
                  </a:cubicBezTo>
                  <a:cubicBezTo>
                    <a:pt x="159" y="118"/>
                    <a:pt x="159" y="118"/>
                    <a:pt x="159" y="118"/>
                  </a:cubicBezTo>
                  <a:cubicBezTo>
                    <a:pt x="159" y="118"/>
                    <a:pt x="160" y="118"/>
                    <a:pt x="160" y="118"/>
                  </a:cubicBezTo>
                  <a:cubicBezTo>
                    <a:pt x="162" y="118"/>
                    <a:pt x="164" y="116"/>
                    <a:pt x="164" y="114"/>
                  </a:cubicBezTo>
                  <a:cubicBezTo>
                    <a:pt x="164" y="114"/>
                    <a:pt x="164" y="113"/>
                    <a:pt x="164" y="113"/>
                  </a:cubicBezTo>
                  <a:cubicBezTo>
                    <a:pt x="164" y="113"/>
                    <a:pt x="164" y="113"/>
                    <a:pt x="164" y="113"/>
                  </a:cubicBezTo>
                  <a:cubicBezTo>
                    <a:pt x="153" y="53"/>
                    <a:pt x="153" y="53"/>
                    <a:pt x="153" y="53"/>
                  </a:cubicBezTo>
                  <a:cubicBezTo>
                    <a:pt x="183" y="42"/>
                    <a:pt x="183" y="42"/>
                    <a:pt x="183" y="42"/>
                  </a:cubicBezTo>
                  <a:cubicBezTo>
                    <a:pt x="183" y="42"/>
                    <a:pt x="183" y="42"/>
                    <a:pt x="183" y="42"/>
                  </a:cubicBezTo>
                  <a:cubicBezTo>
                    <a:pt x="183" y="42"/>
                    <a:pt x="183" y="42"/>
                    <a:pt x="183" y="42"/>
                  </a:cubicBezTo>
                  <a:cubicBezTo>
                    <a:pt x="183" y="42"/>
                    <a:pt x="183" y="42"/>
                    <a:pt x="183" y="42"/>
                  </a:cubicBezTo>
                  <a:cubicBezTo>
                    <a:pt x="184" y="41"/>
                    <a:pt x="185" y="40"/>
                    <a:pt x="185" y="38"/>
                  </a:cubicBezTo>
                  <a:close/>
                  <a:moveTo>
                    <a:pt x="155" y="108"/>
                  </a:moveTo>
                  <a:cubicBezTo>
                    <a:pt x="127" y="101"/>
                    <a:pt x="127" y="101"/>
                    <a:pt x="127" y="101"/>
                  </a:cubicBezTo>
                  <a:cubicBezTo>
                    <a:pt x="127" y="101"/>
                    <a:pt x="127" y="101"/>
                    <a:pt x="127" y="101"/>
                  </a:cubicBezTo>
                  <a:cubicBezTo>
                    <a:pt x="127" y="101"/>
                    <a:pt x="127" y="101"/>
                    <a:pt x="126" y="101"/>
                  </a:cubicBezTo>
                  <a:cubicBezTo>
                    <a:pt x="125" y="101"/>
                    <a:pt x="125" y="102"/>
                    <a:pt x="124" y="102"/>
                  </a:cubicBezTo>
                  <a:cubicBezTo>
                    <a:pt x="124" y="102"/>
                    <a:pt x="124" y="102"/>
                    <a:pt x="124" y="102"/>
                  </a:cubicBezTo>
                  <a:cubicBezTo>
                    <a:pt x="93" y="125"/>
                    <a:pt x="93" y="125"/>
                    <a:pt x="93" y="125"/>
                  </a:cubicBezTo>
                  <a:cubicBezTo>
                    <a:pt x="66" y="102"/>
                    <a:pt x="66" y="102"/>
                    <a:pt x="66" y="102"/>
                  </a:cubicBezTo>
                  <a:cubicBezTo>
                    <a:pt x="66" y="102"/>
                    <a:pt x="66" y="102"/>
                    <a:pt x="66" y="102"/>
                  </a:cubicBezTo>
                  <a:cubicBezTo>
                    <a:pt x="65" y="102"/>
                    <a:pt x="64" y="101"/>
                    <a:pt x="63" y="101"/>
                  </a:cubicBezTo>
                  <a:cubicBezTo>
                    <a:pt x="63" y="101"/>
                    <a:pt x="62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34" y="108"/>
                    <a:pt x="34" y="108"/>
                    <a:pt x="34" y="108"/>
                  </a:cubicBezTo>
                  <a:cubicBezTo>
                    <a:pt x="41" y="56"/>
                    <a:pt x="41" y="56"/>
                    <a:pt x="41" y="5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76"/>
                    <a:pt x="92" y="76"/>
                    <a:pt x="93" y="76"/>
                  </a:cubicBezTo>
                  <a:cubicBezTo>
                    <a:pt x="93" y="76"/>
                    <a:pt x="94" y="76"/>
                    <a:pt x="94" y="76"/>
                  </a:cubicBezTo>
                  <a:cubicBezTo>
                    <a:pt x="94" y="76"/>
                    <a:pt x="94" y="76"/>
                    <a:pt x="94" y="76"/>
                  </a:cubicBezTo>
                  <a:cubicBezTo>
                    <a:pt x="145" y="56"/>
                    <a:pt x="145" y="56"/>
                    <a:pt x="145" y="56"/>
                  </a:cubicBezTo>
                  <a:lnTo>
                    <a:pt x="155" y="108"/>
                  </a:lnTo>
                  <a:close/>
                  <a:moveTo>
                    <a:pt x="93" y="67"/>
                  </a:moveTo>
                  <a:cubicBezTo>
                    <a:pt x="16" y="38"/>
                    <a:pt x="16" y="38"/>
                    <a:pt x="16" y="38"/>
                  </a:cubicBezTo>
                  <a:cubicBezTo>
                    <a:pt x="93" y="9"/>
                    <a:pt x="93" y="9"/>
                    <a:pt x="93" y="9"/>
                  </a:cubicBezTo>
                  <a:cubicBezTo>
                    <a:pt x="169" y="38"/>
                    <a:pt x="169" y="38"/>
                    <a:pt x="169" y="38"/>
                  </a:cubicBezTo>
                  <a:lnTo>
                    <a:pt x="93" y="6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26" name="Google Shape;826;p21"/>
          <p:cNvGrpSpPr/>
          <p:nvPr/>
        </p:nvGrpSpPr>
        <p:grpSpPr>
          <a:xfrm>
            <a:off x="7293166" y="1505263"/>
            <a:ext cx="432000" cy="432000"/>
            <a:chOff x="7293166" y="1505263"/>
            <a:chExt cx="432000" cy="432000"/>
          </a:xfrm>
        </p:grpSpPr>
        <p:sp>
          <p:nvSpPr>
            <p:cNvPr id="827" name="Google Shape;827;p21"/>
            <p:cNvSpPr/>
            <p:nvPr/>
          </p:nvSpPr>
          <p:spPr>
            <a:xfrm>
              <a:off x="7293166" y="1505263"/>
              <a:ext cx="432000" cy="432000"/>
            </a:xfrm>
            <a:prstGeom prst="ellipse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28" name="Google Shape;828;p21"/>
            <p:cNvSpPr/>
            <p:nvPr/>
          </p:nvSpPr>
          <p:spPr>
            <a:xfrm>
              <a:off x="7416798" y="1636222"/>
              <a:ext cx="184735" cy="184187"/>
            </a:xfrm>
            <a:custGeom>
              <a:rect b="b" l="l" r="r" t="t"/>
              <a:pathLst>
                <a:path extrusionOk="0" h="185" w="185">
                  <a:moveTo>
                    <a:pt x="107" y="76"/>
                  </a:moveTo>
                  <a:cubicBezTo>
                    <a:pt x="92" y="38"/>
                    <a:pt x="92" y="38"/>
                    <a:pt x="92" y="38"/>
                  </a:cubicBezTo>
                  <a:cubicBezTo>
                    <a:pt x="78" y="76"/>
                    <a:pt x="78" y="76"/>
                    <a:pt x="78" y="76"/>
                  </a:cubicBezTo>
                  <a:cubicBezTo>
                    <a:pt x="40" y="76"/>
                    <a:pt x="40" y="76"/>
                    <a:pt x="40" y="76"/>
                  </a:cubicBezTo>
                  <a:cubicBezTo>
                    <a:pt x="71" y="100"/>
                    <a:pt x="71" y="100"/>
                    <a:pt x="71" y="100"/>
                  </a:cubicBezTo>
                  <a:cubicBezTo>
                    <a:pt x="56" y="143"/>
                    <a:pt x="56" y="143"/>
                    <a:pt x="56" y="143"/>
                  </a:cubicBezTo>
                  <a:cubicBezTo>
                    <a:pt x="92" y="117"/>
                    <a:pt x="92" y="117"/>
                    <a:pt x="92" y="117"/>
                  </a:cubicBezTo>
                  <a:cubicBezTo>
                    <a:pt x="128" y="143"/>
                    <a:pt x="128" y="143"/>
                    <a:pt x="128" y="143"/>
                  </a:cubicBezTo>
                  <a:cubicBezTo>
                    <a:pt x="114" y="100"/>
                    <a:pt x="114" y="100"/>
                    <a:pt x="114" y="100"/>
                  </a:cubicBezTo>
                  <a:cubicBezTo>
                    <a:pt x="145" y="76"/>
                    <a:pt x="145" y="76"/>
                    <a:pt x="145" y="76"/>
                  </a:cubicBezTo>
                  <a:lnTo>
                    <a:pt x="107" y="76"/>
                  </a:lnTo>
                  <a:close/>
                  <a:moveTo>
                    <a:pt x="106" y="103"/>
                  </a:moveTo>
                  <a:cubicBezTo>
                    <a:pt x="112" y="121"/>
                    <a:pt x="112" y="121"/>
                    <a:pt x="112" y="121"/>
                  </a:cubicBezTo>
                  <a:cubicBezTo>
                    <a:pt x="97" y="110"/>
                    <a:pt x="97" y="110"/>
                    <a:pt x="97" y="110"/>
                  </a:cubicBezTo>
                  <a:cubicBezTo>
                    <a:pt x="92" y="106"/>
                    <a:pt x="92" y="106"/>
                    <a:pt x="92" y="106"/>
                  </a:cubicBezTo>
                  <a:cubicBezTo>
                    <a:pt x="87" y="110"/>
                    <a:pt x="87" y="110"/>
                    <a:pt x="87" y="110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9" y="103"/>
                    <a:pt x="79" y="103"/>
                    <a:pt x="79" y="103"/>
                  </a:cubicBezTo>
                  <a:cubicBezTo>
                    <a:pt x="81" y="97"/>
                    <a:pt x="81" y="97"/>
                    <a:pt x="81" y="97"/>
                  </a:cubicBezTo>
                  <a:cubicBezTo>
                    <a:pt x="76" y="93"/>
                    <a:pt x="76" y="93"/>
                    <a:pt x="76" y="93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84" y="84"/>
                    <a:pt x="84" y="84"/>
                    <a:pt x="84" y="84"/>
                  </a:cubicBezTo>
                  <a:cubicBezTo>
                    <a:pt x="86" y="79"/>
                    <a:pt x="86" y="79"/>
                    <a:pt x="86" y="79"/>
                  </a:cubicBezTo>
                  <a:cubicBezTo>
                    <a:pt x="92" y="61"/>
                    <a:pt x="92" y="61"/>
                    <a:pt x="92" y="61"/>
                  </a:cubicBezTo>
                  <a:cubicBezTo>
                    <a:pt x="99" y="79"/>
                    <a:pt x="99" y="79"/>
                    <a:pt x="99" y="79"/>
                  </a:cubicBezTo>
                  <a:cubicBezTo>
                    <a:pt x="101" y="84"/>
                    <a:pt x="101" y="84"/>
                    <a:pt x="101" y="84"/>
                  </a:cubicBezTo>
                  <a:cubicBezTo>
                    <a:pt x="120" y="84"/>
                    <a:pt x="120" y="84"/>
                    <a:pt x="120" y="84"/>
                  </a:cubicBezTo>
                  <a:cubicBezTo>
                    <a:pt x="109" y="93"/>
                    <a:pt x="109" y="93"/>
                    <a:pt x="109" y="93"/>
                  </a:cubicBezTo>
                  <a:cubicBezTo>
                    <a:pt x="104" y="97"/>
                    <a:pt x="104" y="97"/>
                    <a:pt x="104" y="97"/>
                  </a:cubicBezTo>
                  <a:lnTo>
                    <a:pt x="106" y="103"/>
                  </a:lnTo>
                  <a:close/>
                  <a:moveTo>
                    <a:pt x="168" y="3"/>
                  </a:moveTo>
                  <a:cubicBezTo>
                    <a:pt x="168" y="2"/>
                    <a:pt x="167" y="1"/>
                    <a:pt x="166" y="0"/>
                  </a:cubicBezTo>
                  <a:cubicBezTo>
                    <a:pt x="165" y="0"/>
                    <a:pt x="163" y="0"/>
                    <a:pt x="162" y="0"/>
                  </a:cubicBezTo>
                  <a:cubicBezTo>
                    <a:pt x="162" y="0"/>
                    <a:pt x="129" y="17"/>
                    <a:pt x="92" y="17"/>
                  </a:cubicBezTo>
                  <a:cubicBezTo>
                    <a:pt x="56" y="17"/>
                    <a:pt x="23" y="0"/>
                    <a:pt x="23" y="0"/>
                  </a:cubicBezTo>
                  <a:cubicBezTo>
                    <a:pt x="22" y="0"/>
                    <a:pt x="20" y="0"/>
                    <a:pt x="19" y="0"/>
                  </a:cubicBezTo>
                  <a:cubicBezTo>
                    <a:pt x="18" y="1"/>
                    <a:pt x="17" y="2"/>
                    <a:pt x="17" y="3"/>
                  </a:cubicBezTo>
                  <a:cubicBezTo>
                    <a:pt x="17" y="3"/>
                    <a:pt x="0" y="55"/>
                    <a:pt x="0" y="105"/>
                  </a:cubicBezTo>
                  <a:cubicBezTo>
                    <a:pt x="0" y="159"/>
                    <a:pt x="88" y="185"/>
                    <a:pt x="92" y="185"/>
                  </a:cubicBezTo>
                  <a:cubicBezTo>
                    <a:pt x="92" y="185"/>
                    <a:pt x="92" y="185"/>
                    <a:pt x="92" y="185"/>
                  </a:cubicBezTo>
                  <a:cubicBezTo>
                    <a:pt x="93" y="185"/>
                    <a:pt x="93" y="185"/>
                    <a:pt x="93" y="185"/>
                  </a:cubicBezTo>
                  <a:cubicBezTo>
                    <a:pt x="97" y="185"/>
                    <a:pt x="185" y="159"/>
                    <a:pt x="185" y="105"/>
                  </a:cubicBezTo>
                  <a:cubicBezTo>
                    <a:pt x="185" y="55"/>
                    <a:pt x="168" y="3"/>
                    <a:pt x="168" y="3"/>
                  </a:cubicBezTo>
                  <a:close/>
                  <a:moveTo>
                    <a:pt x="92" y="177"/>
                  </a:moveTo>
                  <a:cubicBezTo>
                    <a:pt x="84" y="175"/>
                    <a:pt x="8" y="149"/>
                    <a:pt x="8" y="105"/>
                  </a:cubicBezTo>
                  <a:cubicBezTo>
                    <a:pt x="8" y="64"/>
                    <a:pt x="20" y="25"/>
                    <a:pt x="24" y="10"/>
                  </a:cubicBezTo>
                  <a:cubicBezTo>
                    <a:pt x="34" y="15"/>
                    <a:pt x="62" y="25"/>
                    <a:pt x="92" y="25"/>
                  </a:cubicBezTo>
                  <a:cubicBezTo>
                    <a:pt x="123" y="25"/>
                    <a:pt x="151" y="15"/>
                    <a:pt x="161" y="10"/>
                  </a:cubicBezTo>
                  <a:cubicBezTo>
                    <a:pt x="165" y="25"/>
                    <a:pt x="177" y="64"/>
                    <a:pt x="177" y="105"/>
                  </a:cubicBezTo>
                  <a:cubicBezTo>
                    <a:pt x="177" y="149"/>
                    <a:pt x="101" y="175"/>
                    <a:pt x="92" y="17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29" name="Google Shape;829;p21"/>
          <p:cNvGrpSpPr/>
          <p:nvPr/>
        </p:nvGrpSpPr>
        <p:grpSpPr>
          <a:xfrm>
            <a:off x="9374501" y="1501729"/>
            <a:ext cx="432000" cy="432000"/>
            <a:chOff x="9374501" y="1501729"/>
            <a:chExt cx="432000" cy="432000"/>
          </a:xfrm>
        </p:grpSpPr>
        <p:sp>
          <p:nvSpPr>
            <p:cNvPr id="830" name="Google Shape;830;p21"/>
            <p:cNvSpPr/>
            <p:nvPr/>
          </p:nvSpPr>
          <p:spPr>
            <a:xfrm>
              <a:off x="9374501" y="1501729"/>
              <a:ext cx="432000" cy="432000"/>
            </a:xfrm>
            <a:prstGeom prst="ellipse">
              <a:avLst/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31" name="Google Shape;831;p21"/>
            <p:cNvSpPr/>
            <p:nvPr/>
          </p:nvSpPr>
          <p:spPr>
            <a:xfrm>
              <a:off x="9499705" y="1626070"/>
              <a:ext cx="204784" cy="205999"/>
            </a:xfrm>
            <a:custGeom>
              <a:rect b="b" l="l" r="r" t="t"/>
              <a:pathLst>
                <a:path extrusionOk="0" h="186" w="185">
                  <a:moveTo>
                    <a:pt x="105" y="60"/>
                  </a:moveTo>
                  <a:cubicBezTo>
                    <a:pt x="130" y="60"/>
                    <a:pt x="130" y="60"/>
                    <a:pt x="130" y="60"/>
                  </a:cubicBezTo>
                  <a:cubicBezTo>
                    <a:pt x="133" y="60"/>
                    <a:pt x="135" y="58"/>
                    <a:pt x="135" y="55"/>
                  </a:cubicBezTo>
                  <a:cubicBezTo>
                    <a:pt x="135" y="53"/>
                    <a:pt x="133" y="51"/>
                    <a:pt x="130" y="51"/>
                  </a:cubicBezTo>
                  <a:cubicBezTo>
                    <a:pt x="105" y="51"/>
                    <a:pt x="105" y="51"/>
                    <a:pt x="105" y="51"/>
                  </a:cubicBezTo>
                  <a:cubicBezTo>
                    <a:pt x="103" y="51"/>
                    <a:pt x="101" y="53"/>
                    <a:pt x="101" y="55"/>
                  </a:cubicBezTo>
                  <a:cubicBezTo>
                    <a:pt x="101" y="58"/>
                    <a:pt x="103" y="60"/>
                    <a:pt x="105" y="60"/>
                  </a:cubicBezTo>
                  <a:close/>
                  <a:moveTo>
                    <a:pt x="105" y="76"/>
                  </a:moveTo>
                  <a:cubicBezTo>
                    <a:pt x="147" y="76"/>
                    <a:pt x="147" y="76"/>
                    <a:pt x="147" y="76"/>
                  </a:cubicBezTo>
                  <a:cubicBezTo>
                    <a:pt x="150" y="76"/>
                    <a:pt x="152" y="75"/>
                    <a:pt x="152" y="72"/>
                  </a:cubicBezTo>
                  <a:cubicBezTo>
                    <a:pt x="152" y="70"/>
                    <a:pt x="150" y="68"/>
                    <a:pt x="147" y="68"/>
                  </a:cubicBezTo>
                  <a:cubicBezTo>
                    <a:pt x="105" y="68"/>
                    <a:pt x="105" y="68"/>
                    <a:pt x="105" y="68"/>
                  </a:cubicBezTo>
                  <a:cubicBezTo>
                    <a:pt x="103" y="68"/>
                    <a:pt x="101" y="70"/>
                    <a:pt x="101" y="72"/>
                  </a:cubicBezTo>
                  <a:cubicBezTo>
                    <a:pt x="101" y="75"/>
                    <a:pt x="103" y="76"/>
                    <a:pt x="105" y="76"/>
                  </a:cubicBezTo>
                  <a:close/>
                  <a:moveTo>
                    <a:pt x="105" y="93"/>
                  </a:moveTo>
                  <a:cubicBezTo>
                    <a:pt x="122" y="93"/>
                    <a:pt x="122" y="93"/>
                    <a:pt x="122" y="93"/>
                  </a:cubicBezTo>
                  <a:cubicBezTo>
                    <a:pt x="124" y="93"/>
                    <a:pt x="126" y="91"/>
                    <a:pt x="126" y="89"/>
                  </a:cubicBezTo>
                  <a:cubicBezTo>
                    <a:pt x="126" y="87"/>
                    <a:pt x="124" y="85"/>
                    <a:pt x="122" y="85"/>
                  </a:cubicBezTo>
                  <a:cubicBezTo>
                    <a:pt x="105" y="85"/>
                    <a:pt x="105" y="85"/>
                    <a:pt x="105" y="85"/>
                  </a:cubicBezTo>
                  <a:cubicBezTo>
                    <a:pt x="103" y="85"/>
                    <a:pt x="101" y="87"/>
                    <a:pt x="101" y="89"/>
                  </a:cubicBezTo>
                  <a:cubicBezTo>
                    <a:pt x="101" y="91"/>
                    <a:pt x="103" y="93"/>
                    <a:pt x="105" y="93"/>
                  </a:cubicBezTo>
                  <a:close/>
                  <a:moveTo>
                    <a:pt x="177" y="9"/>
                  </a:moveTo>
                  <a:cubicBezTo>
                    <a:pt x="101" y="9"/>
                    <a:pt x="101" y="9"/>
                    <a:pt x="101" y="9"/>
                  </a:cubicBezTo>
                  <a:cubicBezTo>
                    <a:pt x="101" y="4"/>
                    <a:pt x="97" y="0"/>
                    <a:pt x="92" y="0"/>
                  </a:cubicBezTo>
                  <a:cubicBezTo>
                    <a:pt x="88" y="0"/>
                    <a:pt x="84" y="4"/>
                    <a:pt x="84" y="9"/>
                  </a:cubicBezTo>
                  <a:cubicBezTo>
                    <a:pt x="8" y="9"/>
                    <a:pt x="8" y="9"/>
                    <a:pt x="8" y="9"/>
                  </a:cubicBezTo>
                  <a:cubicBezTo>
                    <a:pt x="3" y="9"/>
                    <a:pt x="0" y="13"/>
                    <a:pt x="0" y="17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3" y="34"/>
                    <a:pt x="8" y="34"/>
                  </a:cubicBezTo>
                  <a:cubicBezTo>
                    <a:pt x="8" y="135"/>
                    <a:pt x="8" y="135"/>
                    <a:pt x="8" y="135"/>
                  </a:cubicBezTo>
                  <a:cubicBezTo>
                    <a:pt x="8" y="140"/>
                    <a:pt x="12" y="144"/>
                    <a:pt x="17" y="144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64" y="179"/>
                    <a:pt x="64" y="179"/>
                    <a:pt x="64" y="179"/>
                  </a:cubicBezTo>
                  <a:cubicBezTo>
                    <a:pt x="63" y="180"/>
                    <a:pt x="63" y="181"/>
                    <a:pt x="63" y="182"/>
                  </a:cubicBezTo>
                  <a:cubicBezTo>
                    <a:pt x="63" y="184"/>
                    <a:pt x="65" y="186"/>
                    <a:pt x="67" y="186"/>
                  </a:cubicBezTo>
                  <a:cubicBezTo>
                    <a:pt x="68" y="186"/>
                    <a:pt x="69" y="186"/>
                    <a:pt x="70" y="185"/>
                  </a:cubicBezTo>
                  <a:cubicBezTo>
                    <a:pt x="92" y="163"/>
                    <a:pt x="92" y="163"/>
                    <a:pt x="92" y="163"/>
                  </a:cubicBezTo>
                  <a:cubicBezTo>
                    <a:pt x="115" y="185"/>
                    <a:pt x="115" y="185"/>
                    <a:pt x="115" y="185"/>
                  </a:cubicBezTo>
                  <a:cubicBezTo>
                    <a:pt x="116" y="186"/>
                    <a:pt x="117" y="186"/>
                    <a:pt x="118" y="186"/>
                  </a:cubicBezTo>
                  <a:cubicBezTo>
                    <a:pt x="120" y="186"/>
                    <a:pt x="122" y="184"/>
                    <a:pt x="122" y="182"/>
                  </a:cubicBezTo>
                  <a:cubicBezTo>
                    <a:pt x="122" y="181"/>
                    <a:pt x="122" y="180"/>
                    <a:pt x="121" y="179"/>
                  </a:cubicBezTo>
                  <a:cubicBezTo>
                    <a:pt x="97" y="155"/>
                    <a:pt x="97" y="155"/>
                    <a:pt x="97" y="155"/>
                  </a:cubicBezTo>
                  <a:cubicBezTo>
                    <a:pt x="97" y="144"/>
                    <a:pt x="97" y="144"/>
                    <a:pt x="97" y="144"/>
                  </a:cubicBezTo>
                  <a:cubicBezTo>
                    <a:pt x="168" y="144"/>
                    <a:pt x="168" y="144"/>
                    <a:pt x="168" y="144"/>
                  </a:cubicBezTo>
                  <a:cubicBezTo>
                    <a:pt x="173" y="144"/>
                    <a:pt x="177" y="140"/>
                    <a:pt x="177" y="135"/>
                  </a:cubicBezTo>
                  <a:cubicBezTo>
                    <a:pt x="177" y="34"/>
                    <a:pt x="177" y="34"/>
                    <a:pt x="177" y="34"/>
                  </a:cubicBezTo>
                  <a:cubicBezTo>
                    <a:pt x="182" y="34"/>
                    <a:pt x="185" y="30"/>
                    <a:pt x="185" y="26"/>
                  </a:cubicBezTo>
                  <a:cubicBezTo>
                    <a:pt x="185" y="17"/>
                    <a:pt x="185" y="17"/>
                    <a:pt x="185" y="17"/>
                  </a:cubicBezTo>
                  <a:cubicBezTo>
                    <a:pt x="185" y="13"/>
                    <a:pt x="182" y="9"/>
                    <a:pt x="177" y="9"/>
                  </a:cubicBezTo>
                  <a:close/>
                  <a:moveTo>
                    <a:pt x="168" y="135"/>
                  </a:moveTo>
                  <a:cubicBezTo>
                    <a:pt x="17" y="135"/>
                    <a:pt x="17" y="135"/>
                    <a:pt x="17" y="135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68" y="34"/>
                    <a:pt x="168" y="34"/>
                    <a:pt x="168" y="34"/>
                  </a:cubicBezTo>
                  <a:lnTo>
                    <a:pt x="168" y="135"/>
                  </a:lnTo>
                  <a:close/>
                  <a:moveTo>
                    <a:pt x="177" y="26"/>
                  </a:moveTo>
                  <a:cubicBezTo>
                    <a:pt x="8" y="26"/>
                    <a:pt x="8" y="26"/>
                    <a:pt x="8" y="26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177" y="17"/>
                    <a:pt x="177" y="17"/>
                    <a:pt x="177" y="17"/>
                  </a:cubicBezTo>
                  <a:lnTo>
                    <a:pt x="177" y="26"/>
                  </a:lnTo>
                  <a:close/>
                  <a:moveTo>
                    <a:pt x="105" y="110"/>
                  </a:moveTo>
                  <a:cubicBezTo>
                    <a:pt x="147" y="110"/>
                    <a:pt x="147" y="110"/>
                    <a:pt x="147" y="110"/>
                  </a:cubicBezTo>
                  <a:cubicBezTo>
                    <a:pt x="150" y="110"/>
                    <a:pt x="152" y="108"/>
                    <a:pt x="152" y="106"/>
                  </a:cubicBezTo>
                  <a:cubicBezTo>
                    <a:pt x="152" y="104"/>
                    <a:pt x="150" y="102"/>
                    <a:pt x="147" y="102"/>
                  </a:cubicBezTo>
                  <a:cubicBezTo>
                    <a:pt x="105" y="102"/>
                    <a:pt x="105" y="102"/>
                    <a:pt x="105" y="102"/>
                  </a:cubicBezTo>
                  <a:cubicBezTo>
                    <a:pt x="103" y="102"/>
                    <a:pt x="101" y="104"/>
                    <a:pt x="101" y="106"/>
                  </a:cubicBezTo>
                  <a:cubicBezTo>
                    <a:pt x="101" y="108"/>
                    <a:pt x="103" y="110"/>
                    <a:pt x="105" y="110"/>
                  </a:cubicBezTo>
                  <a:close/>
                  <a:moveTo>
                    <a:pt x="42" y="110"/>
                  </a:moveTo>
                  <a:cubicBezTo>
                    <a:pt x="76" y="110"/>
                    <a:pt x="76" y="110"/>
                    <a:pt x="76" y="110"/>
                  </a:cubicBezTo>
                  <a:cubicBezTo>
                    <a:pt x="80" y="110"/>
                    <a:pt x="84" y="106"/>
                    <a:pt x="84" y="102"/>
                  </a:cubicBezTo>
                  <a:cubicBezTo>
                    <a:pt x="84" y="60"/>
                    <a:pt x="84" y="60"/>
                    <a:pt x="84" y="60"/>
                  </a:cubicBezTo>
                  <a:cubicBezTo>
                    <a:pt x="84" y="55"/>
                    <a:pt x="80" y="51"/>
                    <a:pt x="76" y="51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37" y="51"/>
                    <a:pt x="33" y="55"/>
                    <a:pt x="33" y="60"/>
                  </a:cubicBezTo>
                  <a:cubicBezTo>
                    <a:pt x="33" y="102"/>
                    <a:pt x="33" y="102"/>
                    <a:pt x="33" y="102"/>
                  </a:cubicBezTo>
                  <a:cubicBezTo>
                    <a:pt x="33" y="106"/>
                    <a:pt x="37" y="110"/>
                    <a:pt x="42" y="110"/>
                  </a:cubicBezTo>
                  <a:close/>
                  <a:moveTo>
                    <a:pt x="42" y="60"/>
                  </a:moveTo>
                  <a:cubicBezTo>
                    <a:pt x="76" y="60"/>
                    <a:pt x="76" y="60"/>
                    <a:pt x="76" y="60"/>
                  </a:cubicBezTo>
                  <a:cubicBezTo>
                    <a:pt x="76" y="102"/>
                    <a:pt x="76" y="102"/>
                    <a:pt x="76" y="102"/>
                  </a:cubicBezTo>
                  <a:cubicBezTo>
                    <a:pt x="42" y="102"/>
                    <a:pt x="42" y="102"/>
                    <a:pt x="42" y="102"/>
                  </a:cubicBezTo>
                  <a:lnTo>
                    <a:pt x="42" y="6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32" name="Google Shape;832;p21"/>
          <p:cNvGrpSpPr/>
          <p:nvPr/>
        </p:nvGrpSpPr>
        <p:grpSpPr>
          <a:xfrm>
            <a:off x="4144967" y="4042500"/>
            <a:ext cx="1429828" cy="1408274"/>
            <a:chOff x="4144967" y="4042500"/>
            <a:chExt cx="1429828" cy="1408274"/>
          </a:xfrm>
        </p:grpSpPr>
        <p:sp>
          <p:nvSpPr>
            <p:cNvPr id="833" name="Google Shape;833;p21"/>
            <p:cNvSpPr txBox="1"/>
            <p:nvPr/>
          </p:nvSpPr>
          <p:spPr>
            <a:xfrm flipH="1">
              <a:off x="4351395" y="4082513"/>
              <a:ext cx="1223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Title Head</a:t>
              </a:r>
              <a:endParaRPr b="0" i="0" sz="11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34" name="Google Shape;834;p21"/>
            <p:cNvSpPr txBox="1"/>
            <p:nvPr/>
          </p:nvSpPr>
          <p:spPr>
            <a:xfrm flipH="1">
              <a:off x="4351395" y="4282768"/>
              <a:ext cx="1223400" cy="15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Insert a description </a:t>
              </a:r>
              <a:endParaRPr b="0" i="0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835" name="Google Shape;835;p21"/>
            <p:cNvCxnSpPr/>
            <p:nvPr/>
          </p:nvCxnSpPr>
          <p:spPr>
            <a:xfrm rot="10800000">
              <a:off x="4216514" y="4115572"/>
              <a:ext cx="0" cy="1335202"/>
            </a:xfrm>
            <a:prstGeom prst="straightConnector1">
              <a:avLst/>
            </a:prstGeom>
            <a:noFill/>
            <a:ln cap="flat" cmpd="sng" w="25400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bl" dir="18900000" dist="38100">
                <a:srgbClr val="000000">
                  <a:alpha val="8627"/>
                </a:srgbClr>
              </a:outerShdw>
            </a:effectLst>
          </p:spPr>
        </p:cxnSp>
        <p:sp>
          <p:nvSpPr>
            <p:cNvPr id="836" name="Google Shape;836;p21"/>
            <p:cNvSpPr/>
            <p:nvPr/>
          </p:nvSpPr>
          <p:spPr>
            <a:xfrm>
              <a:off x="4144967" y="4042500"/>
              <a:ext cx="143095" cy="143095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37" name="Google Shape;837;p21"/>
          <p:cNvGrpSpPr/>
          <p:nvPr/>
        </p:nvGrpSpPr>
        <p:grpSpPr>
          <a:xfrm>
            <a:off x="6494834" y="3586032"/>
            <a:ext cx="1423852" cy="1994711"/>
            <a:chOff x="6494834" y="3586032"/>
            <a:chExt cx="1423852" cy="1994711"/>
          </a:xfrm>
        </p:grpSpPr>
        <p:sp>
          <p:nvSpPr>
            <p:cNvPr id="838" name="Google Shape;838;p21"/>
            <p:cNvSpPr txBox="1"/>
            <p:nvPr/>
          </p:nvSpPr>
          <p:spPr>
            <a:xfrm flipH="1">
              <a:off x="6695286" y="3586032"/>
              <a:ext cx="1223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Title Head</a:t>
              </a:r>
              <a:endParaRPr b="0" i="0" sz="11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39" name="Google Shape;839;p21"/>
            <p:cNvSpPr txBox="1"/>
            <p:nvPr/>
          </p:nvSpPr>
          <p:spPr>
            <a:xfrm flipH="1">
              <a:off x="6695286" y="3786287"/>
              <a:ext cx="1223400" cy="15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Insert a description </a:t>
              </a:r>
              <a:endParaRPr b="0" i="0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840" name="Google Shape;840;p21"/>
            <p:cNvCxnSpPr/>
            <p:nvPr/>
          </p:nvCxnSpPr>
          <p:spPr>
            <a:xfrm rot="10800000">
              <a:off x="6566381" y="3888596"/>
              <a:ext cx="0" cy="1692147"/>
            </a:xfrm>
            <a:prstGeom prst="straightConnector1">
              <a:avLst/>
            </a:prstGeom>
            <a:noFill/>
            <a:ln cap="flat" cmpd="sng" w="25400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bl" dir="18900000" dist="38100">
                <a:srgbClr val="000000">
                  <a:alpha val="8627"/>
                </a:srgbClr>
              </a:outerShdw>
            </a:effectLst>
          </p:spPr>
        </p:cxnSp>
        <p:sp>
          <p:nvSpPr>
            <p:cNvPr id="841" name="Google Shape;841;p21"/>
            <p:cNvSpPr/>
            <p:nvPr/>
          </p:nvSpPr>
          <p:spPr>
            <a:xfrm>
              <a:off x="6494834" y="3815523"/>
              <a:ext cx="143095" cy="143095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42" name="Google Shape;842;p21"/>
          <p:cNvGrpSpPr/>
          <p:nvPr/>
        </p:nvGrpSpPr>
        <p:grpSpPr>
          <a:xfrm>
            <a:off x="9828629" y="3925013"/>
            <a:ext cx="1399851" cy="1010768"/>
            <a:chOff x="9828629" y="3925013"/>
            <a:chExt cx="1399851" cy="1010768"/>
          </a:xfrm>
        </p:grpSpPr>
        <p:cxnSp>
          <p:nvCxnSpPr>
            <p:cNvPr id="843" name="Google Shape;843;p21"/>
            <p:cNvCxnSpPr/>
            <p:nvPr/>
          </p:nvCxnSpPr>
          <p:spPr>
            <a:xfrm rot="10800000">
              <a:off x="9900176" y="4212796"/>
              <a:ext cx="0" cy="722985"/>
            </a:xfrm>
            <a:prstGeom prst="straightConnector1">
              <a:avLst/>
            </a:prstGeom>
            <a:noFill/>
            <a:ln cap="flat" cmpd="sng" w="25400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bl" dir="18900000" dist="38100">
                <a:srgbClr val="000000">
                  <a:alpha val="8627"/>
                </a:srgbClr>
              </a:outerShdw>
            </a:effectLst>
          </p:spPr>
        </p:cxnSp>
        <p:sp>
          <p:nvSpPr>
            <p:cNvPr id="844" name="Google Shape;844;p21"/>
            <p:cNvSpPr txBox="1"/>
            <p:nvPr/>
          </p:nvSpPr>
          <p:spPr>
            <a:xfrm flipH="1">
              <a:off x="10005080" y="3925013"/>
              <a:ext cx="1223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Title Head</a:t>
              </a:r>
              <a:endParaRPr b="0" i="0" sz="11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45" name="Google Shape;845;p21"/>
            <p:cNvSpPr txBox="1"/>
            <p:nvPr/>
          </p:nvSpPr>
          <p:spPr>
            <a:xfrm flipH="1">
              <a:off x="10005080" y="4125268"/>
              <a:ext cx="1223400" cy="15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Insert a description</a:t>
              </a:r>
              <a:endParaRPr b="0" i="0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46" name="Google Shape;846;p21"/>
            <p:cNvSpPr/>
            <p:nvPr/>
          </p:nvSpPr>
          <p:spPr>
            <a:xfrm>
              <a:off x="9828629" y="4139724"/>
              <a:ext cx="143095" cy="143095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47" name="Google Shape;847;p21"/>
          <p:cNvGrpSpPr/>
          <p:nvPr/>
        </p:nvGrpSpPr>
        <p:grpSpPr>
          <a:xfrm>
            <a:off x="8727789" y="2816461"/>
            <a:ext cx="1459432" cy="999062"/>
            <a:chOff x="8727789" y="2816461"/>
            <a:chExt cx="1459432" cy="999062"/>
          </a:xfrm>
        </p:grpSpPr>
        <p:sp>
          <p:nvSpPr>
            <p:cNvPr id="848" name="Google Shape;848;p21"/>
            <p:cNvSpPr txBox="1"/>
            <p:nvPr/>
          </p:nvSpPr>
          <p:spPr>
            <a:xfrm flipH="1">
              <a:off x="8963821" y="2816461"/>
              <a:ext cx="1223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Title Head</a:t>
              </a:r>
              <a:endParaRPr b="0" i="0" sz="11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49" name="Google Shape;849;p21"/>
            <p:cNvSpPr txBox="1"/>
            <p:nvPr/>
          </p:nvSpPr>
          <p:spPr>
            <a:xfrm flipH="1">
              <a:off x="8963821" y="3016716"/>
              <a:ext cx="1223400" cy="15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Insert a description</a:t>
              </a:r>
              <a:endParaRPr b="0" i="0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850" name="Google Shape;850;p21"/>
            <p:cNvCxnSpPr/>
            <p:nvPr/>
          </p:nvCxnSpPr>
          <p:spPr>
            <a:xfrm rot="10800000">
              <a:off x="8799336" y="3092538"/>
              <a:ext cx="0" cy="722985"/>
            </a:xfrm>
            <a:prstGeom prst="straightConnector1">
              <a:avLst/>
            </a:prstGeom>
            <a:noFill/>
            <a:ln cap="flat" cmpd="sng" w="25400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bl" dir="18900000" dist="38100">
                <a:srgbClr val="000000">
                  <a:alpha val="8627"/>
                </a:srgbClr>
              </a:outerShdw>
            </a:effectLst>
          </p:spPr>
        </p:cxnSp>
        <p:sp>
          <p:nvSpPr>
            <p:cNvPr id="851" name="Google Shape;851;p21"/>
            <p:cNvSpPr/>
            <p:nvPr/>
          </p:nvSpPr>
          <p:spPr>
            <a:xfrm>
              <a:off x="8727789" y="3019466"/>
              <a:ext cx="143095" cy="143095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852" name="Google Shape;852;p21"/>
          <p:cNvSpPr/>
          <p:nvPr/>
        </p:nvSpPr>
        <p:spPr>
          <a:xfrm>
            <a:off x="1046003" y="1418408"/>
            <a:ext cx="616628" cy="616628"/>
          </a:xfrm>
          <a:prstGeom prst="ellipse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853" name="Google Shape;853;p21"/>
          <p:cNvGrpSpPr/>
          <p:nvPr/>
        </p:nvGrpSpPr>
        <p:grpSpPr>
          <a:xfrm>
            <a:off x="532832" y="4039363"/>
            <a:ext cx="1463604" cy="1692896"/>
            <a:chOff x="532832" y="4039363"/>
            <a:chExt cx="1463604" cy="1692896"/>
          </a:xfrm>
        </p:grpSpPr>
        <p:sp>
          <p:nvSpPr>
            <p:cNvPr id="854" name="Google Shape;854;p21"/>
            <p:cNvSpPr txBox="1"/>
            <p:nvPr/>
          </p:nvSpPr>
          <p:spPr>
            <a:xfrm flipH="1">
              <a:off x="773036" y="4039363"/>
              <a:ext cx="1223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Title Head</a:t>
              </a:r>
              <a:endParaRPr b="0" i="0" sz="11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55" name="Google Shape;855;p21"/>
            <p:cNvSpPr txBox="1"/>
            <p:nvPr/>
          </p:nvSpPr>
          <p:spPr>
            <a:xfrm flipH="1">
              <a:off x="773036" y="4239618"/>
              <a:ext cx="1223400" cy="15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Insert a description </a:t>
              </a:r>
              <a:endParaRPr b="0" i="0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856" name="Google Shape;856;p21"/>
            <p:cNvCxnSpPr/>
            <p:nvPr/>
          </p:nvCxnSpPr>
          <p:spPr>
            <a:xfrm rot="10800000">
              <a:off x="604379" y="4269219"/>
              <a:ext cx="0" cy="1463040"/>
            </a:xfrm>
            <a:prstGeom prst="straightConnector1">
              <a:avLst/>
            </a:prstGeom>
            <a:noFill/>
            <a:ln cap="flat" cmpd="sng" w="25400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bl" dir="18900000" dist="38100">
                <a:srgbClr val="000000">
                  <a:alpha val="8627"/>
                </a:srgbClr>
              </a:outerShdw>
            </a:effectLst>
          </p:spPr>
        </p:cxnSp>
        <p:sp>
          <p:nvSpPr>
            <p:cNvPr id="857" name="Google Shape;857;p21"/>
            <p:cNvSpPr/>
            <p:nvPr/>
          </p:nvSpPr>
          <p:spPr>
            <a:xfrm>
              <a:off x="532832" y="4196148"/>
              <a:ext cx="143095" cy="143095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858" name="Google Shape;858;p21"/>
          <p:cNvGrpSpPr/>
          <p:nvPr/>
        </p:nvGrpSpPr>
        <p:grpSpPr>
          <a:xfrm>
            <a:off x="1941432" y="3068828"/>
            <a:ext cx="1448162" cy="2596250"/>
            <a:chOff x="1941432" y="3068828"/>
            <a:chExt cx="1448162" cy="2596250"/>
          </a:xfrm>
        </p:grpSpPr>
        <p:sp>
          <p:nvSpPr>
            <p:cNvPr id="859" name="Google Shape;859;p21"/>
            <p:cNvSpPr txBox="1"/>
            <p:nvPr/>
          </p:nvSpPr>
          <p:spPr>
            <a:xfrm flipH="1">
              <a:off x="2166194" y="3068828"/>
              <a:ext cx="12234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1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Title Head</a:t>
              </a:r>
              <a:endParaRPr b="0" i="0" sz="11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860" name="Google Shape;860;p21"/>
            <p:cNvSpPr txBox="1"/>
            <p:nvPr/>
          </p:nvSpPr>
          <p:spPr>
            <a:xfrm flipH="1">
              <a:off x="2166194" y="3269083"/>
              <a:ext cx="1223400" cy="15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Insert a description </a:t>
              </a:r>
              <a:endParaRPr b="0" i="0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861" name="Google Shape;861;p21"/>
            <p:cNvCxnSpPr/>
            <p:nvPr/>
          </p:nvCxnSpPr>
          <p:spPr>
            <a:xfrm rot="10800000">
              <a:off x="2012979" y="3357327"/>
              <a:ext cx="0" cy="2307751"/>
            </a:xfrm>
            <a:prstGeom prst="straightConnector1">
              <a:avLst/>
            </a:prstGeom>
            <a:noFill/>
            <a:ln cap="flat" cmpd="sng" w="25400">
              <a:solidFill>
                <a:schemeClr val="lt1"/>
              </a:solidFill>
              <a:prstDash val="dash"/>
              <a:round/>
              <a:headEnd len="sm" w="sm" type="none"/>
              <a:tailEnd len="sm" w="sm" type="none"/>
            </a:ln>
            <a:effectLst>
              <a:outerShdw blurRad="50800" rotWithShape="0" algn="bl" dir="18900000" dist="38100">
                <a:srgbClr val="000000">
                  <a:alpha val="8627"/>
                </a:srgbClr>
              </a:outerShdw>
            </a:effectLst>
          </p:spPr>
        </p:cxnSp>
        <p:sp>
          <p:nvSpPr>
            <p:cNvPr id="862" name="Google Shape;862;p21"/>
            <p:cNvSpPr/>
            <p:nvPr/>
          </p:nvSpPr>
          <p:spPr>
            <a:xfrm>
              <a:off x="1941432" y="3284255"/>
              <a:ext cx="143095" cy="143095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863" name="Google Shape;863;p21"/>
          <p:cNvCxnSpPr/>
          <p:nvPr/>
        </p:nvCxnSpPr>
        <p:spPr>
          <a:xfrm flipH="1" rot="10800000">
            <a:off x="-451250" y="5380275"/>
            <a:ext cx="1401000" cy="10929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4" name="Google Shape;864;p21"/>
          <p:cNvCxnSpPr/>
          <p:nvPr/>
        </p:nvCxnSpPr>
        <p:spPr>
          <a:xfrm>
            <a:off x="906900" y="5380275"/>
            <a:ext cx="955800" cy="5388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65" name="Google Shape;865;p21"/>
          <p:cNvSpPr/>
          <p:nvPr/>
        </p:nvSpPr>
        <p:spPr>
          <a:xfrm>
            <a:off x="5574797" y="4434231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66" name="Google Shape;866;p21"/>
          <p:cNvSpPr/>
          <p:nvPr/>
        </p:nvSpPr>
        <p:spPr>
          <a:xfrm>
            <a:off x="7494403" y="4943478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67" name="Google Shape;867;p21"/>
          <p:cNvSpPr/>
          <p:nvPr/>
        </p:nvSpPr>
        <p:spPr>
          <a:xfrm>
            <a:off x="4647422" y="509620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868" name="Google Shape;868;p21"/>
          <p:cNvCxnSpPr/>
          <p:nvPr/>
        </p:nvCxnSpPr>
        <p:spPr>
          <a:xfrm flipH="1" rot="10800000">
            <a:off x="1846863" y="3679200"/>
            <a:ext cx="970200" cy="22167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9" name="Google Shape;869;p21"/>
          <p:cNvCxnSpPr/>
          <p:nvPr/>
        </p:nvCxnSpPr>
        <p:spPr>
          <a:xfrm rot="10800000">
            <a:off x="2832525" y="3694550"/>
            <a:ext cx="894300" cy="17316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0" name="Google Shape;870;p21"/>
          <p:cNvCxnSpPr/>
          <p:nvPr/>
        </p:nvCxnSpPr>
        <p:spPr>
          <a:xfrm flipH="1" rot="10800000">
            <a:off x="3734038" y="5180050"/>
            <a:ext cx="984300" cy="2505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1" name="Google Shape;871;p21"/>
          <p:cNvCxnSpPr/>
          <p:nvPr/>
        </p:nvCxnSpPr>
        <p:spPr>
          <a:xfrm flipH="1" rot="10800000">
            <a:off x="4733625" y="4487350"/>
            <a:ext cx="939000" cy="6927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2" name="Google Shape;872;p21"/>
          <p:cNvCxnSpPr/>
          <p:nvPr/>
        </p:nvCxnSpPr>
        <p:spPr>
          <a:xfrm flipH="1" rot="10800000">
            <a:off x="6589700" y="5010675"/>
            <a:ext cx="960900" cy="4401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3" name="Google Shape;873;p21"/>
          <p:cNvCxnSpPr/>
          <p:nvPr/>
        </p:nvCxnSpPr>
        <p:spPr>
          <a:xfrm flipH="1" rot="10800000">
            <a:off x="10267575" y="4010250"/>
            <a:ext cx="1016100" cy="15705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4" name="Google Shape;874;p21"/>
          <p:cNvCxnSpPr/>
          <p:nvPr/>
        </p:nvCxnSpPr>
        <p:spPr>
          <a:xfrm flipH="1" rot="10800000">
            <a:off x="7550600" y="3378975"/>
            <a:ext cx="900600" cy="16317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75" name="Google Shape;875;p21"/>
          <p:cNvSpPr/>
          <p:nvPr/>
        </p:nvSpPr>
        <p:spPr>
          <a:xfrm>
            <a:off x="2741997" y="363805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76" name="Google Shape;876;p21"/>
          <p:cNvSpPr/>
          <p:nvPr/>
        </p:nvSpPr>
        <p:spPr>
          <a:xfrm>
            <a:off x="1772822" y="581200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877" name="Google Shape;877;p21"/>
          <p:cNvCxnSpPr/>
          <p:nvPr/>
        </p:nvCxnSpPr>
        <p:spPr>
          <a:xfrm rot="10800000">
            <a:off x="9364550" y="3638000"/>
            <a:ext cx="918600" cy="19500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8" name="Google Shape;878;p21"/>
          <p:cNvCxnSpPr/>
          <p:nvPr/>
        </p:nvCxnSpPr>
        <p:spPr>
          <a:xfrm rot="10800000">
            <a:off x="11283625" y="4040600"/>
            <a:ext cx="1331700" cy="785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79" name="Google Shape;879;p21"/>
          <p:cNvCxnSpPr/>
          <p:nvPr/>
        </p:nvCxnSpPr>
        <p:spPr>
          <a:xfrm rot="10800000">
            <a:off x="8441700" y="3381550"/>
            <a:ext cx="948600" cy="2745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80" name="Google Shape;880;p21"/>
          <p:cNvCxnSpPr/>
          <p:nvPr/>
        </p:nvCxnSpPr>
        <p:spPr>
          <a:xfrm rot="10800000">
            <a:off x="5673400" y="4483550"/>
            <a:ext cx="907500" cy="9813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81" name="Google Shape;881;p21"/>
          <p:cNvSpPr/>
          <p:nvPr/>
        </p:nvSpPr>
        <p:spPr>
          <a:xfrm>
            <a:off x="3672197" y="534095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82" name="Google Shape;882;p21"/>
          <p:cNvSpPr/>
          <p:nvPr/>
        </p:nvSpPr>
        <p:spPr>
          <a:xfrm>
            <a:off x="847747" y="534095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83" name="Google Shape;883;p21"/>
          <p:cNvSpPr/>
          <p:nvPr/>
        </p:nvSpPr>
        <p:spPr>
          <a:xfrm>
            <a:off x="6518372" y="5380281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84" name="Google Shape;884;p21"/>
          <p:cNvSpPr/>
          <p:nvPr/>
        </p:nvSpPr>
        <p:spPr>
          <a:xfrm>
            <a:off x="8392122" y="334550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85" name="Google Shape;885;p21"/>
          <p:cNvSpPr/>
          <p:nvPr/>
        </p:nvSpPr>
        <p:spPr>
          <a:xfrm>
            <a:off x="9308072" y="3586031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86" name="Google Shape;886;p21"/>
          <p:cNvSpPr/>
          <p:nvPr/>
        </p:nvSpPr>
        <p:spPr>
          <a:xfrm>
            <a:off x="10208622" y="548495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87" name="Google Shape;887;p21"/>
          <p:cNvSpPr/>
          <p:nvPr/>
        </p:nvSpPr>
        <p:spPr>
          <a:xfrm>
            <a:off x="11196497" y="3963181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22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grpSp>
        <p:nvGrpSpPr>
          <p:cNvPr id="893" name="Google Shape;893;p22"/>
          <p:cNvGrpSpPr/>
          <p:nvPr/>
        </p:nvGrpSpPr>
        <p:grpSpPr>
          <a:xfrm>
            <a:off x="1004352" y="2382238"/>
            <a:ext cx="10183296" cy="2554979"/>
            <a:chOff x="1242823" y="5441631"/>
            <a:chExt cx="21221246" cy="5109957"/>
          </a:xfrm>
        </p:grpSpPr>
        <p:cxnSp>
          <p:nvCxnSpPr>
            <p:cNvPr id="894" name="Google Shape;894;p22"/>
            <p:cNvCxnSpPr/>
            <p:nvPr/>
          </p:nvCxnSpPr>
          <p:spPr>
            <a:xfrm>
              <a:off x="1242823" y="5441631"/>
              <a:ext cx="21221246" cy="0"/>
            </a:xfrm>
            <a:prstGeom prst="straightConnector1">
              <a:avLst/>
            </a:prstGeom>
            <a:noFill/>
            <a:ln cap="flat" cmpd="sng" w="12700">
              <a:solidFill>
                <a:srgbClr val="D8D8D8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895" name="Google Shape;895;p22"/>
            <p:cNvCxnSpPr/>
            <p:nvPr/>
          </p:nvCxnSpPr>
          <p:spPr>
            <a:xfrm>
              <a:off x="1242823" y="7935106"/>
              <a:ext cx="21221246" cy="0"/>
            </a:xfrm>
            <a:prstGeom prst="straightConnector1">
              <a:avLst/>
            </a:prstGeom>
            <a:noFill/>
            <a:ln cap="flat" cmpd="sng" w="12700">
              <a:solidFill>
                <a:srgbClr val="D8D8D8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896" name="Google Shape;896;p22"/>
            <p:cNvCxnSpPr/>
            <p:nvPr/>
          </p:nvCxnSpPr>
          <p:spPr>
            <a:xfrm>
              <a:off x="1242823" y="10551588"/>
              <a:ext cx="21221246" cy="0"/>
            </a:xfrm>
            <a:prstGeom prst="straightConnector1">
              <a:avLst/>
            </a:prstGeom>
            <a:noFill/>
            <a:ln cap="flat" cmpd="sng" w="12700">
              <a:solidFill>
                <a:srgbClr val="D8D8D8"/>
              </a:solidFill>
              <a:prstDash val="dash"/>
              <a:round/>
              <a:headEnd len="sm" w="sm" type="none"/>
              <a:tailEnd len="sm" w="sm" type="none"/>
            </a:ln>
          </p:spPr>
        </p:cxnSp>
      </p:grpSp>
      <p:grpSp>
        <p:nvGrpSpPr>
          <p:cNvPr id="897" name="Google Shape;897;p22"/>
          <p:cNvGrpSpPr/>
          <p:nvPr/>
        </p:nvGrpSpPr>
        <p:grpSpPr>
          <a:xfrm>
            <a:off x="2883125" y="1149332"/>
            <a:ext cx="6604166" cy="5062640"/>
            <a:chOff x="2923208" y="1374391"/>
            <a:chExt cx="6604166" cy="4332242"/>
          </a:xfrm>
        </p:grpSpPr>
        <p:grpSp>
          <p:nvGrpSpPr>
            <p:cNvPr id="898" name="Google Shape;898;p22"/>
            <p:cNvGrpSpPr/>
            <p:nvPr/>
          </p:nvGrpSpPr>
          <p:grpSpPr>
            <a:xfrm>
              <a:off x="2923208" y="1374391"/>
              <a:ext cx="3302083" cy="4332242"/>
              <a:chOff x="8965846" y="3131615"/>
              <a:chExt cx="6604166" cy="8664484"/>
            </a:xfrm>
          </p:grpSpPr>
          <p:cxnSp>
            <p:nvCxnSpPr>
              <p:cNvPr id="899" name="Google Shape;899;p22"/>
              <p:cNvCxnSpPr/>
              <p:nvPr/>
            </p:nvCxnSpPr>
            <p:spPr>
              <a:xfrm>
                <a:off x="8965846" y="3131615"/>
                <a:ext cx="0" cy="8664484"/>
              </a:xfrm>
              <a:prstGeom prst="straightConnector1">
                <a:avLst/>
              </a:prstGeom>
              <a:noFill/>
              <a:ln cap="flat" cmpd="sng" w="12700">
                <a:solidFill>
                  <a:srgbClr val="D8D8D8"/>
                </a:solidFill>
                <a:prstDash val="dash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900" name="Google Shape;900;p22"/>
              <p:cNvCxnSpPr/>
              <p:nvPr/>
            </p:nvCxnSpPr>
            <p:spPr>
              <a:xfrm>
                <a:off x="12249466" y="3131615"/>
                <a:ext cx="0" cy="8664484"/>
              </a:xfrm>
              <a:prstGeom prst="straightConnector1">
                <a:avLst/>
              </a:prstGeom>
              <a:noFill/>
              <a:ln cap="flat" cmpd="sng" w="12700">
                <a:solidFill>
                  <a:srgbClr val="D8D8D8"/>
                </a:solidFill>
                <a:prstDash val="dash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901" name="Google Shape;901;p22"/>
              <p:cNvCxnSpPr/>
              <p:nvPr/>
            </p:nvCxnSpPr>
            <p:spPr>
              <a:xfrm>
                <a:off x="15570013" y="3131615"/>
                <a:ext cx="0" cy="8664484"/>
              </a:xfrm>
              <a:prstGeom prst="straightConnector1">
                <a:avLst/>
              </a:prstGeom>
              <a:noFill/>
              <a:ln cap="flat" cmpd="sng" w="12700">
                <a:solidFill>
                  <a:srgbClr val="D8D8D8"/>
                </a:solidFill>
                <a:prstDash val="dash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902" name="Google Shape;902;p22"/>
            <p:cNvGrpSpPr/>
            <p:nvPr/>
          </p:nvGrpSpPr>
          <p:grpSpPr>
            <a:xfrm>
              <a:off x="7885564" y="1374391"/>
              <a:ext cx="1641810" cy="4332242"/>
              <a:chOff x="8965846" y="3131615"/>
              <a:chExt cx="3283620" cy="8664484"/>
            </a:xfrm>
          </p:grpSpPr>
          <p:cxnSp>
            <p:nvCxnSpPr>
              <p:cNvPr id="903" name="Google Shape;903;p22"/>
              <p:cNvCxnSpPr/>
              <p:nvPr/>
            </p:nvCxnSpPr>
            <p:spPr>
              <a:xfrm>
                <a:off x="8965846" y="3131615"/>
                <a:ext cx="0" cy="8664484"/>
              </a:xfrm>
              <a:prstGeom prst="straightConnector1">
                <a:avLst/>
              </a:prstGeom>
              <a:noFill/>
              <a:ln cap="flat" cmpd="sng" w="12700">
                <a:solidFill>
                  <a:srgbClr val="D8D8D8"/>
                </a:solidFill>
                <a:prstDash val="dash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904" name="Google Shape;904;p22"/>
              <p:cNvCxnSpPr/>
              <p:nvPr/>
            </p:nvCxnSpPr>
            <p:spPr>
              <a:xfrm>
                <a:off x="12249466" y="3131615"/>
                <a:ext cx="0" cy="8664484"/>
              </a:xfrm>
              <a:prstGeom prst="straightConnector1">
                <a:avLst/>
              </a:prstGeom>
              <a:noFill/>
              <a:ln cap="flat" cmpd="sng" w="12700">
                <a:solidFill>
                  <a:srgbClr val="D8D8D8"/>
                </a:solidFill>
                <a:prstDash val="dash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905" name="Google Shape;905;p22"/>
          <p:cNvSpPr/>
          <p:nvPr/>
        </p:nvSpPr>
        <p:spPr>
          <a:xfrm>
            <a:off x="1099662" y="1542564"/>
            <a:ext cx="1610887" cy="432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  <a:effectLst>
            <a:outerShdw blurRad="114300" rotWithShape="0" algn="t" dir="5400000" dist="38100">
              <a:srgbClr val="000000">
                <a:alpha val="5882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Stages</a:t>
            </a:r>
            <a:endParaRPr b="1" i="0" sz="1100" u="none" cap="none" strike="noStrike">
              <a:solidFill>
                <a:srgbClr val="42424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06" name="Google Shape;906;p22"/>
          <p:cNvSpPr/>
          <p:nvPr/>
        </p:nvSpPr>
        <p:spPr>
          <a:xfrm>
            <a:off x="1099662" y="2789913"/>
            <a:ext cx="1610887" cy="432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  <a:effectLst>
            <a:outerShdw blurRad="114300" rotWithShape="0" algn="t" dir="5400000" dist="38100">
              <a:srgbClr val="000000">
                <a:alpha val="5882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Phase 1</a:t>
            </a:r>
            <a:endParaRPr b="1" i="0" sz="1000" u="none" cap="none" strike="noStrike">
              <a:solidFill>
                <a:srgbClr val="42424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07" name="Google Shape;907;p22"/>
          <p:cNvSpPr/>
          <p:nvPr/>
        </p:nvSpPr>
        <p:spPr>
          <a:xfrm>
            <a:off x="1074063" y="4067097"/>
            <a:ext cx="1610887" cy="432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  <a:effectLst>
            <a:outerShdw blurRad="114300" rotWithShape="0" algn="t" dir="5400000" dist="38100">
              <a:srgbClr val="000000">
                <a:alpha val="5882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Phase 2</a:t>
            </a:r>
            <a:endParaRPr b="1" i="0" sz="1000" u="none" cap="none" strike="noStrike">
              <a:solidFill>
                <a:srgbClr val="42424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08" name="Google Shape;908;p22"/>
          <p:cNvSpPr/>
          <p:nvPr/>
        </p:nvSpPr>
        <p:spPr>
          <a:xfrm>
            <a:off x="1067756" y="5375337"/>
            <a:ext cx="1610887" cy="4320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>
            <a:noFill/>
          </a:ln>
          <a:effectLst>
            <a:outerShdw blurRad="114300" rotWithShape="0" algn="t" dir="5400000" dist="38100">
              <a:srgbClr val="000000">
                <a:alpha val="5882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Phase 3</a:t>
            </a:r>
            <a:endParaRPr b="1" i="0" sz="1000" u="none" cap="none" strike="noStrike">
              <a:solidFill>
                <a:srgbClr val="424242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09" name="Google Shape;909;p22"/>
          <p:cNvSpPr/>
          <p:nvPr/>
        </p:nvSpPr>
        <p:spPr>
          <a:xfrm>
            <a:off x="3072696" y="1539370"/>
            <a:ext cx="1262664" cy="432000"/>
          </a:xfrm>
          <a:prstGeom prst="roundRect">
            <a:avLst>
              <a:gd fmla="val 11504" name="adj"/>
            </a:avLst>
          </a:prstGeom>
          <a:solidFill>
            <a:srgbClr val="7F7F7F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Awareness</a:t>
            </a:r>
            <a:endParaRPr b="1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10" name="Google Shape;910;p22"/>
          <p:cNvSpPr/>
          <p:nvPr/>
        </p:nvSpPr>
        <p:spPr>
          <a:xfrm>
            <a:off x="4723740" y="1534301"/>
            <a:ext cx="1262664" cy="432000"/>
          </a:xfrm>
          <a:prstGeom prst="roundRect">
            <a:avLst>
              <a:gd fmla="val 11504" name="adj"/>
            </a:avLst>
          </a:prstGeom>
          <a:solidFill>
            <a:schemeClr val="accent1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Consideration</a:t>
            </a:r>
            <a:endParaRPr b="1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11" name="Google Shape;911;p22"/>
          <p:cNvSpPr/>
          <p:nvPr/>
        </p:nvSpPr>
        <p:spPr>
          <a:xfrm>
            <a:off x="6384012" y="1542564"/>
            <a:ext cx="1262664" cy="432000"/>
          </a:xfrm>
          <a:prstGeom prst="roundRect">
            <a:avLst>
              <a:gd fmla="val 11504" name="adj"/>
            </a:avLst>
          </a:prstGeom>
          <a:solidFill>
            <a:schemeClr val="accent2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Purchase</a:t>
            </a:r>
            <a:endParaRPr b="1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12" name="Google Shape;912;p22"/>
          <p:cNvSpPr/>
          <p:nvPr/>
        </p:nvSpPr>
        <p:spPr>
          <a:xfrm>
            <a:off x="8025821" y="1539006"/>
            <a:ext cx="1262664" cy="432000"/>
          </a:xfrm>
          <a:prstGeom prst="roundRect">
            <a:avLst>
              <a:gd fmla="val 11504" name="adj"/>
            </a:avLst>
          </a:prstGeom>
          <a:solidFill>
            <a:schemeClr val="accent3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Service</a:t>
            </a:r>
            <a:endParaRPr b="1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13" name="Google Shape;913;p22"/>
          <p:cNvSpPr/>
          <p:nvPr/>
        </p:nvSpPr>
        <p:spPr>
          <a:xfrm>
            <a:off x="9686098" y="1545624"/>
            <a:ext cx="1262664" cy="432000"/>
          </a:xfrm>
          <a:prstGeom prst="roundRect">
            <a:avLst>
              <a:gd fmla="val 11504" name="adj"/>
            </a:avLst>
          </a:prstGeom>
          <a:solidFill>
            <a:schemeClr val="accent4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Loyalty</a:t>
            </a:r>
            <a:endParaRPr b="1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14" name="Google Shape;914;p22"/>
          <p:cNvSpPr txBox="1"/>
          <p:nvPr/>
        </p:nvSpPr>
        <p:spPr>
          <a:xfrm>
            <a:off x="3117022" y="2656184"/>
            <a:ext cx="1174017" cy="6988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Insert a description text here about awareness step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taken by you</a:t>
            </a:r>
            <a:endParaRPr/>
          </a:p>
        </p:txBody>
      </p:sp>
      <p:sp>
        <p:nvSpPr>
          <p:cNvPr id="915" name="Google Shape;915;p22"/>
          <p:cNvSpPr txBox="1"/>
          <p:nvPr/>
        </p:nvSpPr>
        <p:spPr>
          <a:xfrm>
            <a:off x="4768063" y="2650504"/>
            <a:ext cx="1174017" cy="6988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Insert a description text here about consideration step taken by you</a:t>
            </a:r>
            <a:endParaRPr/>
          </a:p>
        </p:txBody>
      </p:sp>
      <p:sp>
        <p:nvSpPr>
          <p:cNvPr id="916" name="Google Shape;916;p22"/>
          <p:cNvSpPr txBox="1"/>
          <p:nvPr/>
        </p:nvSpPr>
        <p:spPr>
          <a:xfrm>
            <a:off x="6428335" y="2661865"/>
            <a:ext cx="1174017" cy="6988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Insert a description text here about material purchase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or sale by you</a:t>
            </a:r>
            <a:endParaRPr/>
          </a:p>
        </p:txBody>
      </p:sp>
      <p:sp>
        <p:nvSpPr>
          <p:cNvPr id="917" name="Google Shape;917;p22"/>
          <p:cNvSpPr txBox="1"/>
          <p:nvPr/>
        </p:nvSpPr>
        <p:spPr>
          <a:xfrm>
            <a:off x="8079378" y="2660222"/>
            <a:ext cx="1174017" cy="6988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Insert a description text here about service given to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you by company</a:t>
            </a:r>
            <a:endParaRPr/>
          </a:p>
        </p:txBody>
      </p:sp>
      <p:sp>
        <p:nvSpPr>
          <p:cNvPr id="918" name="Google Shape;918;p22"/>
          <p:cNvSpPr txBox="1"/>
          <p:nvPr/>
        </p:nvSpPr>
        <p:spPr>
          <a:xfrm>
            <a:off x="9730421" y="2650504"/>
            <a:ext cx="1174017" cy="6988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Insert a description text here about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 review on a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product purchases</a:t>
            </a:r>
            <a:endParaRPr/>
          </a:p>
        </p:txBody>
      </p:sp>
      <p:sp>
        <p:nvSpPr>
          <p:cNvPr id="919" name="Google Shape;919;p22"/>
          <p:cNvSpPr/>
          <p:nvPr/>
        </p:nvSpPr>
        <p:spPr>
          <a:xfrm>
            <a:off x="7092184" y="3444819"/>
            <a:ext cx="2638235" cy="904654"/>
          </a:xfrm>
          <a:custGeom>
            <a:rect b="b" l="l" r="r" t="t"/>
            <a:pathLst>
              <a:path extrusionOk="0" h="1084274" w="2639597">
                <a:moveTo>
                  <a:pt x="281211" y="0"/>
                </a:moveTo>
                <a:lnTo>
                  <a:pt x="2576167" y="0"/>
                </a:lnTo>
                <a:cubicBezTo>
                  <a:pt x="2611198" y="0"/>
                  <a:pt x="2639597" y="28399"/>
                  <a:pt x="2639597" y="63430"/>
                </a:cubicBezTo>
                <a:lnTo>
                  <a:pt x="2639597" y="1020844"/>
                </a:lnTo>
                <a:cubicBezTo>
                  <a:pt x="2639597" y="1055875"/>
                  <a:pt x="2611198" y="1084274"/>
                  <a:pt x="2576167" y="1084274"/>
                </a:cubicBezTo>
                <a:lnTo>
                  <a:pt x="281211" y="1084274"/>
                </a:lnTo>
                <a:cubicBezTo>
                  <a:pt x="246180" y="1084274"/>
                  <a:pt x="217781" y="1055875"/>
                  <a:pt x="217781" y="1020844"/>
                </a:cubicBezTo>
                <a:lnTo>
                  <a:pt x="217781" y="686429"/>
                </a:lnTo>
                <a:lnTo>
                  <a:pt x="0" y="542138"/>
                </a:lnTo>
                <a:lnTo>
                  <a:pt x="217781" y="397848"/>
                </a:lnTo>
                <a:lnTo>
                  <a:pt x="217781" y="63430"/>
                </a:lnTo>
                <a:cubicBezTo>
                  <a:pt x="217781" y="28399"/>
                  <a:pt x="246180" y="0"/>
                  <a:pt x="281211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330200" sx="73000" rotWithShape="0" algn="t" dir="5400000" dist="279400" sy="73000">
              <a:srgbClr val="221B43">
                <a:alpha val="2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20" name="Google Shape;920;p22"/>
          <p:cNvSpPr txBox="1"/>
          <p:nvPr/>
        </p:nvSpPr>
        <p:spPr>
          <a:xfrm flipH="1">
            <a:off x="8612540" y="3789424"/>
            <a:ext cx="98635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$ 67.8K</a:t>
            </a:r>
            <a:endParaRPr b="1" i="0" sz="14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921" name="Google Shape;921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22529" y="3289390"/>
            <a:ext cx="1146245" cy="974841"/>
          </a:xfrm>
          <a:prstGeom prst="rect">
            <a:avLst/>
          </a:prstGeom>
          <a:noFill/>
          <a:ln>
            <a:noFill/>
          </a:ln>
        </p:spPr>
      </p:pic>
      <p:sp>
        <p:nvSpPr>
          <p:cNvPr id="922" name="Google Shape;922;p22"/>
          <p:cNvSpPr txBox="1"/>
          <p:nvPr/>
        </p:nvSpPr>
        <p:spPr>
          <a:xfrm flipH="1">
            <a:off x="3006326" y="5657320"/>
            <a:ext cx="1223267" cy="1692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 b="1" i="0" sz="11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23" name="Google Shape;923;p22"/>
          <p:cNvSpPr txBox="1"/>
          <p:nvPr/>
        </p:nvSpPr>
        <p:spPr>
          <a:xfrm flipH="1">
            <a:off x="3006326" y="5857575"/>
            <a:ext cx="1223267" cy="1558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description </a:t>
            </a:r>
            <a:endParaRPr b="0" i="0" sz="8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24" name="Google Shape;924;p22"/>
          <p:cNvSpPr txBox="1"/>
          <p:nvPr/>
        </p:nvSpPr>
        <p:spPr>
          <a:xfrm flipH="1">
            <a:off x="4763135" y="5657320"/>
            <a:ext cx="1223267" cy="1692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 b="1" i="0" sz="11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25" name="Google Shape;925;p22"/>
          <p:cNvSpPr txBox="1"/>
          <p:nvPr/>
        </p:nvSpPr>
        <p:spPr>
          <a:xfrm flipH="1">
            <a:off x="4763135" y="5857575"/>
            <a:ext cx="1223267" cy="1558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description </a:t>
            </a:r>
            <a:endParaRPr b="0" i="0" sz="8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26" name="Google Shape;926;p22"/>
          <p:cNvSpPr txBox="1"/>
          <p:nvPr/>
        </p:nvSpPr>
        <p:spPr>
          <a:xfrm flipH="1">
            <a:off x="6420723" y="5651965"/>
            <a:ext cx="1223267" cy="1692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 b="1" i="0" sz="11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27" name="Google Shape;927;p22"/>
          <p:cNvSpPr txBox="1"/>
          <p:nvPr/>
        </p:nvSpPr>
        <p:spPr>
          <a:xfrm flipH="1">
            <a:off x="6420723" y="5852220"/>
            <a:ext cx="1223267" cy="1558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description </a:t>
            </a:r>
            <a:endParaRPr b="0" i="0" sz="8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28" name="Google Shape;928;p22"/>
          <p:cNvSpPr txBox="1"/>
          <p:nvPr/>
        </p:nvSpPr>
        <p:spPr>
          <a:xfrm flipH="1">
            <a:off x="8067507" y="5657320"/>
            <a:ext cx="1223267" cy="1692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 b="1" i="0" sz="11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29" name="Google Shape;929;p22"/>
          <p:cNvSpPr txBox="1"/>
          <p:nvPr/>
        </p:nvSpPr>
        <p:spPr>
          <a:xfrm flipH="1">
            <a:off x="8067507" y="5857575"/>
            <a:ext cx="1223267" cy="1558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description </a:t>
            </a:r>
            <a:endParaRPr b="0" i="0" sz="8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0" name="Google Shape;930;p22"/>
          <p:cNvSpPr txBox="1"/>
          <p:nvPr/>
        </p:nvSpPr>
        <p:spPr>
          <a:xfrm flipH="1">
            <a:off x="9681171" y="5662679"/>
            <a:ext cx="1223267" cy="1692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05</a:t>
            </a:r>
            <a:endParaRPr b="1" i="0" sz="11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31" name="Google Shape;931;p22"/>
          <p:cNvSpPr txBox="1"/>
          <p:nvPr/>
        </p:nvSpPr>
        <p:spPr>
          <a:xfrm flipH="1">
            <a:off x="9681171" y="5862934"/>
            <a:ext cx="1223267" cy="1558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description </a:t>
            </a:r>
            <a:endParaRPr b="0" i="0" sz="8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932" name="Google Shape;932;p22"/>
          <p:cNvCxnSpPr/>
          <p:nvPr/>
        </p:nvCxnSpPr>
        <p:spPr>
          <a:xfrm flipH="1" rot="10800000">
            <a:off x="2894050" y="4579775"/>
            <a:ext cx="1401000" cy="10929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3" name="Google Shape;933;p22"/>
          <p:cNvCxnSpPr/>
          <p:nvPr/>
        </p:nvCxnSpPr>
        <p:spPr>
          <a:xfrm flipH="1" rot="10800000">
            <a:off x="5634175" y="3979425"/>
            <a:ext cx="1401000" cy="12930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4" name="Google Shape;934;p22"/>
          <p:cNvCxnSpPr/>
          <p:nvPr/>
        </p:nvCxnSpPr>
        <p:spPr>
          <a:xfrm flipH="1" rot="10800000">
            <a:off x="8374300" y="4549025"/>
            <a:ext cx="1416300" cy="4848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5" name="Google Shape;935;p22"/>
          <p:cNvCxnSpPr/>
          <p:nvPr/>
        </p:nvCxnSpPr>
        <p:spPr>
          <a:xfrm>
            <a:off x="4294900" y="4587400"/>
            <a:ext cx="1354500" cy="6774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6" name="Google Shape;936;p22"/>
          <p:cNvCxnSpPr/>
          <p:nvPr/>
        </p:nvCxnSpPr>
        <p:spPr>
          <a:xfrm>
            <a:off x="7035175" y="3979425"/>
            <a:ext cx="1369800" cy="10620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37" name="Google Shape;937;p22"/>
          <p:cNvCxnSpPr>
            <a:endCxn id="938" idx="3"/>
          </p:cNvCxnSpPr>
          <p:nvPr/>
        </p:nvCxnSpPr>
        <p:spPr>
          <a:xfrm>
            <a:off x="9730554" y="4548889"/>
            <a:ext cx="1540200" cy="48180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39" name="Google Shape;939;p22"/>
          <p:cNvSpPr/>
          <p:nvPr/>
        </p:nvSpPr>
        <p:spPr>
          <a:xfrm>
            <a:off x="4229597" y="453430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0" name="Google Shape;940;p22"/>
          <p:cNvSpPr/>
          <p:nvPr/>
        </p:nvSpPr>
        <p:spPr>
          <a:xfrm>
            <a:off x="2828747" y="5604181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1" name="Google Shape;941;p22"/>
          <p:cNvSpPr/>
          <p:nvPr/>
        </p:nvSpPr>
        <p:spPr>
          <a:xfrm>
            <a:off x="5568872" y="518855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2" name="Google Shape;942;p22"/>
          <p:cNvSpPr/>
          <p:nvPr/>
        </p:nvSpPr>
        <p:spPr>
          <a:xfrm>
            <a:off x="6960359" y="392310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3" name="Google Shape;943;p22"/>
          <p:cNvSpPr/>
          <p:nvPr/>
        </p:nvSpPr>
        <p:spPr>
          <a:xfrm>
            <a:off x="8310872" y="493140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4" name="Google Shape;944;p22"/>
          <p:cNvSpPr/>
          <p:nvPr/>
        </p:nvSpPr>
        <p:spPr>
          <a:xfrm>
            <a:off x="9685472" y="449910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45" name="Google Shape;945;p22"/>
          <p:cNvSpPr/>
          <p:nvPr/>
        </p:nvSpPr>
        <p:spPr>
          <a:xfrm>
            <a:off x="11145097" y="495870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23"/>
          <p:cNvSpPr/>
          <p:nvPr/>
        </p:nvSpPr>
        <p:spPr>
          <a:xfrm rot="-5400000">
            <a:off x="5330420" y="-1331667"/>
            <a:ext cx="1531160" cy="12192000"/>
          </a:xfrm>
          <a:prstGeom prst="rect">
            <a:avLst/>
          </a:prstGeom>
          <a:solidFill>
            <a:srgbClr val="7F7F7F">
              <a:alpha val="784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51" name="Google Shape;951;p23"/>
          <p:cNvSpPr/>
          <p:nvPr/>
        </p:nvSpPr>
        <p:spPr>
          <a:xfrm>
            <a:off x="3037933" y="1478634"/>
            <a:ext cx="1652442" cy="1652540"/>
          </a:xfrm>
          <a:custGeom>
            <a:rect b="b" l="l" r="r" t="t"/>
            <a:pathLst>
              <a:path extrusionOk="0" h="21047" w="20521">
                <a:moveTo>
                  <a:pt x="14993" y="0"/>
                </a:moveTo>
                <a:cubicBezTo>
                  <a:pt x="13579" y="0"/>
                  <a:pt x="12164" y="553"/>
                  <a:pt x="11085" y="1660"/>
                </a:cubicBezTo>
                <a:lnTo>
                  <a:pt x="1619" y="11368"/>
                </a:lnTo>
                <a:cubicBezTo>
                  <a:pt x="-540" y="13582"/>
                  <a:pt x="-540" y="17173"/>
                  <a:pt x="1619" y="19386"/>
                </a:cubicBezTo>
                <a:cubicBezTo>
                  <a:pt x="3777" y="21600"/>
                  <a:pt x="7276" y="21600"/>
                  <a:pt x="9435" y="19386"/>
                </a:cubicBezTo>
                <a:lnTo>
                  <a:pt x="18901" y="9678"/>
                </a:lnTo>
                <a:cubicBezTo>
                  <a:pt x="21060" y="7464"/>
                  <a:pt x="21060" y="3873"/>
                  <a:pt x="18901" y="1660"/>
                </a:cubicBezTo>
                <a:cubicBezTo>
                  <a:pt x="17822" y="553"/>
                  <a:pt x="16408" y="0"/>
                  <a:pt x="14993" y="0"/>
                </a:cubicBezTo>
                <a:close/>
                <a:moveTo>
                  <a:pt x="5484" y="11059"/>
                </a:moveTo>
                <a:cubicBezTo>
                  <a:pt x="6572" y="11059"/>
                  <a:pt x="7661" y="11484"/>
                  <a:pt x="8492" y="12336"/>
                </a:cubicBezTo>
                <a:cubicBezTo>
                  <a:pt x="10152" y="14039"/>
                  <a:pt x="10152" y="16801"/>
                  <a:pt x="8492" y="18505"/>
                </a:cubicBezTo>
                <a:cubicBezTo>
                  <a:pt x="6831" y="20208"/>
                  <a:pt x="4137" y="20208"/>
                  <a:pt x="2477" y="18505"/>
                </a:cubicBezTo>
                <a:cubicBezTo>
                  <a:pt x="816" y="16801"/>
                  <a:pt x="816" y="14039"/>
                  <a:pt x="2477" y="12336"/>
                </a:cubicBezTo>
                <a:cubicBezTo>
                  <a:pt x="3307" y="11484"/>
                  <a:pt x="4396" y="11059"/>
                  <a:pt x="5484" y="1105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52" name="Google Shape;952;p23"/>
          <p:cNvSpPr/>
          <p:nvPr/>
        </p:nvSpPr>
        <p:spPr>
          <a:xfrm>
            <a:off x="2913129" y="2880750"/>
            <a:ext cx="1089997" cy="415138"/>
          </a:xfrm>
          <a:custGeom>
            <a:rect b="b" l="l" r="r" t="t"/>
            <a:pathLst>
              <a:path extrusionOk="0" h="18840" w="21561">
                <a:moveTo>
                  <a:pt x="336" y="22"/>
                </a:moveTo>
                <a:cubicBezTo>
                  <a:pt x="271" y="53"/>
                  <a:pt x="209" y="125"/>
                  <a:pt x="153" y="230"/>
                </a:cubicBezTo>
                <a:cubicBezTo>
                  <a:pt x="10" y="494"/>
                  <a:pt x="-39" y="941"/>
                  <a:pt x="34" y="1327"/>
                </a:cubicBezTo>
                <a:cubicBezTo>
                  <a:pt x="619" y="4768"/>
                  <a:pt x="1510" y="8000"/>
                  <a:pt x="2722" y="10779"/>
                </a:cubicBezTo>
                <a:cubicBezTo>
                  <a:pt x="7407" y="21527"/>
                  <a:pt x="15003" y="21527"/>
                  <a:pt x="19688" y="10779"/>
                </a:cubicBezTo>
                <a:cubicBezTo>
                  <a:pt x="20029" y="9995"/>
                  <a:pt x="20330" y="9158"/>
                  <a:pt x="20619" y="8305"/>
                </a:cubicBezTo>
                <a:lnTo>
                  <a:pt x="21088" y="9162"/>
                </a:lnTo>
                <a:lnTo>
                  <a:pt x="21561" y="4014"/>
                </a:lnTo>
                <a:lnTo>
                  <a:pt x="19484" y="6241"/>
                </a:lnTo>
                <a:lnTo>
                  <a:pt x="19948" y="7085"/>
                </a:lnTo>
                <a:cubicBezTo>
                  <a:pt x="19680" y="7879"/>
                  <a:pt x="19400" y="8661"/>
                  <a:pt x="19082" y="9389"/>
                </a:cubicBezTo>
                <a:cubicBezTo>
                  <a:pt x="14732" y="19371"/>
                  <a:pt x="7678" y="19371"/>
                  <a:pt x="3327" y="9389"/>
                </a:cubicBezTo>
                <a:cubicBezTo>
                  <a:pt x="2201" y="6806"/>
                  <a:pt x="1372" y="3806"/>
                  <a:pt x="829" y="606"/>
                </a:cubicBezTo>
                <a:cubicBezTo>
                  <a:pt x="742" y="150"/>
                  <a:pt x="531" y="-73"/>
                  <a:pt x="336" y="22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53" name="Google Shape;953;p23"/>
          <p:cNvSpPr txBox="1"/>
          <p:nvPr/>
        </p:nvSpPr>
        <p:spPr>
          <a:xfrm>
            <a:off x="3995830" y="1741036"/>
            <a:ext cx="464466" cy="315471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02</a:t>
            </a:r>
            <a:endParaRPr/>
          </a:p>
        </p:txBody>
      </p:sp>
      <p:sp>
        <p:nvSpPr>
          <p:cNvPr id="954" name="Google Shape;954;p23"/>
          <p:cNvSpPr/>
          <p:nvPr/>
        </p:nvSpPr>
        <p:spPr>
          <a:xfrm>
            <a:off x="4739172" y="1478634"/>
            <a:ext cx="1652442" cy="1652540"/>
          </a:xfrm>
          <a:custGeom>
            <a:rect b="b" l="l" r="r" t="t"/>
            <a:pathLst>
              <a:path extrusionOk="0" h="21047" w="20521">
                <a:moveTo>
                  <a:pt x="14993" y="0"/>
                </a:moveTo>
                <a:cubicBezTo>
                  <a:pt x="13579" y="0"/>
                  <a:pt x="12164" y="553"/>
                  <a:pt x="11085" y="1660"/>
                </a:cubicBezTo>
                <a:lnTo>
                  <a:pt x="1619" y="11368"/>
                </a:lnTo>
                <a:cubicBezTo>
                  <a:pt x="-540" y="13582"/>
                  <a:pt x="-540" y="17173"/>
                  <a:pt x="1619" y="19386"/>
                </a:cubicBezTo>
                <a:cubicBezTo>
                  <a:pt x="3777" y="21600"/>
                  <a:pt x="7276" y="21600"/>
                  <a:pt x="9435" y="19386"/>
                </a:cubicBezTo>
                <a:lnTo>
                  <a:pt x="18901" y="9678"/>
                </a:lnTo>
                <a:cubicBezTo>
                  <a:pt x="21060" y="7464"/>
                  <a:pt x="21060" y="3873"/>
                  <a:pt x="18901" y="1660"/>
                </a:cubicBezTo>
                <a:cubicBezTo>
                  <a:pt x="17822" y="553"/>
                  <a:pt x="16408" y="0"/>
                  <a:pt x="14993" y="0"/>
                </a:cubicBezTo>
                <a:close/>
                <a:moveTo>
                  <a:pt x="5484" y="11059"/>
                </a:moveTo>
                <a:cubicBezTo>
                  <a:pt x="6572" y="11059"/>
                  <a:pt x="7661" y="11484"/>
                  <a:pt x="8492" y="12336"/>
                </a:cubicBezTo>
                <a:cubicBezTo>
                  <a:pt x="10152" y="14039"/>
                  <a:pt x="10152" y="16801"/>
                  <a:pt x="8492" y="18505"/>
                </a:cubicBezTo>
                <a:cubicBezTo>
                  <a:pt x="6831" y="20208"/>
                  <a:pt x="4137" y="20208"/>
                  <a:pt x="2477" y="18505"/>
                </a:cubicBezTo>
                <a:cubicBezTo>
                  <a:pt x="816" y="16801"/>
                  <a:pt x="816" y="14039"/>
                  <a:pt x="2477" y="12336"/>
                </a:cubicBezTo>
                <a:cubicBezTo>
                  <a:pt x="3307" y="11484"/>
                  <a:pt x="4396" y="11059"/>
                  <a:pt x="5484" y="1105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55" name="Google Shape;955;p23"/>
          <p:cNvSpPr/>
          <p:nvPr/>
        </p:nvSpPr>
        <p:spPr>
          <a:xfrm>
            <a:off x="4614368" y="2880750"/>
            <a:ext cx="1089997" cy="415138"/>
          </a:xfrm>
          <a:custGeom>
            <a:rect b="b" l="l" r="r" t="t"/>
            <a:pathLst>
              <a:path extrusionOk="0" h="18840" w="21561">
                <a:moveTo>
                  <a:pt x="336" y="22"/>
                </a:moveTo>
                <a:cubicBezTo>
                  <a:pt x="271" y="53"/>
                  <a:pt x="209" y="125"/>
                  <a:pt x="153" y="230"/>
                </a:cubicBezTo>
                <a:cubicBezTo>
                  <a:pt x="10" y="494"/>
                  <a:pt x="-39" y="941"/>
                  <a:pt x="34" y="1327"/>
                </a:cubicBezTo>
                <a:cubicBezTo>
                  <a:pt x="619" y="4768"/>
                  <a:pt x="1510" y="8000"/>
                  <a:pt x="2722" y="10779"/>
                </a:cubicBezTo>
                <a:cubicBezTo>
                  <a:pt x="7407" y="21527"/>
                  <a:pt x="15003" y="21527"/>
                  <a:pt x="19688" y="10779"/>
                </a:cubicBezTo>
                <a:cubicBezTo>
                  <a:pt x="20029" y="9995"/>
                  <a:pt x="20330" y="9158"/>
                  <a:pt x="20619" y="8305"/>
                </a:cubicBezTo>
                <a:lnTo>
                  <a:pt x="21088" y="9162"/>
                </a:lnTo>
                <a:lnTo>
                  <a:pt x="21561" y="4014"/>
                </a:lnTo>
                <a:lnTo>
                  <a:pt x="19484" y="6241"/>
                </a:lnTo>
                <a:lnTo>
                  <a:pt x="19948" y="7085"/>
                </a:lnTo>
                <a:cubicBezTo>
                  <a:pt x="19680" y="7879"/>
                  <a:pt x="19400" y="8661"/>
                  <a:pt x="19082" y="9389"/>
                </a:cubicBezTo>
                <a:cubicBezTo>
                  <a:pt x="14732" y="19371"/>
                  <a:pt x="7678" y="19371"/>
                  <a:pt x="3327" y="9389"/>
                </a:cubicBezTo>
                <a:cubicBezTo>
                  <a:pt x="2201" y="6806"/>
                  <a:pt x="1372" y="3806"/>
                  <a:pt x="829" y="606"/>
                </a:cubicBezTo>
                <a:cubicBezTo>
                  <a:pt x="742" y="150"/>
                  <a:pt x="531" y="-73"/>
                  <a:pt x="336" y="22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56" name="Google Shape;956;p23"/>
          <p:cNvSpPr txBox="1"/>
          <p:nvPr/>
        </p:nvSpPr>
        <p:spPr>
          <a:xfrm>
            <a:off x="5697069" y="1741036"/>
            <a:ext cx="464466" cy="315471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03</a:t>
            </a:r>
            <a:endParaRPr/>
          </a:p>
        </p:txBody>
      </p:sp>
      <p:sp>
        <p:nvSpPr>
          <p:cNvPr id="957" name="Google Shape;957;p23"/>
          <p:cNvSpPr/>
          <p:nvPr/>
        </p:nvSpPr>
        <p:spPr>
          <a:xfrm>
            <a:off x="6440411" y="1478634"/>
            <a:ext cx="1652442" cy="1652540"/>
          </a:xfrm>
          <a:custGeom>
            <a:rect b="b" l="l" r="r" t="t"/>
            <a:pathLst>
              <a:path extrusionOk="0" h="21047" w="20521">
                <a:moveTo>
                  <a:pt x="14993" y="0"/>
                </a:moveTo>
                <a:cubicBezTo>
                  <a:pt x="13579" y="0"/>
                  <a:pt x="12164" y="553"/>
                  <a:pt x="11085" y="1660"/>
                </a:cubicBezTo>
                <a:lnTo>
                  <a:pt x="1619" y="11368"/>
                </a:lnTo>
                <a:cubicBezTo>
                  <a:pt x="-540" y="13582"/>
                  <a:pt x="-540" y="17173"/>
                  <a:pt x="1619" y="19386"/>
                </a:cubicBezTo>
                <a:cubicBezTo>
                  <a:pt x="3777" y="21600"/>
                  <a:pt x="7276" y="21600"/>
                  <a:pt x="9435" y="19386"/>
                </a:cubicBezTo>
                <a:lnTo>
                  <a:pt x="18901" y="9678"/>
                </a:lnTo>
                <a:cubicBezTo>
                  <a:pt x="21060" y="7464"/>
                  <a:pt x="21060" y="3873"/>
                  <a:pt x="18901" y="1660"/>
                </a:cubicBezTo>
                <a:cubicBezTo>
                  <a:pt x="17822" y="553"/>
                  <a:pt x="16408" y="0"/>
                  <a:pt x="14993" y="0"/>
                </a:cubicBezTo>
                <a:close/>
                <a:moveTo>
                  <a:pt x="5484" y="11059"/>
                </a:moveTo>
                <a:cubicBezTo>
                  <a:pt x="6572" y="11059"/>
                  <a:pt x="7661" y="11484"/>
                  <a:pt x="8492" y="12336"/>
                </a:cubicBezTo>
                <a:cubicBezTo>
                  <a:pt x="10152" y="14039"/>
                  <a:pt x="10152" y="16801"/>
                  <a:pt x="8492" y="18505"/>
                </a:cubicBezTo>
                <a:cubicBezTo>
                  <a:pt x="6831" y="20208"/>
                  <a:pt x="4137" y="20208"/>
                  <a:pt x="2477" y="18505"/>
                </a:cubicBezTo>
                <a:cubicBezTo>
                  <a:pt x="816" y="16801"/>
                  <a:pt x="816" y="14039"/>
                  <a:pt x="2477" y="12336"/>
                </a:cubicBezTo>
                <a:cubicBezTo>
                  <a:pt x="3307" y="11484"/>
                  <a:pt x="4396" y="11059"/>
                  <a:pt x="5484" y="11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58" name="Google Shape;958;p23"/>
          <p:cNvSpPr/>
          <p:nvPr/>
        </p:nvSpPr>
        <p:spPr>
          <a:xfrm>
            <a:off x="6315607" y="2880750"/>
            <a:ext cx="1089997" cy="415138"/>
          </a:xfrm>
          <a:custGeom>
            <a:rect b="b" l="l" r="r" t="t"/>
            <a:pathLst>
              <a:path extrusionOk="0" h="18840" w="21561">
                <a:moveTo>
                  <a:pt x="336" y="22"/>
                </a:moveTo>
                <a:cubicBezTo>
                  <a:pt x="271" y="53"/>
                  <a:pt x="209" y="125"/>
                  <a:pt x="153" y="230"/>
                </a:cubicBezTo>
                <a:cubicBezTo>
                  <a:pt x="10" y="494"/>
                  <a:pt x="-39" y="941"/>
                  <a:pt x="34" y="1327"/>
                </a:cubicBezTo>
                <a:cubicBezTo>
                  <a:pt x="619" y="4768"/>
                  <a:pt x="1510" y="8000"/>
                  <a:pt x="2722" y="10779"/>
                </a:cubicBezTo>
                <a:cubicBezTo>
                  <a:pt x="7407" y="21527"/>
                  <a:pt x="15003" y="21527"/>
                  <a:pt x="19688" y="10779"/>
                </a:cubicBezTo>
                <a:cubicBezTo>
                  <a:pt x="20029" y="9995"/>
                  <a:pt x="20330" y="9158"/>
                  <a:pt x="20619" y="8305"/>
                </a:cubicBezTo>
                <a:lnTo>
                  <a:pt x="21088" y="9162"/>
                </a:lnTo>
                <a:lnTo>
                  <a:pt x="21561" y="4014"/>
                </a:lnTo>
                <a:lnTo>
                  <a:pt x="19484" y="6241"/>
                </a:lnTo>
                <a:lnTo>
                  <a:pt x="19948" y="7085"/>
                </a:lnTo>
                <a:cubicBezTo>
                  <a:pt x="19680" y="7879"/>
                  <a:pt x="19400" y="8661"/>
                  <a:pt x="19082" y="9389"/>
                </a:cubicBezTo>
                <a:cubicBezTo>
                  <a:pt x="14732" y="19371"/>
                  <a:pt x="7678" y="19371"/>
                  <a:pt x="3327" y="9389"/>
                </a:cubicBezTo>
                <a:cubicBezTo>
                  <a:pt x="2201" y="6806"/>
                  <a:pt x="1372" y="3806"/>
                  <a:pt x="829" y="606"/>
                </a:cubicBezTo>
                <a:cubicBezTo>
                  <a:pt x="742" y="150"/>
                  <a:pt x="531" y="-73"/>
                  <a:pt x="336" y="22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59" name="Google Shape;959;p23"/>
          <p:cNvSpPr txBox="1"/>
          <p:nvPr/>
        </p:nvSpPr>
        <p:spPr>
          <a:xfrm>
            <a:off x="7398308" y="1741036"/>
            <a:ext cx="464466" cy="315471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04</a:t>
            </a:r>
            <a:endParaRPr/>
          </a:p>
        </p:txBody>
      </p:sp>
      <p:sp>
        <p:nvSpPr>
          <p:cNvPr id="960" name="Google Shape;960;p23"/>
          <p:cNvSpPr/>
          <p:nvPr/>
        </p:nvSpPr>
        <p:spPr>
          <a:xfrm>
            <a:off x="8141650" y="1478634"/>
            <a:ext cx="1652442" cy="1652540"/>
          </a:xfrm>
          <a:custGeom>
            <a:rect b="b" l="l" r="r" t="t"/>
            <a:pathLst>
              <a:path extrusionOk="0" h="21047" w="20521">
                <a:moveTo>
                  <a:pt x="14993" y="0"/>
                </a:moveTo>
                <a:cubicBezTo>
                  <a:pt x="13579" y="0"/>
                  <a:pt x="12164" y="553"/>
                  <a:pt x="11085" y="1660"/>
                </a:cubicBezTo>
                <a:lnTo>
                  <a:pt x="1619" y="11368"/>
                </a:lnTo>
                <a:cubicBezTo>
                  <a:pt x="-540" y="13582"/>
                  <a:pt x="-540" y="17173"/>
                  <a:pt x="1619" y="19386"/>
                </a:cubicBezTo>
                <a:cubicBezTo>
                  <a:pt x="3777" y="21600"/>
                  <a:pt x="7276" y="21600"/>
                  <a:pt x="9435" y="19386"/>
                </a:cubicBezTo>
                <a:lnTo>
                  <a:pt x="18901" y="9678"/>
                </a:lnTo>
                <a:cubicBezTo>
                  <a:pt x="21060" y="7464"/>
                  <a:pt x="21060" y="3873"/>
                  <a:pt x="18901" y="1660"/>
                </a:cubicBezTo>
                <a:cubicBezTo>
                  <a:pt x="17822" y="553"/>
                  <a:pt x="16408" y="0"/>
                  <a:pt x="14993" y="0"/>
                </a:cubicBezTo>
                <a:close/>
                <a:moveTo>
                  <a:pt x="5484" y="11059"/>
                </a:moveTo>
                <a:cubicBezTo>
                  <a:pt x="6572" y="11059"/>
                  <a:pt x="7661" y="11484"/>
                  <a:pt x="8492" y="12336"/>
                </a:cubicBezTo>
                <a:cubicBezTo>
                  <a:pt x="10152" y="14039"/>
                  <a:pt x="10152" y="16801"/>
                  <a:pt x="8492" y="18505"/>
                </a:cubicBezTo>
                <a:cubicBezTo>
                  <a:pt x="6831" y="20208"/>
                  <a:pt x="4137" y="20208"/>
                  <a:pt x="2477" y="18505"/>
                </a:cubicBezTo>
                <a:cubicBezTo>
                  <a:pt x="816" y="16801"/>
                  <a:pt x="816" y="14039"/>
                  <a:pt x="2477" y="12336"/>
                </a:cubicBezTo>
                <a:cubicBezTo>
                  <a:pt x="3307" y="11484"/>
                  <a:pt x="4396" y="11059"/>
                  <a:pt x="5484" y="1105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1" name="Google Shape;961;p23"/>
          <p:cNvSpPr/>
          <p:nvPr/>
        </p:nvSpPr>
        <p:spPr>
          <a:xfrm>
            <a:off x="8016846" y="2880750"/>
            <a:ext cx="1089997" cy="415138"/>
          </a:xfrm>
          <a:custGeom>
            <a:rect b="b" l="l" r="r" t="t"/>
            <a:pathLst>
              <a:path extrusionOk="0" h="18840" w="21561">
                <a:moveTo>
                  <a:pt x="336" y="22"/>
                </a:moveTo>
                <a:cubicBezTo>
                  <a:pt x="271" y="53"/>
                  <a:pt x="209" y="125"/>
                  <a:pt x="153" y="230"/>
                </a:cubicBezTo>
                <a:cubicBezTo>
                  <a:pt x="10" y="494"/>
                  <a:pt x="-39" y="941"/>
                  <a:pt x="34" y="1327"/>
                </a:cubicBezTo>
                <a:cubicBezTo>
                  <a:pt x="619" y="4768"/>
                  <a:pt x="1510" y="8000"/>
                  <a:pt x="2722" y="10779"/>
                </a:cubicBezTo>
                <a:cubicBezTo>
                  <a:pt x="7407" y="21527"/>
                  <a:pt x="15003" y="21527"/>
                  <a:pt x="19688" y="10779"/>
                </a:cubicBezTo>
                <a:cubicBezTo>
                  <a:pt x="20029" y="9995"/>
                  <a:pt x="20330" y="9158"/>
                  <a:pt x="20619" y="8305"/>
                </a:cubicBezTo>
                <a:lnTo>
                  <a:pt x="21088" y="9162"/>
                </a:lnTo>
                <a:lnTo>
                  <a:pt x="21561" y="4014"/>
                </a:lnTo>
                <a:lnTo>
                  <a:pt x="19484" y="6241"/>
                </a:lnTo>
                <a:lnTo>
                  <a:pt x="19948" y="7085"/>
                </a:lnTo>
                <a:cubicBezTo>
                  <a:pt x="19680" y="7879"/>
                  <a:pt x="19400" y="8661"/>
                  <a:pt x="19082" y="9389"/>
                </a:cubicBezTo>
                <a:cubicBezTo>
                  <a:pt x="14732" y="19371"/>
                  <a:pt x="7678" y="19371"/>
                  <a:pt x="3327" y="9389"/>
                </a:cubicBezTo>
                <a:cubicBezTo>
                  <a:pt x="2201" y="6806"/>
                  <a:pt x="1372" y="3806"/>
                  <a:pt x="829" y="606"/>
                </a:cubicBezTo>
                <a:cubicBezTo>
                  <a:pt x="742" y="150"/>
                  <a:pt x="531" y="-73"/>
                  <a:pt x="336" y="22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2" name="Google Shape;962;p23"/>
          <p:cNvSpPr txBox="1"/>
          <p:nvPr/>
        </p:nvSpPr>
        <p:spPr>
          <a:xfrm>
            <a:off x="9099547" y="1741036"/>
            <a:ext cx="464466" cy="315471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05</a:t>
            </a:r>
            <a:endParaRPr/>
          </a:p>
        </p:txBody>
      </p:sp>
      <p:sp>
        <p:nvSpPr>
          <p:cNvPr id="963" name="Google Shape;963;p23"/>
          <p:cNvSpPr/>
          <p:nvPr/>
        </p:nvSpPr>
        <p:spPr>
          <a:xfrm>
            <a:off x="9840616" y="1478634"/>
            <a:ext cx="1652442" cy="1652540"/>
          </a:xfrm>
          <a:custGeom>
            <a:rect b="b" l="l" r="r" t="t"/>
            <a:pathLst>
              <a:path extrusionOk="0" h="21047" w="20521">
                <a:moveTo>
                  <a:pt x="14993" y="0"/>
                </a:moveTo>
                <a:cubicBezTo>
                  <a:pt x="13579" y="0"/>
                  <a:pt x="12164" y="553"/>
                  <a:pt x="11085" y="1660"/>
                </a:cubicBezTo>
                <a:lnTo>
                  <a:pt x="1619" y="11368"/>
                </a:lnTo>
                <a:cubicBezTo>
                  <a:pt x="-540" y="13582"/>
                  <a:pt x="-540" y="17173"/>
                  <a:pt x="1619" y="19386"/>
                </a:cubicBezTo>
                <a:cubicBezTo>
                  <a:pt x="3777" y="21600"/>
                  <a:pt x="7276" y="21600"/>
                  <a:pt x="9435" y="19386"/>
                </a:cubicBezTo>
                <a:lnTo>
                  <a:pt x="18901" y="9678"/>
                </a:lnTo>
                <a:cubicBezTo>
                  <a:pt x="21060" y="7464"/>
                  <a:pt x="21060" y="3873"/>
                  <a:pt x="18901" y="1660"/>
                </a:cubicBezTo>
                <a:cubicBezTo>
                  <a:pt x="17822" y="553"/>
                  <a:pt x="16408" y="0"/>
                  <a:pt x="14993" y="0"/>
                </a:cubicBezTo>
                <a:close/>
                <a:moveTo>
                  <a:pt x="5484" y="11059"/>
                </a:moveTo>
                <a:cubicBezTo>
                  <a:pt x="6572" y="11059"/>
                  <a:pt x="7661" y="11484"/>
                  <a:pt x="8492" y="12336"/>
                </a:cubicBezTo>
                <a:cubicBezTo>
                  <a:pt x="10152" y="14039"/>
                  <a:pt x="10152" y="16801"/>
                  <a:pt x="8492" y="18505"/>
                </a:cubicBezTo>
                <a:cubicBezTo>
                  <a:pt x="6831" y="20208"/>
                  <a:pt x="4137" y="20208"/>
                  <a:pt x="2477" y="18505"/>
                </a:cubicBezTo>
                <a:cubicBezTo>
                  <a:pt x="816" y="16801"/>
                  <a:pt x="816" y="14039"/>
                  <a:pt x="2477" y="12336"/>
                </a:cubicBezTo>
                <a:cubicBezTo>
                  <a:pt x="3307" y="11484"/>
                  <a:pt x="4396" y="11059"/>
                  <a:pt x="5484" y="110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4" name="Google Shape;964;p23"/>
          <p:cNvSpPr/>
          <p:nvPr/>
        </p:nvSpPr>
        <p:spPr>
          <a:xfrm>
            <a:off x="9715812" y="2880750"/>
            <a:ext cx="1089997" cy="415138"/>
          </a:xfrm>
          <a:custGeom>
            <a:rect b="b" l="l" r="r" t="t"/>
            <a:pathLst>
              <a:path extrusionOk="0" h="18840" w="21561">
                <a:moveTo>
                  <a:pt x="336" y="22"/>
                </a:moveTo>
                <a:cubicBezTo>
                  <a:pt x="271" y="53"/>
                  <a:pt x="209" y="125"/>
                  <a:pt x="153" y="230"/>
                </a:cubicBezTo>
                <a:cubicBezTo>
                  <a:pt x="10" y="494"/>
                  <a:pt x="-39" y="941"/>
                  <a:pt x="34" y="1327"/>
                </a:cubicBezTo>
                <a:cubicBezTo>
                  <a:pt x="619" y="4768"/>
                  <a:pt x="1510" y="8000"/>
                  <a:pt x="2722" y="10779"/>
                </a:cubicBezTo>
                <a:cubicBezTo>
                  <a:pt x="7407" y="21527"/>
                  <a:pt x="15003" y="21527"/>
                  <a:pt x="19688" y="10779"/>
                </a:cubicBezTo>
                <a:cubicBezTo>
                  <a:pt x="20029" y="9995"/>
                  <a:pt x="20330" y="9158"/>
                  <a:pt x="20619" y="8305"/>
                </a:cubicBezTo>
                <a:lnTo>
                  <a:pt x="21088" y="9162"/>
                </a:lnTo>
                <a:lnTo>
                  <a:pt x="21561" y="4014"/>
                </a:lnTo>
                <a:lnTo>
                  <a:pt x="19484" y="6241"/>
                </a:lnTo>
                <a:lnTo>
                  <a:pt x="19948" y="7085"/>
                </a:lnTo>
                <a:cubicBezTo>
                  <a:pt x="19680" y="7879"/>
                  <a:pt x="19400" y="8661"/>
                  <a:pt x="19082" y="9389"/>
                </a:cubicBezTo>
                <a:cubicBezTo>
                  <a:pt x="14732" y="19371"/>
                  <a:pt x="7678" y="19371"/>
                  <a:pt x="3327" y="9389"/>
                </a:cubicBezTo>
                <a:cubicBezTo>
                  <a:pt x="2201" y="6806"/>
                  <a:pt x="1372" y="3806"/>
                  <a:pt x="829" y="606"/>
                </a:cubicBezTo>
                <a:cubicBezTo>
                  <a:pt x="742" y="150"/>
                  <a:pt x="531" y="-73"/>
                  <a:pt x="336" y="22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5" name="Google Shape;965;p23"/>
          <p:cNvSpPr txBox="1"/>
          <p:nvPr/>
        </p:nvSpPr>
        <p:spPr>
          <a:xfrm>
            <a:off x="10798513" y="1741036"/>
            <a:ext cx="464466" cy="315471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06</a:t>
            </a:r>
            <a:endParaRPr b="0" i="0" sz="18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6" name="Google Shape;966;p23"/>
          <p:cNvSpPr/>
          <p:nvPr/>
        </p:nvSpPr>
        <p:spPr>
          <a:xfrm>
            <a:off x="1336693" y="1478634"/>
            <a:ext cx="1652442" cy="1652540"/>
          </a:xfrm>
          <a:custGeom>
            <a:rect b="b" l="l" r="r" t="t"/>
            <a:pathLst>
              <a:path extrusionOk="0" h="21047" w="20521">
                <a:moveTo>
                  <a:pt x="14993" y="0"/>
                </a:moveTo>
                <a:cubicBezTo>
                  <a:pt x="13579" y="0"/>
                  <a:pt x="12164" y="553"/>
                  <a:pt x="11085" y="1660"/>
                </a:cubicBezTo>
                <a:lnTo>
                  <a:pt x="1619" y="11368"/>
                </a:lnTo>
                <a:cubicBezTo>
                  <a:pt x="-540" y="13582"/>
                  <a:pt x="-540" y="17173"/>
                  <a:pt x="1619" y="19386"/>
                </a:cubicBezTo>
                <a:cubicBezTo>
                  <a:pt x="3777" y="21600"/>
                  <a:pt x="7276" y="21600"/>
                  <a:pt x="9435" y="19386"/>
                </a:cubicBezTo>
                <a:lnTo>
                  <a:pt x="18901" y="9678"/>
                </a:lnTo>
                <a:cubicBezTo>
                  <a:pt x="21060" y="7464"/>
                  <a:pt x="21060" y="3873"/>
                  <a:pt x="18901" y="1660"/>
                </a:cubicBezTo>
                <a:cubicBezTo>
                  <a:pt x="17822" y="553"/>
                  <a:pt x="16408" y="0"/>
                  <a:pt x="14993" y="0"/>
                </a:cubicBezTo>
                <a:close/>
                <a:moveTo>
                  <a:pt x="5484" y="11059"/>
                </a:moveTo>
                <a:cubicBezTo>
                  <a:pt x="6572" y="11059"/>
                  <a:pt x="7661" y="11484"/>
                  <a:pt x="8492" y="12336"/>
                </a:cubicBezTo>
                <a:cubicBezTo>
                  <a:pt x="10152" y="14039"/>
                  <a:pt x="10152" y="16801"/>
                  <a:pt x="8492" y="18505"/>
                </a:cubicBezTo>
                <a:cubicBezTo>
                  <a:pt x="6831" y="20208"/>
                  <a:pt x="4137" y="20208"/>
                  <a:pt x="2477" y="18505"/>
                </a:cubicBezTo>
                <a:cubicBezTo>
                  <a:pt x="816" y="16801"/>
                  <a:pt x="816" y="14039"/>
                  <a:pt x="2477" y="12336"/>
                </a:cubicBezTo>
                <a:cubicBezTo>
                  <a:pt x="3307" y="11484"/>
                  <a:pt x="4396" y="11059"/>
                  <a:pt x="5484" y="11059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7" name="Google Shape;967;p23"/>
          <p:cNvSpPr/>
          <p:nvPr/>
        </p:nvSpPr>
        <p:spPr>
          <a:xfrm>
            <a:off x="1211889" y="2880750"/>
            <a:ext cx="1089997" cy="415138"/>
          </a:xfrm>
          <a:custGeom>
            <a:rect b="b" l="l" r="r" t="t"/>
            <a:pathLst>
              <a:path extrusionOk="0" h="18840" w="21561">
                <a:moveTo>
                  <a:pt x="336" y="22"/>
                </a:moveTo>
                <a:cubicBezTo>
                  <a:pt x="271" y="53"/>
                  <a:pt x="209" y="125"/>
                  <a:pt x="153" y="230"/>
                </a:cubicBezTo>
                <a:cubicBezTo>
                  <a:pt x="10" y="494"/>
                  <a:pt x="-39" y="941"/>
                  <a:pt x="34" y="1327"/>
                </a:cubicBezTo>
                <a:cubicBezTo>
                  <a:pt x="619" y="4768"/>
                  <a:pt x="1510" y="8000"/>
                  <a:pt x="2722" y="10779"/>
                </a:cubicBezTo>
                <a:cubicBezTo>
                  <a:pt x="7407" y="21527"/>
                  <a:pt x="15003" y="21527"/>
                  <a:pt x="19688" y="10779"/>
                </a:cubicBezTo>
                <a:cubicBezTo>
                  <a:pt x="20029" y="9995"/>
                  <a:pt x="20330" y="9158"/>
                  <a:pt x="20619" y="8305"/>
                </a:cubicBezTo>
                <a:lnTo>
                  <a:pt x="21088" y="9162"/>
                </a:lnTo>
                <a:lnTo>
                  <a:pt x="21561" y="4014"/>
                </a:lnTo>
                <a:lnTo>
                  <a:pt x="19484" y="6241"/>
                </a:lnTo>
                <a:lnTo>
                  <a:pt x="19948" y="7085"/>
                </a:lnTo>
                <a:cubicBezTo>
                  <a:pt x="19680" y="7879"/>
                  <a:pt x="19400" y="8661"/>
                  <a:pt x="19082" y="9389"/>
                </a:cubicBezTo>
                <a:cubicBezTo>
                  <a:pt x="14732" y="19371"/>
                  <a:pt x="7678" y="19371"/>
                  <a:pt x="3327" y="9389"/>
                </a:cubicBezTo>
                <a:cubicBezTo>
                  <a:pt x="2201" y="6806"/>
                  <a:pt x="1372" y="3806"/>
                  <a:pt x="829" y="606"/>
                </a:cubicBezTo>
                <a:cubicBezTo>
                  <a:pt x="742" y="150"/>
                  <a:pt x="531" y="-73"/>
                  <a:pt x="336" y="22"/>
                </a:cubicBezTo>
                <a:close/>
              </a:path>
            </a:pathLst>
          </a:custGeom>
          <a:solidFill>
            <a:srgbClr val="BFBFBF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68" name="Google Shape;968;p23"/>
          <p:cNvSpPr txBox="1"/>
          <p:nvPr/>
        </p:nvSpPr>
        <p:spPr>
          <a:xfrm>
            <a:off x="2294590" y="1741036"/>
            <a:ext cx="464466" cy="315471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01</a:t>
            </a:r>
            <a:endParaRPr/>
          </a:p>
        </p:txBody>
      </p:sp>
      <p:sp>
        <p:nvSpPr>
          <p:cNvPr id="969" name="Google Shape;969;p23"/>
          <p:cNvSpPr/>
          <p:nvPr/>
        </p:nvSpPr>
        <p:spPr>
          <a:xfrm rot="-5400000">
            <a:off x="726237" y="3937065"/>
            <a:ext cx="2195114" cy="1618525"/>
          </a:xfrm>
          <a:prstGeom prst="round2SameRect">
            <a:avLst>
              <a:gd fmla="val 7710" name="adj1"/>
              <a:gd fmla="val 0" name="adj2"/>
            </a:avLst>
          </a:prstGeom>
          <a:solidFill>
            <a:schemeClr val="lt1"/>
          </a:solidFill>
          <a:ln>
            <a:noFill/>
          </a:ln>
          <a:effectLst>
            <a:outerShdw blurRad="241300" rotWithShape="0" algn="t" dir="5400000" dist="381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70" name="Google Shape;970;p23"/>
          <p:cNvSpPr/>
          <p:nvPr/>
        </p:nvSpPr>
        <p:spPr>
          <a:xfrm rot="-5400000">
            <a:off x="2427032" y="3918104"/>
            <a:ext cx="2195114" cy="161852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lt1"/>
          </a:solidFill>
          <a:ln>
            <a:noFill/>
          </a:ln>
          <a:effectLst>
            <a:outerShdw blurRad="241300" rotWithShape="0" algn="t" dir="5400000" dist="381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971" name="Google Shape;971;p23"/>
          <p:cNvGrpSpPr/>
          <p:nvPr/>
        </p:nvGrpSpPr>
        <p:grpSpPr>
          <a:xfrm>
            <a:off x="1179816" y="3858088"/>
            <a:ext cx="1332560" cy="1724065"/>
            <a:chOff x="1179816" y="3813484"/>
            <a:chExt cx="1332560" cy="1724065"/>
          </a:xfrm>
        </p:grpSpPr>
        <p:sp>
          <p:nvSpPr>
            <p:cNvPr id="972" name="Google Shape;972;p23"/>
            <p:cNvSpPr txBox="1"/>
            <p:nvPr/>
          </p:nvSpPr>
          <p:spPr>
            <a:xfrm flipH="1">
              <a:off x="1211220" y="3813484"/>
              <a:ext cx="1225149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Awareness</a:t>
              </a:r>
              <a:endParaRPr b="1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73" name="Google Shape;973;p23"/>
            <p:cNvSpPr txBox="1"/>
            <p:nvPr/>
          </p:nvSpPr>
          <p:spPr>
            <a:xfrm flipH="1">
              <a:off x="1179816" y="4109658"/>
              <a:ext cx="1332560" cy="1427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Social, online ads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Search result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Direct mail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Word of mouth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Radio, TV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Print ads (flyer, poster etc.)</a:t>
              </a:r>
              <a:endParaRPr/>
            </a:p>
          </p:txBody>
        </p:sp>
      </p:grpSp>
      <p:sp>
        <p:nvSpPr>
          <p:cNvPr id="974" name="Google Shape;974;p23"/>
          <p:cNvSpPr/>
          <p:nvPr/>
        </p:nvSpPr>
        <p:spPr>
          <a:xfrm rot="-5400000">
            <a:off x="4128716" y="3918103"/>
            <a:ext cx="2195114" cy="161852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lt1"/>
          </a:solidFill>
          <a:ln>
            <a:noFill/>
          </a:ln>
          <a:effectLst>
            <a:outerShdw blurRad="241300" rotWithShape="0" algn="t" dir="5400000" dist="381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75" name="Google Shape;975;p23"/>
          <p:cNvSpPr/>
          <p:nvPr/>
        </p:nvSpPr>
        <p:spPr>
          <a:xfrm rot="-5400000">
            <a:off x="5830400" y="3918103"/>
            <a:ext cx="2195114" cy="161852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lt1"/>
          </a:solidFill>
          <a:ln>
            <a:noFill/>
          </a:ln>
          <a:effectLst>
            <a:outerShdw blurRad="241300" rotWithShape="0" algn="t" dir="5400000" dist="381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76" name="Google Shape;976;p23"/>
          <p:cNvSpPr/>
          <p:nvPr/>
        </p:nvSpPr>
        <p:spPr>
          <a:xfrm rot="-5400000">
            <a:off x="7532084" y="3918102"/>
            <a:ext cx="2195114" cy="161852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lt1"/>
          </a:solidFill>
          <a:ln>
            <a:noFill/>
          </a:ln>
          <a:effectLst>
            <a:outerShdw blurRad="241300" rotWithShape="0" algn="t" dir="5400000" dist="381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77" name="Google Shape;977;p23"/>
          <p:cNvSpPr/>
          <p:nvPr/>
        </p:nvSpPr>
        <p:spPr>
          <a:xfrm rot="-5400000">
            <a:off x="9230158" y="3918102"/>
            <a:ext cx="2195114" cy="1618525"/>
          </a:xfrm>
          <a:prstGeom prst="round2SameRect">
            <a:avLst>
              <a:gd fmla="val 0" name="adj1"/>
              <a:gd fmla="val 10335" name="adj2"/>
            </a:avLst>
          </a:prstGeom>
          <a:solidFill>
            <a:schemeClr val="lt1"/>
          </a:solidFill>
          <a:ln>
            <a:noFill/>
          </a:ln>
          <a:effectLst>
            <a:outerShdw blurRad="241300" rotWithShape="0" algn="t" dir="5400000" dist="381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978" name="Google Shape;978;p23"/>
          <p:cNvGrpSpPr/>
          <p:nvPr/>
        </p:nvGrpSpPr>
        <p:grpSpPr>
          <a:xfrm>
            <a:off x="2884517" y="3858088"/>
            <a:ext cx="1332560" cy="1516316"/>
            <a:chOff x="1179816" y="3813484"/>
            <a:chExt cx="1332560" cy="1516316"/>
          </a:xfrm>
        </p:grpSpPr>
        <p:sp>
          <p:nvSpPr>
            <p:cNvPr id="979" name="Google Shape;979;p23"/>
            <p:cNvSpPr txBox="1"/>
            <p:nvPr/>
          </p:nvSpPr>
          <p:spPr>
            <a:xfrm flipH="1">
              <a:off x="1211220" y="3813484"/>
              <a:ext cx="1225149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Consideration</a:t>
              </a:r>
              <a:endParaRPr b="1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80" name="Google Shape;980;p23"/>
            <p:cNvSpPr txBox="1"/>
            <p:nvPr/>
          </p:nvSpPr>
          <p:spPr>
            <a:xfrm flipH="1">
              <a:off x="1179816" y="4109658"/>
              <a:ext cx="1332560" cy="12201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Media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Video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Infographics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Blogs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Recommendation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Reviews</a:t>
              </a:r>
              <a:endParaRPr/>
            </a:p>
          </p:txBody>
        </p:sp>
      </p:grpSp>
      <p:grpSp>
        <p:nvGrpSpPr>
          <p:cNvPr id="981" name="Google Shape;981;p23"/>
          <p:cNvGrpSpPr/>
          <p:nvPr/>
        </p:nvGrpSpPr>
        <p:grpSpPr>
          <a:xfrm>
            <a:off x="4592251" y="3858088"/>
            <a:ext cx="1332560" cy="902109"/>
            <a:chOff x="1179816" y="3813484"/>
            <a:chExt cx="1332560" cy="902109"/>
          </a:xfrm>
        </p:grpSpPr>
        <p:sp>
          <p:nvSpPr>
            <p:cNvPr id="982" name="Google Shape;982;p23"/>
            <p:cNvSpPr txBox="1"/>
            <p:nvPr/>
          </p:nvSpPr>
          <p:spPr>
            <a:xfrm flipH="1">
              <a:off x="1179848" y="3813484"/>
              <a:ext cx="1301156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Ease of Purchase</a:t>
              </a:r>
              <a:endParaRPr b="1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83" name="Google Shape;983;p23"/>
            <p:cNvSpPr txBox="1"/>
            <p:nvPr/>
          </p:nvSpPr>
          <p:spPr>
            <a:xfrm flipH="1">
              <a:off x="1179816" y="4109658"/>
              <a:ext cx="1332560" cy="60593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Website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Appointments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Locations</a:t>
              </a:r>
              <a:endParaRPr/>
            </a:p>
          </p:txBody>
        </p:sp>
      </p:grpSp>
      <p:grpSp>
        <p:nvGrpSpPr>
          <p:cNvPr id="984" name="Google Shape;984;p23"/>
          <p:cNvGrpSpPr/>
          <p:nvPr/>
        </p:nvGrpSpPr>
        <p:grpSpPr>
          <a:xfrm>
            <a:off x="6285799" y="3858088"/>
            <a:ext cx="1332560" cy="1308567"/>
            <a:chOff x="1179816" y="3813484"/>
            <a:chExt cx="1332560" cy="1308567"/>
          </a:xfrm>
        </p:grpSpPr>
        <p:sp>
          <p:nvSpPr>
            <p:cNvPr id="985" name="Google Shape;985;p23"/>
            <p:cNvSpPr txBox="1"/>
            <p:nvPr/>
          </p:nvSpPr>
          <p:spPr>
            <a:xfrm flipH="1">
              <a:off x="1211220" y="3813484"/>
              <a:ext cx="1225149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Service Sector</a:t>
              </a:r>
              <a:endParaRPr b="1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86" name="Google Shape;986;p23"/>
            <p:cNvSpPr txBox="1"/>
            <p:nvPr/>
          </p:nvSpPr>
          <p:spPr>
            <a:xfrm flipH="1">
              <a:off x="1179816" y="4109658"/>
              <a:ext cx="1332560" cy="10123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Native apps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Social messaging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Live chat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Emails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Knowledge base</a:t>
              </a:r>
              <a:endParaRPr/>
            </a:p>
          </p:txBody>
        </p:sp>
      </p:grpSp>
      <p:grpSp>
        <p:nvGrpSpPr>
          <p:cNvPr id="987" name="Google Shape;987;p23"/>
          <p:cNvGrpSpPr/>
          <p:nvPr/>
        </p:nvGrpSpPr>
        <p:grpSpPr>
          <a:xfrm>
            <a:off x="7994634" y="3858088"/>
            <a:ext cx="1332560" cy="1516316"/>
            <a:chOff x="1179816" y="3813484"/>
            <a:chExt cx="1332560" cy="1516316"/>
          </a:xfrm>
        </p:grpSpPr>
        <p:sp>
          <p:nvSpPr>
            <p:cNvPr id="988" name="Google Shape;988;p23"/>
            <p:cNvSpPr txBox="1"/>
            <p:nvPr/>
          </p:nvSpPr>
          <p:spPr>
            <a:xfrm flipH="1">
              <a:off x="1211220" y="3813484"/>
              <a:ext cx="1225149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Nurture Loyalty</a:t>
              </a:r>
              <a:endParaRPr b="1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89" name="Google Shape;989;p23"/>
            <p:cNvSpPr txBox="1"/>
            <p:nvPr/>
          </p:nvSpPr>
          <p:spPr>
            <a:xfrm flipH="1">
              <a:off x="1179816" y="4109658"/>
              <a:ext cx="1332560" cy="12201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Offers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Surveys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Blog content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Social media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Emails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Customer service</a:t>
              </a:r>
              <a:endParaRPr/>
            </a:p>
          </p:txBody>
        </p:sp>
      </p:grpSp>
      <p:grpSp>
        <p:nvGrpSpPr>
          <p:cNvPr id="990" name="Google Shape;990;p23"/>
          <p:cNvGrpSpPr/>
          <p:nvPr/>
        </p:nvGrpSpPr>
        <p:grpSpPr>
          <a:xfrm>
            <a:off x="9678016" y="3858088"/>
            <a:ext cx="1350862" cy="1109858"/>
            <a:chOff x="1161514" y="3813484"/>
            <a:chExt cx="1350862" cy="1109858"/>
          </a:xfrm>
        </p:grpSpPr>
        <p:sp>
          <p:nvSpPr>
            <p:cNvPr id="991" name="Google Shape;991;p23"/>
            <p:cNvSpPr txBox="1"/>
            <p:nvPr/>
          </p:nvSpPr>
          <p:spPr>
            <a:xfrm flipH="1">
              <a:off x="1161514" y="3813484"/>
              <a:ext cx="1308307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Active Advocacy</a:t>
              </a:r>
              <a:endParaRPr b="1" i="0" sz="11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992" name="Google Shape;992;p23"/>
            <p:cNvSpPr txBox="1"/>
            <p:nvPr/>
          </p:nvSpPr>
          <p:spPr>
            <a:xfrm flipH="1">
              <a:off x="1179816" y="4109658"/>
              <a:ext cx="1332560" cy="813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Recommendation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Engagement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User content</a:t>
              </a:r>
              <a:endParaRPr/>
            </a:p>
            <a:p>
              <a:pPr indent="-171450" lvl="0" marL="17145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Char char="•"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rPr>
                <a:t>Review</a:t>
              </a:r>
              <a:endParaRPr/>
            </a:p>
          </p:txBody>
        </p:sp>
      </p:grpSp>
      <p:sp>
        <p:nvSpPr>
          <p:cNvPr id="993" name="Google Shape;993;p23"/>
          <p:cNvSpPr/>
          <p:nvPr/>
        </p:nvSpPr>
        <p:spPr>
          <a:xfrm>
            <a:off x="1635714" y="2564972"/>
            <a:ext cx="288066" cy="260024"/>
          </a:xfrm>
          <a:custGeom>
            <a:rect b="b" l="l" r="r" t="t"/>
            <a:pathLst>
              <a:path extrusionOk="0" h="168" w="186">
                <a:moveTo>
                  <a:pt x="169" y="59"/>
                </a:moveTo>
                <a:cubicBezTo>
                  <a:pt x="169" y="12"/>
                  <a:pt x="169" y="12"/>
                  <a:pt x="169" y="12"/>
                </a:cubicBezTo>
                <a:cubicBezTo>
                  <a:pt x="169" y="5"/>
                  <a:pt x="163" y="0"/>
                  <a:pt x="156" y="0"/>
                </a:cubicBezTo>
                <a:cubicBezTo>
                  <a:pt x="149" y="0"/>
                  <a:pt x="144" y="5"/>
                  <a:pt x="144" y="12"/>
                </a:cubicBezTo>
                <a:cubicBezTo>
                  <a:pt x="144" y="16"/>
                  <a:pt x="144" y="16"/>
                  <a:pt x="144" y="16"/>
                </a:cubicBezTo>
                <a:cubicBezTo>
                  <a:pt x="21" y="55"/>
                  <a:pt x="21" y="55"/>
                  <a:pt x="21" y="55"/>
                </a:cubicBezTo>
                <a:cubicBezTo>
                  <a:pt x="20" y="55"/>
                  <a:pt x="19" y="54"/>
                  <a:pt x="17" y="54"/>
                </a:cubicBezTo>
                <a:cubicBezTo>
                  <a:pt x="9" y="54"/>
                  <a:pt x="9" y="54"/>
                  <a:pt x="9" y="54"/>
                </a:cubicBezTo>
                <a:cubicBezTo>
                  <a:pt x="4" y="54"/>
                  <a:pt x="0" y="58"/>
                  <a:pt x="0" y="63"/>
                </a:cubicBezTo>
                <a:cubicBezTo>
                  <a:pt x="0" y="105"/>
                  <a:pt x="0" y="105"/>
                  <a:pt x="0" y="105"/>
                </a:cubicBezTo>
                <a:cubicBezTo>
                  <a:pt x="0" y="110"/>
                  <a:pt x="4" y="113"/>
                  <a:pt x="9" y="113"/>
                </a:cubicBezTo>
                <a:cubicBezTo>
                  <a:pt x="17" y="113"/>
                  <a:pt x="17" y="113"/>
                  <a:pt x="17" y="113"/>
                </a:cubicBezTo>
                <a:cubicBezTo>
                  <a:pt x="19" y="113"/>
                  <a:pt x="20" y="113"/>
                  <a:pt x="21" y="113"/>
                </a:cubicBezTo>
                <a:cubicBezTo>
                  <a:pt x="41" y="119"/>
                  <a:pt x="41" y="119"/>
                  <a:pt x="41" y="119"/>
                </a:cubicBezTo>
                <a:cubicBezTo>
                  <a:pt x="39" y="124"/>
                  <a:pt x="39" y="124"/>
                  <a:pt x="39" y="124"/>
                </a:cubicBezTo>
                <a:cubicBezTo>
                  <a:pt x="36" y="133"/>
                  <a:pt x="41" y="142"/>
                  <a:pt x="50" y="145"/>
                </a:cubicBezTo>
                <a:cubicBezTo>
                  <a:pt x="94" y="159"/>
                  <a:pt x="94" y="159"/>
                  <a:pt x="94" y="159"/>
                </a:cubicBezTo>
                <a:cubicBezTo>
                  <a:pt x="103" y="162"/>
                  <a:pt x="113" y="157"/>
                  <a:pt x="116" y="148"/>
                </a:cubicBezTo>
                <a:cubicBezTo>
                  <a:pt x="117" y="144"/>
                  <a:pt x="117" y="144"/>
                  <a:pt x="117" y="144"/>
                </a:cubicBezTo>
                <a:cubicBezTo>
                  <a:pt x="144" y="152"/>
                  <a:pt x="144" y="152"/>
                  <a:pt x="144" y="152"/>
                </a:cubicBezTo>
                <a:cubicBezTo>
                  <a:pt x="144" y="156"/>
                  <a:pt x="144" y="156"/>
                  <a:pt x="144" y="156"/>
                </a:cubicBezTo>
                <a:cubicBezTo>
                  <a:pt x="144" y="163"/>
                  <a:pt x="149" y="168"/>
                  <a:pt x="156" y="168"/>
                </a:cubicBezTo>
                <a:cubicBezTo>
                  <a:pt x="163" y="168"/>
                  <a:pt x="169" y="163"/>
                  <a:pt x="169" y="156"/>
                </a:cubicBezTo>
                <a:cubicBezTo>
                  <a:pt x="169" y="109"/>
                  <a:pt x="169" y="109"/>
                  <a:pt x="169" y="109"/>
                </a:cubicBezTo>
                <a:cubicBezTo>
                  <a:pt x="178" y="109"/>
                  <a:pt x="186" y="102"/>
                  <a:pt x="186" y="92"/>
                </a:cubicBezTo>
                <a:cubicBezTo>
                  <a:pt x="186" y="76"/>
                  <a:pt x="186" y="76"/>
                  <a:pt x="186" y="76"/>
                </a:cubicBezTo>
                <a:cubicBezTo>
                  <a:pt x="186" y="66"/>
                  <a:pt x="178" y="59"/>
                  <a:pt x="169" y="59"/>
                </a:cubicBezTo>
                <a:close/>
                <a:moveTo>
                  <a:pt x="17" y="105"/>
                </a:moveTo>
                <a:cubicBezTo>
                  <a:pt x="9" y="105"/>
                  <a:pt x="9" y="105"/>
                  <a:pt x="9" y="105"/>
                </a:cubicBezTo>
                <a:cubicBezTo>
                  <a:pt x="9" y="63"/>
                  <a:pt x="9" y="63"/>
                  <a:pt x="9" y="63"/>
                </a:cubicBezTo>
                <a:cubicBezTo>
                  <a:pt x="17" y="63"/>
                  <a:pt x="17" y="63"/>
                  <a:pt x="17" y="63"/>
                </a:cubicBezTo>
                <a:lnTo>
                  <a:pt x="17" y="105"/>
                </a:lnTo>
                <a:close/>
                <a:moveTo>
                  <a:pt x="108" y="146"/>
                </a:moveTo>
                <a:cubicBezTo>
                  <a:pt x="106" y="150"/>
                  <a:pt x="101" y="153"/>
                  <a:pt x="97" y="151"/>
                </a:cubicBezTo>
                <a:cubicBezTo>
                  <a:pt x="53" y="137"/>
                  <a:pt x="53" y="137"/>
                  <a:pt x="53" y="137"/>
                </a:cubicBezTo>
                <a:cubicBezTo>
                  <a:pt x="48" y="136"/>
                  <a:pt x="46" y="131"/>
                  <a:pt x="47" y="127"/>
                </a:cubicBezTo>
                <a:cubicBezTo>
                  <a:pt x="49" y="122"/>
                  <a:pt x="49" y="122"/>
                  <a:pt x="49" y="122"/>
                </a:cubicBezTo>
                <a:cubicBezTo>
                  <a:pt x="109" y="141"/>
                  <a:pt x="109" y="141"/>
                  <a:pt x="109" y="141"/>
                </a:cubicBezTo>
                <a:lnTo>
                  <a:pt x="108" y="146"/>
                </a:lnTo>
                <a:close/>
                <a:moveTo>
                  <a:pt x="144" y="143"/>
                </a:moveTo>
                <a:cubicBezTo>
                  <a:pt x="26" y="105"/>
                  <a:pt x="26" y="105"/>
                  <a:pt x="26" y="105"/>
                </a:cubicBezTo>
                <a:cubicBezTo>
                  <a:pt x="26" y="105"/>
                  <a:pt x="26" y="105"/>
                  <a:pt x="26" y="105"/>
                </a:cubicBezTo>
                <a:cubicBezTo>
                  <a:pt x="26" y="63"/>
                  <a:pt x="26" y="63"/>
                  <a:pt x="2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144" y="25"/>
                  <a:pt x="144" y="25"/>
                  <a:pt x="144" y="25"/>
                </a:cubicBezTo>
                <a:lnTo>
                  <a:pt x="144" y="143"/>
                </a:lnTo>
                <a:close/>
                <a:moveTo>
                  <a:pt x="161" y="156"/>
                </a:moveTo>
                <a:cubicBezTo>
                  <a:pt x="161" y="158"/>
                  <a:pt x="159" y="160"/>
                  <a:pt x="156" y="160"/>
                </a:cubicBezTo>
                <a:cubicBezTo>
                  <a:pt x="154" y="160"/>
                  <a:pt x="152" y="158"/>
                  <a:pt x="152" y="156"/>
                </a:cubicBezTo>
                <a:cubicBezTo>
                  <a:pt x="152" y="12"/>
                  <a:pt x="152" y="12"/>
                  <a:pt x="152" y="12"/>
                </a:cubicBezTo>
                <a:cubicBezTo>
                  <a:pt x="152" y="10"/>
                  <a:pt x="154" y="8"/>
                  <a:pt x="156" y="8"/>
                </a:cubicBezTo>
                <a:cubicBezTo>
                  <a:pt x="159" y="8"/>
                  <a:pt x="161" y="10"/>
                  <a:pt x="161" y="12"/>
                </a:cubicBezTo>
                <a:lnTo>
                  <a:pt x="161" y="156"/>
                </a:lnTo>
                <a:close/>
                <a:moveTo>
                  <a:pt x="177" y="92"/>
                </a:moveTo>
                <a:cubicBezTo>
                  <a:pt x="177" y="97"/>
                  <a:pt x="174" y="101"/>
                  <a:pt x="169" y="101"/>
                </a:cubicBezTo>
                <a:cubicBezTo>
                  <a:pt x="169" y="67"/>
                  <a:pt x="169" y="67"/>
                  <a:pt x="169" y="67"/>
                </a:cubicBezTo>
                <a:cubicBezTo>
                  <a:pt x="174" y="67"/>
                  <a:pt x="177" y="71"/>
                  <a:pt x="177" y="76"/>
                </a:cubicBezTo>
                <a:lnTo>
                  <a:pt x="177" y="92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94" name="Google Shape;994;p23"/>
          <p:cNvSpPr/>
          <p:nvPr/>
        </p:nvSpPr>
        <p:spPr>
          <a:xfrm>
            <a:off x="3338653" y="2542502"/>
            <a:ext cx="284668" cy="283829"/>
          </a:xfrm>
          <a:custGeom>
            <a:rect b="b" l="l" r="r" t="t"/>
            <a:pathLst>
              <a:path extrusionOk="0" h="186" w="186">
                <a:moveTo>
                  <a:pt x="185" y="178"/>
                </a:moveTo>
                <a:cubicBezTo>
                  <a:pt x="140" y="134"/>
                  <a:pt x="140" y="134"/>
                  <a:pt x="140" y="134"/>
                </a:cubicBezTo>
                <a:cubicBezTo>
                  <a:pt x="153" y="119"/>
                  <a:pt x="161" y="101"/>
                  <a:pt x="161" y="80"/>
                </a:cubicBezTo>
                <a:cubicBezTo>
                  <a:pt x="161" y="36"/>
                  <a:pt x="125" y="0"/>
                  <a:pt x="81" y="0"/>
                </a:cubicBezTo>
                <a:cubicBezTo>
                  <a:pt x="36" y="0"/>
                  <a:pt x="0" y="36"/>
                  <a:pt x="0" y="80"/>
                </a:cubicBezTo>
                <a:cubicBezTo>
                  <a:pt x="0" y="124"/>
                  <a:pt x="36" y="160"/>
                  <a:pt x="81" y="160"/>
                </a:cubicBezTo>
                <a:cubicBezTo>
                  <a:pt x="101" y="160"/>
                  <a:pt x="120" y="152"/>
                  <a:pt x="134" y="140"/>
                </a:cubicBezTo>
                <a:cubicBezTo>
                  <a:pt x="179" y="184"/>
                  <a:pt x="179" y="184"/>
                  <a:pt x="179" y="184"/>
                </a:cubicBezTo>
                <a:cubicBezTo>
                  <a:pt x="180" y="185"/>
                  <a:pt x="181" y="186"/>
                  <a:pt x="182" y="186"/>
                </a:cubicBezTo>
                <a:cubicBezTo>
                  <a:pt x="184" y="186"/>
                  <a:pt x="186" y="184"/>
                  <a:pt x="186" y="181"/>
                </a:cubicBezTo>
                <a:cubicBezTo>
                  <a:pt x="186" y="180"/>
                  <a:pt x="186" y="179"/>
                  <a:pt x="185" y="178"/>
                </a:cubicBezTo>
                <a:close/>
                <a:moveTo>
                  <a:pt x="81" y="152"/>
                </a:moveTo>
                <a:cubicBezTo>
                  <a:pt x="41" y="152"/>
                  <a:pt x="9" y="120"/>
                  <a:pt x="9" y="80"/>
                </a:cubicBezTo>
                <a:cubicBezTo>
                  <a:pt x="9" y="41"/>
                  <a:pt x="41" y="8"/>
                  <a:pt x="81" y="8"/>
                </a:cubicBezTo>
                <a:cubicBezTo>
                  <a:pt x="120" y="8"/>
                  <a:pt x="152" y="41"/>
                  <a:pt x="152" y="80"/>
                </a:cubicBezTo>
                <a:cubicBezTo>
                  <a:pt x="152" y="120"/>
                  <a:pt x="120" y="152"/>
                  <a:pt x="81" y="152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95" name="Google Shape;995;p23"/>
          <p:cNvSpPr/>
          <p:nvPr/>
        </p:nvSpPr>
        <p:spPr>
          <a:xfrm>
            <a:off x="5039330" y="2542502"/>
            <a:ext cx="262931" cy="288542"/>
          </a:xfrm>
          <a:custGeom>
            <a:rect b="b" l="l" r="r" t="t"/>
            <a:pathLst>
              <a:path extrusionOk="0" h="186" w="169">
                <a:moveTo>
                  <a:pt x="169" y="181"/>
                </a:moveTo>
                <a:cubicBezTo>
                  <a:pt x="169" y="181"/>
                  <a:pt x="169" y="181"/>
                  <a:pt x="169" y="181"/>
                </a:cubicBezTo>
                <a:cubicBezTo>
                  <a:pt x="152" y="55"/>
                  <a:pt x="152" y="55"/>
                  <a:pt x="152" y="55"/>
                </a:cubicBezTo>
                <a:cubicBezTo>
                  <a:pt x="152" y="55"/>
                  <a:pt x="152" y="55"/>
                  <a:pt x="152" y="55"/>
                </a:cubicBezTo>
                <a:cubicBezTo>
                  <a:pt x="152" y="53"/>
                  <a:pt x="150" y="51"/>
                  <a:pt x="148" y="51"/>
                </a:cubicBezTo>
                <a:cubicBezTo>
                  <a:pt x="119" y="51"/>
                  <a:pt x="119" y="51"/>
                  <a:pt x="119" y="51"/>
                </a:cubicBezTo>
                <a:cubicBezTo>
                  <a:pt x="119" y="34"/>
                  <a:pt x="119" y="34"/>
                  <a:pt x="119" y="34"/>
                </a:cubicBezTo>
                <a:cubicBezTo>
                  <a:pt x="119" y="15"/>
                  <a:pt x="103" y="0"/>
                  <a:pt x="85" y="0"/>
                </a:cubicBezTo>
                <a:cubicBezTo>
                  <a:pt x="66" y="0"/>
                  <a:pt x="51" y="15"/>
                  <a:pt x="51" y="34"/>
                </a:cubicBezTo>
                <a:cubicBezTo>
                  <a:pt x="51" y="51"/>
                  <a:pt x="51" y="51"/>
                  <a:pt x="51" y="51"/>
                </a:cubicBezTo>
                <a:cubicBezTo>
                  <a:pt x="22" y="51"/>
                  <a:pt x="22" y="51"/>
                  <a:pt x="22" y="51"/>
                </a:cubicBezTo>
                <a:cubicBezTo>
                  <a:pt x="19" y="51"/>
                  <a:pt x="18" y="53"/>
                  <a:pt x="17" y="55"/>
                </a:cubicBezTo>
                <a:cubicBezTo>
                  <a:pt x="17" y="55"/>
                  <a:pt x="17" y="55"/>
                  <a:pt x="17" y="55"/>
                </a:cubicBezTo>
                <a:cubicBezTo>
                  <a:pt x="1" y="181"/>
                  <a:pt x="1" y="181"/>
                  <a:pt x="1" y="181"/>
                </a:cubicBezTo>
                <a:cubicBezTo>
                  <a:pt x="1" y="181"/>
                  <a:pt x="1" y="181"/>
                  <a:pt x="1" y="181"/>
                </a:cubicBezTo>
                <a:cubicBezTo>
                  <a:pt x="1" y="181"/>
                  <a:pt x="0" y="182"/>
                  <a:pt x="0" y="182"/>
                </a:cubicBezTo>
                <a:cubicBezTo>
                  <a:pt x="0" y="184"/>
                  <a:pt x="2" y="186"/>
                  <a:pt x="5" y="186"/>
                </a:cubicBezTo>
                <a:cubicBezTo>
                  <a:pt x="165" y="186"/>
                  <a:pt x="165" y="186"/>
                  <a:pt x="165" y="186"/>
                </a:cubicBezTo>
                <a:cubicBezTo>
                  <a:pt x="167" y="186"/>
                  <a:pt x="169" y="184"/>
                  <a:pt x="169" y="182"/>
                </a:cubicBezTo>
                <a:cubicBezTo>
                  <a:pt x="169" y="182"/>
                  <a:pt x="169" y="181"/>
                  <a:pt x="169" y="181"/>
                </a:cubicBezTo>
                <a:close/>
                <a:moveTo>
                  <a:pt x="60" y="34"/>
                </a:moveTo>
                <a:cubicBezTo>
                  <a:pt x="60" y="20"/>
                  <a:pt x="71" y="9"/>
                  <a:pt x="85" y="9"/>
                </a:cubicBezTo>
                <a:cubicBezTo>
                  <a:pt x="99" y="9"/>
                  <a:pt x="110" y="20"/>
                  <a:pt x="110" y="34"/>
                </a:cubicBezTo>
                <a:cubicBezTo>
                  <a:pt x="110" y="51"/>
                  <a:pt x="110" y="51"/>
                  <a:pt x="110" y="51"/>
                </a:cubicBezTo>
                <a:cubicBezTo>
                  <a:pt x="60" y="51"/>
                  <a:pt x="60" y="51"/>
                  <a:pt x="60" y="51"/>
                </a:cubicBezTo>
                <a:lnTo>
                  <a:pt x="60" y="34"/>
                </a:lnTo>
                <a:close/>
                <a:moveTo>
                  <a:pt x="25" y="59"/>
                </a:moveTo>
                <a:cubicBezTo>
                  <a:pt x="51" y="59"/>
                  <a:pt x="51" y="59"/>
                  <a:pt x="51" y="59"/>
                </a:cubicBezTo>
                <a:cubicBezTo>
                  <a:pt x="51" y="77"/>
                  <a:pt x="51" y="77"/>
                  <a:pt x="51" y="77"/>
                </a:cubicBezTo>
                <a:cubicBezTo>
                  <a:pt x="49" y="79"/>
                  <a:pt x="47" y="82"/>
                  <a:pt x="47" y="85"/>
                </a:cubicBezTo>
                <a:cubicBezTo>
                  <a:pt x="47" y="89"/>
                  <a:pt x="51" y="93"/>
                  <a:pt x="55" y="93"/>
                </a:cubicBezTo>
                <a:cubicBezTo>
                  <a:pt x="60" y="93"/>
                  <a:pt x="64" y="89"/>
                  <a:pt x="64" y="85"/>
                </a:cubicBezTo>
                <a:cubicBezTo>
                  <a:pt x="64" y="82"/>
                  <a:pt x="62" y="79"/>
                  <a:pt x="60" y="77"/>
                </a:cubicBezTo>
                <a:cubicBezTo>
                  <a:pt x="60" y="59"/>
                  <a:pt x="60" y="59"/>
                  <a:pt x="60" y="59"/>
                </a:cubicBezTo>
                <a:cubicBezTo>
                  <a:pt x="110" y="59"/>
                  <a:pt x="110" y="59"/>
                  <a:pt x="110" y="59"/>
                </a:cubicBezTo>
                <a:cubicBezTo>
                  <a:pt x="110" y="77"/>
                  <a:pt x="110" y="77"/>
                  <a:pt x="110" y="77"/>
                </a:cubicBezTo>
                <a:cubicBezTo>
                  <a:pt x="108" y="79"/>
                  <a:pt x="106" y="82"/>
                  <a:pt x="106" y="85"/>
                </a:cubicBezTo>
                <a:cubicBezTo>
                  <a:pt x="106" y="89"/>
                  <a:pt x="110" y="93"/>
                  <a:pt x="114" y="93"/>
                </a:cubicBezTo>
                <a:cubicBezTo>
                  <a:pt x="119" y="93"/>
                  <a:pt x="123" y="89"/>
                  <a:pt x="123" y="85"/>
                </a:cubicBezTo>
                <a:cubicBezTo>
                  <a:pt x="123" y="82"/>
                  <a:pt x="121" y="79"/>
                  <a:pt x="119" y="77"/>
                </a:cubicBezTo>
                <a:cubicBezTo>
                  <a:pt x="119" y="59"/>
                  <a:pt x="119" y="59"/>
                  <a:pt x="119" y="59"/>
                </a:cubicBezTo>
                <a:cubicBezTo>
                  <a:pt x="144" y="59"/>
                  <a:pt x="144" y="59"/>
                  <a:pt x="144" y="59"/>
                </a:cubicBezTo>
                <a:cubicBezTo>
                  <a:pt x="158" y="161"/>
                  <a:pt x="158" y="161"/>
                  <a:pt x="158" y="161"/>
                </a:cubicBezTo>
                <a:cubicBezTo>
                  <a:pt x="12" y="161"/>
                  <a:pt x="12" y="161"/>
                  <a:pt x="12" y="161"/>
                </a:cubicBezTo>
                <a:lnTo>
                  <a:pt x="25" y="59"/>
                </a:lnTo>
                <a:close/>
                <a:moveTo>
                  <a:pt x="10" y="178"/>
                </a:moveTo>
                <a:cubicBezTo>
                  <a:pt x="11" y="169"/>
                  <a:pt x="11" y="169"/>
                  <a:pt x="11" y="169"/>
                </a:cubicBezTo>
                <a:cubicBezTo>
                  <a:pt x="159" y="169"/>
                  <a:pt x="159" y="169"/>
                  <a:pt x="159" y="169"/>
                </a:cubicBezTo>
                <a:cubicBezTo>
                  <a:pt x="160" y="178"/>
                  <a:pt x="160" y="178"/>
                  <a:pt x="160" y="178"/>
                </a:cubicBezTo>
                <a:lnTo>
                  <a:pt x="10" y="17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96" name="Google Shape;996;p23"/>
          <p:cNvSpPr/>
          <p:nvPr/>
        </p:nvSpPr>
        <p:spPr>
          <a:xfrm>
            <a:off x="6729701" y="2564972"/>
            <a:ext cx="284668" cy="282989"/>
          </a:xfrm>
          <a:custGeom>
            <a:rect b="b" l="l" r="r" t="t"/>
            <a:pathLst>
              <a:path extrusionOk="0" h="185" w="186">
                <a:moveTo>
                  <a:pt x="180" y="74"/>
                </a:moveTo>
                <a:cubicBezTo>
                  <a:pt x="171" y="72"/>
                  <a:pt x="171" y="72"/>
                  <a:pt x="171" y="72"/>
                </a:cubicBezTo>
                <a:cubicBezTo>
                  <a:pt x="169" y="65"/>
                  <a:pt x="166" y="58"/>
                  <a:pt x="163" y="52"/>
                </a:cubicBezTo>
                <a:cubicBezTo>
                  <a:pt x="168" y="44"/>
                  <a:pt x="168" y="44"/>
                  <a:pt x="168" y="44"/>
                </a:cubicBezTo>
                <a:cubicBezTo>
                  <a:pt x="169" y="42"/>
                  <a:pt x="170" y="38"/>
                  <a:pt x="168" y="36"/>
                </a:cubicBezTo>
                <a:cubicBezTo>
                  <a:pt x="150" y="18"/>
                  <a:pt x="150" y="18"/>
                  <a:pt x="150" y="18"/>
                </a:cubicBezTo>
                <a:cubicBezTo>
                  <a:pt x="149" y="17"/>
                  <a:pt x="148" y="17"/>
                  <a:pt x="146" y="17"/>
                </a:cubicBezTo>
                <a:cubicBezTo>
                  <a:pt x="145" y="17"/>
                  <a:pt x="143" y="17"/>
                  <a:pt x="141" y="18"/>
                </a:cubicBezTo>
                <a:cubicBezTo>
                  <a:pt x="133" y="23"/>
                  <a:pt x="133" y="23"/>
                  <a:pt x="133" y="23"/>
                </a:cubicBezTo>
                <a:cubicBezTo>
                  <a:pt x="127" y="19"/>
                  <a:pt x="121" y="17"/>
                  <a:pt x="114" y="15"/>
                </a:cubicBezTo>
                <a:cubicBezTo>
                  <a:pt x="112" y="6"/>
                  <a:pt x="112" y="6"/>
                  <a:pt x="112" y="6"/>
                </a:cubicBezTo>
                <a:cubicBezTo>
                  <a:pt x="111" y="3"/>
                  <a:pt x="109" y="0"/>
                  <a:pt x="106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77" y="0"/>
                  <a:pt x="75" y="3"/>
                  <a:pt x="75" y="6"/>
                </a:cubicBezTo>
                <a:cubicBezTo>
                  <a:pt x="72" y="15"/>
                  <a:pt x="72" y="15"/>
                  <a:pt x="72" y="15"/>
                </a:cubicBezTo>
                <a:cubicBezTo>
                  <a:pt x="66" y="17"/>
                  <a:pt x="59" y="19"/>
                  <a:pt x="53" y="23"/>
                </a:cubicBezTo>
                <a:cubicBezTo>
                  <a:pt x="45" y="18"/>
                  <a:pt x="45" y="18"/>
                  <a:pt x="45" y="18"/>
                </a:cubicBezTo>
                <a:cubicBezTo>
                  <a:pt x="44" y="17"/>
                  <a:pt x="42" y="17"/>
                  <a:pt x="40" y="17"/>
                </a:cubicBezTo>
                <a:cubicBezTo>
                  <a:pt x="39" y="17"/>
                  <a:pt x="37" y="17"/>
                  <a:pt x="36" y="18"/>
                </a:cubicBezTo>
                <a:cubicBezTo>
                  <a:pt x="19" y="36"/>
                  <a:pt x="19" y="36"/>
                  <a:pt x="19" y="36"/>
                </a:cubicBezTo>
                <a:cubicBezTo>
                  <a:pt x="16" y="38"/>
                  <a:pt x="17" y="42"/>
                  <a:pt x="19" y="44"/>
                </a:cubicBezTo>
                <a:cubicBezTo>
                  <a:pt x="24" y="52"/>
                  <a:pt x="24" y="52"/>
                  <a:pt x="24" y="52"/>
                </a:cubicBezTo>
                <a:cubicBezTo>
                  <a:pt x="20" y="58"/>
                  <a:pt x="17" y="65"/>
                  <a:pt x="16" y="72"/>
                </a:cubicBezTo>
                <a:cubicBezTo>
                  <a:pt x="7" y="74"/>
                  <a:pt x="7" y="74"/>
                  <a:pt x="7" y="74"/>
                </a:cubicBezTo>
                <a:cubicBezTo>
                  <a:pt x="4" y="75"/>
                  <a:pt x="0" y="77"/>
                  <a:pt x="0" y="80"/>
                </a:cubicBezTo>
                <a:cubicBezTo>
                  <a:pt x="0" y="105"/>
                  <a:pt x="0" y="105"/>
                  <a:pt x="0" y="105"/>
                </a:cubicBezTo>
                <a:cubicBezTo>
                  <a:pt x="0" y="108"/>
                  <a:pt x="4" y="110"/>
                  <a:pt x="7" y="111"/>
                </a:cubicBezTo>
                <a:cubicBezTo>
                  <a:pt x="16" y="113"/>
                  <a:pt x="16" y="113"/>
                  <a:pt x="16" y="113"/>
                </a:cubicBezTo>
                <a:cubicBezTo>
                  <a:pt x="17" y="120"/>
                  <a:pt x="20" y="127"/>
                  <a:pt x="24" y="133"/>
                </a:cubicBezTo>
                <a:cubicBezTo>
                  <a:pt x="19" y="141"/>
                  <a:pt x="19" y="141"/>
                  <a:pt x="19" y="141"/>
                </a:cubicBezTo>
                <a:cubicBezTo>
                  <a:pt x="17" y="143"/>
                  <a:pt x="16" y="147"/>
                  <a:pt x="19" y="149"/>
                </a:cubicBezTo>
                <a:cubicBezTo>
                  <a:pt x="36" y="167"/>
                  <a:pt x="36" y="167"/>
                  <a:pt x="36" y="167"/>
                </a:cubicBezTo>
                <a:cubicBezTo>
                  <a:pt x="37" y="168"/>
                  <a:pt x="39" y="168"/>
                  <a:pt x="40" y="168"/>
                </a:cubicBezTo>
                <a:cubicBezTo>
                  <a:pt x="42" y="168"/>
                  <a:pt x="44" y="168"/>
                  <a:pt x="45" y="167"/>
                </a:cubicBezTo>
                <a:cubicBezTo>
                  <a:pt x="53" y="162"/>
                  <a:pt x="53" y="162"/>
                  <a:pt x="53" y="162"/>
                </a:cubicBezTo>
                <a:cubicBezTo>
                  <a:pt x="59" y="166"/>
                  <a:pt x="66" y="168"/>
                  <a:pt x="72" y="170"/>
                </a:cubicBezTo>
                <a:cubicBezTo>
                  <a:pt x="75" y="179"/>
                  <a:pt x="75" y="179"/>
                  <a:pt x="75" y="179"/>
                </a:cubicBezTo>
                <a:cubicBezTo>
                  <a:pt x="75" y="182"/>
                  <a:pt x="77" y="185"/>
                  <a:pt x="81" y="185"/>
                </a:cubicBezTo>
                <a:cubicBezTo>
                  <a:pt x="106" y="185"/>
                  <a:pt x="106" y="185"/>
                  <a:pt x="106" y="185"/>
                </a:cubicBezTo>
                <a:cubicBezTo>
                  <a:pt x="109" y="185"/>
                  <a:pt x="111" y="182"/>
                  <a:pt x="112" y="179"/>
                </a:cubicBezTo>
                <a:cubicBezTo>
                  <a:pt x="114" y="170"/>
                  <a:pt x="114" y="170"/>
                  <a:pt x="114" y="170"/>
                </a:cubicBezTo>
                <a:cubicBezTo>
                  <a:pt x="121" y="168"/>
                  <a:pt x="127" y="166"/>
                  <a:pt x="133" y="162"/>
                </a:cubicBezTo>
                <a:cubicBezTo>
                  <a:pt x="141" y="167"/>
                  <a:pt x="141" y="167"/>
                  <a:pt x="141" y="167"/>
                </a:cubicBezTo>
                <a:cubicBezTo>
                  <a:pt x="143" y="168"/>
                  <a:pt x="145" y="168"/>
                  <a:pt x="146" y="168"/>
                </a:cubicBezTo>
                <a:cubicBezTo>
                  <a:pt x="148" y="168"/>
                  <a:pt x="149" y="168"/>
                  <a:pt x="150" y="167"/>
                </a:cubicBezTo>
                <a:cubicBezTo>
                  <a:pt x="168" y="149"/>
                  <a:pt x="168" y="149"/>
                  <a:pt x="168" y="149"/>
                </a:cubicBezTo>
                <a:cubicBezTo>
                  <a:pt x="170" y="147"/>
                  <a:pt x="169" y="143"/>
                  <a:pt x="168" y="141"/>
                </a:cubicBezTo>
                <a:cubicBezTo>
                  <a:pt x="163" y="133"/>
                  <a:pt x="163" y="133"/>
                  <a:pt x="163" y="133"/>
                </a:cubicBezTo>
                <a:cubicBezTo>
                  <a:pt x="166" y="127"/>
                  <a:pt x="169" y="120"/>
                  <a:pt x="171" y="113"/>
                </a:cubicBezTo>
                <a:cubicBezTo>
                  <a:pt x="180" y="111"/>
                  <a:pt x="180" y="111"/>
                  <a:pt x="180" y="111"/>
                </a:cubicBezTo>
                <a:cubicBezTo>
                  <a:pt x="183" y="110"/>
                  <a:pt x="186" y="108"/>
                  <a:pt x="186" y="105"/>
                </a:cubicBezTo>
                <a:cubicBezTo>
                  <a:pt x="186" y="80"/>
                  <a:pt x="186" y="80"/>
                  <a:pt x="186" y="80"/>
                </a:cubicBezTo>
                <a:cubicBezTo>
                  <a:pt x="186" y="77"/>
                  <a:pt x="183" y="75"/>
                  <a:pt x="180" y="74"/>
                </a:cubicBezTo>
                <a:close/>
                <a:moveTo>
                  <a:pt x="178" y="103"/>
                </a:moveTo>
                <a:cubicBezTo>
                  <a:pt x="178" y="103"/>
                  <a:pt x="178" y="103"/>
                  <a:pt x="177" y="103"/>
                </a:cubicBezTo>
                <a:cubicBezTo>
                  <a:pt x="169" y="105"/>
                  <a:pt x="169" y="105"/>
                  <a:pt x="169" y="105"/>
                </a:cubicBezTo>
                <a:cubicBezTo>
                  <a:pt x="166" y="106"/>
                  <a:pt x="164" y="108"/>
                  <a:pt x="163" y="111"/>
                </a:cubicBezTo>
                <a:cubicBezTo>
                  <a:pt x="161" y="117"/>
                  <a:pt x="159" y="123"/>
                  <a:pt x="156" y="129"/>
                </a:cubicBezTo>
                <a:cubicBezTo>
                  <a:pt x="154" y="131"/>
                  <a:pt x="154" y="134"/>
                  <a:pt x="156" y="137"/>
                </a:cubicBezTo>
                <a:cubicBezTo>
                  <a:pt x="160" y="145"/>
                  <a:pt x="160" y="145"/>
                  <a:pt x="160" y="145"/>
                </a:cubicBezTo>
                <a:cubicBezTo>
                  <a:pt x="146" y="160"/>
                  <a:pt x="146" y="160"/>
                  <a:pt x="146" y="160"/>
                </a:cubicBezTo>
                <a:cubicBezTo>
                  <a:pt x="145" y="160"/>
                  <a:pt x="145" y="160"/>
                  <a:pt x="145" y="160"/>
                </a:cubicBezTo>
                <a:cubicBezTo>
                  <a:pt x="138" y="155"/>
                  <a:pt x="138" y="155"/>
                  <a:pt x="138" y="155"/>
                </a:cubicBezTo>
                <a:cubicBezTo>
                  <a:pt x="136" y="154"/>
                  <a:pt x="135" y="154"/>
                  <a:pt x="133" y="154"/>
                </a:cubicBezTo>
                <a:cubicBezTo>
                  <a:pt x="132" y="154"/>
                  <a:pt x="130" y="154"/>
                  <a:pt x="129" y="155"/>
                </a:cubicBezTo>
                <a:cubicBezTo>
                  <a:pt x="124" y="158"/>
                  <a:pt x="118" y="160"/>
                  <a:pt x="112" y="162"/>
                </a:cubicBezTo>
                <a:cubicBezTo>
                  <a:pt x="109" y="163"/>
                  <a:pt x="107" y="165"/>
                  <a:pt x="106" y="168"/>
                </a:cubicBezTo>
                <a:cubicBezTo>
                  <a:pt x="104" y="177"/>
                  <a:pt x="104" y="177"/>
                  <a:pt x="104" y="177"/>
                </a:cubicBezTo>
                <a:cubicBezTo>
                  <a:pt x="104" y="177"/>
                  <a:pt x="104" y="177"/>
                  <a:pt x="104" y="177"/>
                </a:cubicBezTo>
                <a:cubicBezTo>
                  <a:pt x="83" y="177"/>
                  <a:pt x="83" y="177"/>
                  <a:pt x="83" y="177"/>
                </a:cubicBezTo>
                <a:cubicBezTo>
                  <a:pt x="81" y="168"/>
                  <a:pt x="81" y="168"/>
                  <a:pt x="81" y="168"/>
                </a:cubicBezTo>
                <a:cubicBezTo>
                  <a:pt x="80" y="165"/>
                  <a:pt x="78" y="163"/>
                  <a:pt x="75" y="162"/>
                </a:cubicBezTo>
                <a:cubicBezTo>
                  <a:pt x="69" y="160"/>
                  <a:pt x="63" y="158"/>
                  <a:pt x="57" y="155"/>
                </a:cubicBezTo>
                <a:cubicBezTo>
                  <a:pt x="56" y="154"/>
                  <a:pt x="55" y="154"/>
                  <a:pt x="53" y="154"/>
                </a:cubicBezTo>
                <a:cubicBezTo>
                  <a:pt x="52" y="154"/>
                  <a:pt x="50" y="154"/>
                  <a:pt x="49" y="155"/>
                </a:cubicBezTo>
                <a:cubicBezTo>
                  <a:pt x="41" y="160"/>
                  <a:pt x="41" y="160"/>
                  <a:pt x="41" y="160"/>
                </a:cubicBezTo>
                <a:cubicBezTo>
                  <a:pt x="41" y="160"/>
                  <a:pt x="41" y="160"/>
                  <a:pt x="41" y="160"/>
                </a:cubicBezTo>
                <a:cubicBezTo>
                  <a:pt x="26" y="145"/>
                  <a:pt x="26" y="145"/>
                  <a:pt x="26" y="145"/>
                </a:cubicBezTo>
                <a:cubicBezTo>
                  <a:pt x="31" y="137"/>
                  <a:pt x="31" y="137"/>
                  <a:pt x="31" y="137"/>
                </a:cubicBezTo>
                <a:cubicBezTo>
                  <a:pt x="32" y="134"/>
                  <a:pt x="32" y="131"/>
                  <a:pt x="31" y="129"/>
                </a:cubicBezTo>
                <a:cubicBezTo>
                  <a:pt x="28" y="123"/>
                  <a:pt x="25" y="117"/>
                  <a:pt x="24" y="111"/>
                </a:cubicBezTo>
                <a:cubicBezTo>
                  <a:pt x="23" y="108"/>
                  <a:pt x="21" y="106"/>
                  <a:pt x="18" y="105"/>
                </a:cubicBezTo>
                <a:cubicBezTo>
                  <a:pt x="9" y="103"/>
                  <a:pt x="9" y="103"/>
                  <a:pt x="9" y="103"/>
                </a:cubicBezTo>
                <a:cubicBezTo>
                  <a:pt x="9" y="103"/>
                  <a:pt x="9" y="103"/>
                  <a:pt x="9" y="103"/>
                </a:cubicBezTo>
                <a:cubicBezTo>
                  <a:pt x="9" y="82"/>
                  <a:pt x="9" y="82"/>
                  <a:pt x="9" y="82"/>
                </a:cubicBezTo>
                <a:cubicBezTo>
                  <a:pt x="18" y="80"/>
                  <a:pt x="18" y="80"/>
                  <a:pt x="18" y="80"/>
                </a:cubicBezTo>
                <a:cubicBezTo>
                  <a:pt x="21" y="79"/>
                  <a:pt x="23" y="77"/>
                  <a:pt x="24" y="74"/>
                </a:cubicBezTo>
                <a:cubicBezTo>
                  <a:pt x="25" y="68"/>
                  <a:pt x="28" y="62"/>
                  <a:pt x="31" y="57"/>
                </a:cubicBezTo>
                <a:cubicBezTo>
                  <a:pt x="32" y="54"/>
                  <a:pt x="32" y="51"/>
                  <a:pt x="31" y="48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41" y="26"/>
                  <a:pt x="41" y="26"/>
                  <a:pt x="41" y="26"/>
                </a:cubicBezTo>
                <a:cubicBezTo>
                  <a:pt x="49" y="30"/>
                  <a:pt x="49" y="30"/>
                  <a:pt x="49" y="30"/>
                </a:cubicBezTo>
                <a:cubicBezTo>
                  <a:pt x="50" y="31"/>
                  <a:pt x="52" y="31"/>
                  <a:pt x="53" y="31"/>
                </a:cubicBezTo>
                <a:cubicBezTo>
                  <a:pt x="55" y="31"/>
                  <a:pt x="56" y="31"/>
                  <a:pt x="57" y="30"/>
                </a:cubicBezTo>
                <a:cubicBezTo>
                  <a:pt x="63" y="27"/>
                  <a:pt x="69" y="25"/>
                  <a:pt x="75" y="23"/>
                </a:cubicBezTo>
                <a:cubicBezTo>
                  <a:pt x="78" y="22"/>
                  <a:pt x="80" y="20"/>
                  <a:pt x="81" y="17"/>
                </a:cubicBezTo>
                <a:cubicBezTo>
                  <a:pt x="83" y="8"/>
                  <a:pt x="83" y="8"/>
                  <a:pt x="83" y="8"/>
                </a:cubicBezTo>
                <a:cubicBezTo>
                  <a:pt x="104" y="8"/>
                  <a:pt x="104" y="8"/>
                  <a:pt x="104" y="8"/>
                </a:cubicBezTo>
                <a:cubicBezTo>
                  <a:pt x="104" y="8"/>
                  <a:pt x="104" y="8"/>
                  <a:pt x="104" y="8"/>
                </a:cubicBezTo>
                <a:cubicBezTo>
                  <a:pt x="106" y="17"/>
                  <a:pt x="106" y="17"/>
                  <a:pt x="106" y="17"/>
                </a:cubicBezTo>
                <a:cubicBezTo>
                  <a:pt x="107" y="20"/>
                  <a:pt x="109" y="22"/>
                  <a:pt x="112" y="23"/>
                </a:cubicBezTo>
                <a:cubicBezTo>
                  <a:pt x="118" y="25"/>
                  <a:pt x="124" y="27"/>
                  <a:pt x="129" y="30"/>
                </a:cubicBezTo>
                <a:cubicBezTo>
                  <a:pt x="130" y="31"/>
                  <a:pt x="132" y="31"/>
                  <a:pt x="133" y="31"/>
                </a:cubicBezTo>
                <a:cubicBezTo>
                  <a:pt x="135" y="31"/>
                  <a:pt x="136" y="31"/>
                  <a:pt x="138" y="30"/>
                </a:cubicBezTo>
                <a:cubicBezTo>
                  <a:pt x="146" y="26"/>
                  <a:pt x="146" y="26"/>
                  <a:pt x="146" y="26"/>
                </a:cubicBezTo>
                <a:cubicBezTo>
                  <a:pt x="160" y="40"/>
                  <a:pt x="160" y="40"/>
                  <a:pt x="160" y="40"/>
                </a:cubicBezTo>
                <a:cubicBezTo>
                  <a:pt x="160" y="40"/>
                  <a:pt x="160" y="40"/>
                  <a:pt x="160" y="40"/>
                </a:cubicBezTo>
                <a:cubicBezTo>
                  <a:pt x="156" y="48"/>
                  <a:pt x="156" y="48"/>
                  <a:pt x="156" y="48"/>
                </a:cubicBezTo>
                <a:cubicBezTo>
                  <a:pt x="154" y="51"/>
                  <a:pt x="154" y="54"/>
                  <a:pt x="156" y="57"/>
                </a:cubicBezTo>
                <a:cubicBezTo>
                  <a:pt x="159" y="62"/>
                  <a:pt x="161" y="68"/>
                  <a:pt x="163" y="74"/>
                </a:cubicBezTo>
                <a:cubicBezTo>
                  <a:pt x="164" y="77"/>
                  <a:pt x="166" y="79"/>
                  <a:pt x="169" y="80"/>
                </a:cubicBezTo>
                <a:cubicBezTo>
                  <a:pt x="178" y="82"/>
                  <a:pt x="178" y="82"/>
                  <a:pt x="178" y="82"/>
                </a:cubicBezTo>
                <a:lnTo>
                  <a:pt x="178" y="103"/>
                </a:lnTo>
                <a:close/>
                <a:moveTo>
                  <a:pt x="93" y="50"/>
                </a:moveTo>
                <a:cubicBezTo>
                  <a:pt x="70" y="50"/>
                  <a:pt x="51" y="69"/>
                  <a:pt x="51" y="93"/>
                </a:cubicBezTo>
                <a:cubicBezTo>
                  <a:pt x="51" y="116"/>
                  <a:pt x="70" y="135"/>
                  <a:pt x="93" y="135"/>
                </a:cubicBezTo>
                <a:cubicBezTo>
                  <a:pt x="117" y="135"/>
                  <a:pt x="135" y="116"/>
                  <a:pt x="135" y="93"/>
                </a:cubicBezTo>
                <a:cubicBezTo>
                  <a:pt x="135" y="69"/>
                  <a:pt x="117" y="50"/>
                  <a:pt x="93" y="50"/>
                </a:cubicBezTo>
                <a:close/>
                <a:moveTo>
                  <a:pt x="93" y="126"/>
                </a:moveTo>
                <a:cubicBezTo>
                  <a:pt x="75" y="126"/>
                  <a:pt x="59" y="111"/>
                  <a:pt x="59" y="93"/>
                </a:cubicBezTo>
                <a:cubicBezTo>
                  <a:pt x="59" y="74"/>
                  <a:pt x="75" y="59"/>
                  <a:pt x="93" y="59"/>
                </a:cubicBezTo>
                <a:cubicBezTo>
                  <a:pt x="112" y="59"/>
                  <a:pt x="127" y="74"/>
                  <a:pt x="127" y="93"/>
                </a:cubicBezTo>
                <a:cubicBezTo>
                  <a:pt x="127" y="111"/>
                  <a:pt x="112" y="126"/>
                  <a:pt x="93" y="12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97" name="Google Shape;997;p23"/>
          <p:cNvSpPr/>
          <p:nvPr/>
        </p:nvSpPr>
        <p:spPr>
          <a:xfrm>
            <a:off x="8456971" y="2537538"/>
            <a:ext cx="232605" cy="282989"/>
          </a:xfrm>
          <a:custGeom>
            <a:rect b="b" l="l" r="r" t="t"/>
            <a:pathLst>
              <a:path extrusionOk="0" h="185" w="152">
                <a:moveTo>
                  <a:pt x="88" y="139"/>
                </a:moveTo>
                <a:cubicBezTo>
                  <a:pt x="38" y="139"/>
                  <a:pt x="38" y="139"/>
                  <a:pt x="38" y="139"/>
                </a:cubicBezTo>
                <a:cubicBezTo>
                  <a:pt x="35" y="139"/>
                  <a:pt x="33" y="141"/>
                  <a:pt x="33" y="143"/>
                </a:cubicBezTo>
                <a:cubicBezTo>
                  <a:pt x="33" y="145"/>
                  <a:pt x="35" y="147"/>
                  <a:pt x="38" y="147"/>
                </a:cubicBezTo>
                <a:cubicBezTo>
                  <a:pt x="88" y="147"/>
                  <a:pt x="88" y="147"/>
                  <a:pt x="88" y="147"/>
                </a:cubicBezTo>
                <a:cubicBezTo>
                  <a:pt x="91" y="147"/>
                  <a:pt x="92" y="145"/>
                  <a:pt x="92" y="143"/>
                </a:cubicBezTo>
                <a:cubicBezTo>
                  <a:pt x="92" y="141"/>
                  <a:pt x="91" y="139"/>
                  <a:pt x="88" y="139"/>
                </a:cubicBezTo>
                <a:close/>
                <a:moveTo>
                  <a:pt x="38" y="46"/>
                </a:moveTo>
                <a:cubicBezTo>
                  <a:pt x="59" y="46"/>
                  <a:pt x="59" y="46"/>
                  <a:pt x="59" y="46"/>
                </a:cubicBezTo>
                <a:cubicBezTo>
                  <a:pt x="61" y="46"/>
                  <a:pt x="63" y="44"/>
                  <a:pt x="63" y="42"/>
                </a:cubicBezTo>
                <a:cubicBezTo>
                  <a:pt x="63" y="39"/>
                  <a:pt x="61" y="37"/>
                  <a:pt x="59" y="37"/>
                </a:cubicBezTo>
                <a:cubicBezTo>
                  <a:pt x="38" y="37"/>
                  <a:pt x="38" y="37"/>
                  <a:pt x="38" y="37"/>
                </a:cubicBezTo>
                <a:cubicBezTo>
                  <a:pt x="35" y="37"/>
                  <a:pt x="33" y="39"/>
                  <a:pt x="33" y="42"/>
                </a:cubicBezTo>
                <a:cubicBezTo>
                  <a:pt x="33" y="44"/>
                  <a:pt x="35" y="46"/>
                  <a:pt x="38" y="46"/>
                </a:cubicBezTo>
                <a:close/>
                <a:moveTo>
                  <a:pt x="114" y="105"/>
                </a:moveTo>
                <a:cubicBezTo>
                  <a:pt x="38" y="105"/>
                  <a:pt x="38" y="105"/>
                  <a:pt x="38" y="105"/>
                </a:cubicBezTo>
                <a:cubicBezTo>
                  <a:pt x="35" y="105"/>
                  <a:pt x="33" y="107"/>
                  <a:pt x="33" y="109"/>
                </a:cubicBezTo>
                <a:cubicBezTo>
                  <a:pt x="33" y="112"/>
                  <a:pt x="35" y="113"/>
                  <a:pt x="38" y="113"/>
                </a:cubicBezTo>
                <a:cubicBezTo>
                  <a:pt x="114" y="113"/>
                  <a:pt x="114" y="113"/>
                  <a:pt x="114" y="113"/>
                </a:cubicBezTo>
                <a:cubicBezTo>
                  <a:pt x="116" y="113"/>
                  <a:pt x="118" y="112"/>
                  <a:pt x="118" y="109"/>
                </a:cubicBezTo>
                <a:cubicBezTo>
                  <a:pt x="118" y="107"/>
                  <a:pt x="116" y="105"/>
                  <a:pt x="114" y="105"/>
                </a:cubicBezTo>
                <a:close/>
                <a:moveTo>
                  <a:pt x="109" y="0"/>
                </a:moveTo>
                <a:cubicBezTo>
                  <a:pt x="17" y="0"/>
                  <a:pt x="17" y="0"/>
                  <a:pt x="17" y="0"/>
                </a:cubicBezTo>
                <a:cubicBezTo>
                  <a:pt x="7" y="0"/>
                  <a:pt x="0" y="7"/>
                  <a:pt x="0" y="16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78"/>
                  <a:pt x="7" y="185"/>
                  <a:pt x="17" y="185"/>
                </a:cubicBezTo>
                <a:cubicBezTo>
                  <a:pt x="135" y="185"/>
                  <a:pt x="135" y="185"/>
                  <a:pt x="135" y="185"/>
                </a:cubicBezTo>
                <a:cubicBezTo>
                  <a:pt x="144" y="185"/>
                  <a:pt x="152" y="178"/>
                  <a:pt x="152" y="168"/>
                </a:cubicBezTo>
                <a:cubicBezTo>
                  <a:pt x="152" y="46"/>
                  <a:pt x="152" y="46"/>
                  <a:pt x="152" y="46"/>
                </a:cubicBezTo>
                <a:lnTo>
                  <a:pt x="109" y="0"/>
                </a:lnTo>
                <a:close/>
                <a:moveTo>
                  <a:pt x="143" y="168"/>
                </a:moveTo>
                <a:cubicBezTo>
                  <a:pt x="143" y="173"/>
                  <a:pt x="139" y="177"/>
                  <a:pt x="135" y="177"/>
                </a:cubicBezTo>
                <a:cubicBezTo>
                  <a:pt x="17" y="177"/>
                  <a:pt x="17" y="177"/>
                  <a:pt x="17" y="177"/>
                </a:cubicBezTo>
                <a:cubicBezTo>
                  <a:pt x="12" y="177"/>
                  <a:pt x="8" y="173"/>
                  <a:pt x="8" y="168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2"/>
                  <a:pt x="12" y="8"/>
                  <a:pt x="17" y="8"/>
                </a:cubicBezTo>
                <a:cubicBezTo>
                  <a:pt x="92" y="8"/>
                  <a:pt x="92" y="8"/>
                  <a:pt x="92" y="8"/>
                </a:cubicBezTo>
                <a:cubicBezTo>
                  <a:pt x="92" y="50"/>
                  <a:pt x="92" y="50"/>
                  <a:pt x="92" y="50"/>
                </a:cubicBezTo>
                <a:cubicBezTo>
                  <a:pt x="92" y="55"/>
                  <a:pt x="96" y="59"/>
                  <a:pt x="101" y="59"/>
                </a:cubicBezTo>
                <a:cubicBezTo>
                  <a:pt x="143" y="59"/>
                  <a:pt x="143" y="59"/>
                  <a:pt x="143" y="59"/>
                </a:cubicBezTo>
                <a:lnTo>
                  <a:pt x="143" y="168"/>
                </a:lnTo>
                <a:close/>
                <a:moveTo>
                  <a:pt x="101" y="50"/>
                </a:moveTo>
                <a:cubicBezTo>
                  <a:pt x="101" y="8"/>
                  <a:pt x="101" y="8"/>
                  <a:pt x="101" y="8"/>
                </a:cubicBezTo>
                <a:cubicBezTo>
                  <a:pt x="105" y="8"/>
                  <a:pt x="105" y="8"/>
                  <a:pt x="105" y="8"/>
                </a:cubicBezTo>
                <a:cubicBezTo>
                  <a:pt x="143" y="50"/>
                  <a:pt x="143" y="50"/>
                  <a:pt x="143" y="50"/>
                </a:cubicBezTo>
                <a:lnTo>
                  <a:pt x="101" y="50"/>
                </a:lnTo>
                <a:close/>
                <a:moveTo>
                  <a:pt x="33" y="75"/>
                </a:moveTo>
                <a:cubicBezTo>
                  <a:pt x="33" y="78"/>
                  <a:pt x="35" y="80"/>
                  <a:pt x="38" y="80"/>
                </a:cubicBezTo>
                <a:cubicBezTo>
                  <a:pt x="114" y="80"/>
                  <a:pt x="114" y="80"/>
                  <a:pt x="114" y="80"/>
                </a:cubicBezTo>
                <a:cubicBezTo>
                  <a:pt x="116" y="80"/>
                  <a:pt x="118" y="78"/>
                  <a:pt x="118" y="75"/>
                </a:cubicBezTo>
                <a:cubicBezTo>
                  <a:pt x="118" y="73"/>
                  <a:pt x="116" y="71"/>
                  <a:pt x="114" y="71"/>
                </a:cubicBezTo>
                <a:cubicBezTo>
                  <a:pt x="38" y="71"/>
                  <a:pt x="38" y="71"/>
                  <a:pt x="38" y="71"/>
                </a:cubicBezTo>
                <a:cubicBezTo>
                  <a:pt x="35" y="71"/>
                  <a:pt x="33" y="73"/>
                  <a:pt x="33" y="7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98" name="Google Shape;998;p23"/>
          <p:cNvSpPr/>
          <p:nvPr/>
        </p:nvSpPr>
        <p:spPr>
          <a:xfrm>
            <a:off x="10135683" y="2546831"/>
            <a:ext cx="284668" cy="284668"/>
          </a:xfrm>
          <a:custGeom>
            <a:rect b="b" l="l" r="r" t="t"/>
            <a:pathLst>
              <a:path extrusionOk="0" h="186" w="186">
                <a:moveTo>
                  <a:pt x="105" y="76"/>
                </a:moveTo>
                <a:cubicBezTo>
                  <a:pt x="91" y="38"/>
                  <a:pt x="91" y="38"/>
                  <a:pt x="91" y="38"/>
                </a:cubicBezTo>
                <a:cubicBezTo>
                  <a:pt x="77" y="76"/>
                  <a:pt x="77" y="76"/>
                  <a:pt x="77" y="76"/>
                </a:cubicBezTo>
                <a:cubicBezTo>
                  <a:pt x="38" y="76"/>
                  <a:pt x="38" y="76"/>
                  <a:pt x="38" y="76"/>
                </a:cubicBezTo>
                <a:cubicBezTo>
                  <a:pt x="70" y="100"/>
                  <a:pt x="70" y="100"/>
                  <a:pt x="70" y="100"/>
                </a:cubicBezTo>
                <a:cubicBezTo>
                  <a:pt x="55" y="144"/>
                  <a:pt x="55" y="144"/>
                  <a:pt x="55" y="144"/>
                </a:cubicBezTo>
                <a:cubicBezTo>
                  <a:pt x="91" y="117"/>
                  <a:pt x="91" y="117"/>
                  <a:pt x="91" y="117"/>
                </a:cubicBezTo>
                <a:cubicBezTo>
                  <a:pt x="127" y="144"/>
                  <a:pt x="127" y="144"/>
                  <a:pt x="127" y="144"/>
                </a:cubicBezTo>
                <a:cubicBezTo>
                  <a:pt x="113" y="100"/>
                  <a:pt x="113" y="100"/>
                  <a:pt x="113" y="100"/>
                </a:cubicBezTo>
                <a:cubicBezTo>
                  <a:pt x="144" y="76"/>
                  <a:pt x="144" y="76"/>
                  <a:pt x="144" y="76"/>
                </a:cubicBezTo>
                <a:lnTo>
                  <a:pt x="105" y="76"/>
                </a:lnTo>
                <a:close/>
                <a:moveTo>
                  <a:pt x="105" y="103"/>
                </a:moveTo>
                <a:cubicBezTo>
                  <a:pt x="111" y="121"/>
                  <a:pt x="111" y="121"/>
                  <a:pt x="111" y="121"/>
                </a:cubicBezTo>
                <a:cubicBezTo>
                  <a:pt x="96" y="110"/>
                  <a:pt x="96" y="110"/>
                  <a:pt x="96" y="110"/>
                </a:cubicBezTo>
                <a:cubicBezTo>
                  <a:pt x="91" y="107"/>
                  <a:pt x="91" y="107"/>
                  <a:pt x="91" y="107"/>
                </a:cubicBezTo>
                <a:cubicBezTo>
                  <a:pt x="86" y="110"/>
                  <a:pt x="86" y="110"/>
                  <a:pt x="86" y="110"/>
                </a:cubicBezTo>
                <a:cubicBezTo>
                  <a:pt x="72" y="121"/>
                  <a:pt x="72" y="121"/>
                  <a:pt x="72" y="121"/>
                </a:cubicBezTo>
                <a:cubicBezTo>
                  <a:pt x="78" y="103"/>
                  <a:pt x="78" y="103"/>
                  <a:pt x="78" y="103"/>
                </a:cubicBezTo>
                <a:cubicBezTo>
                  <a:pt x="79" y="97"/>
                  <a:pt x="79" y="97"/>
                  <a:pt x="79" y="97"/>
                </a:cubicBezTo>
                <a:cubicBezTo>
                  <a:pt x="75" y="94"/>
                  <a:pt x="75" y="94"/>
                  <a:pt x="75" y="94"/>
                </a:cubicBezTo>
                <a:cubicBezTo>
                  <a:pt x="63" y="85"/>
                  <a:pt x="63" y="85"/>
                  <a:pt x="63" y="85"/>
                </a:cubicBezTo>
                <a:cubicBezTo>
                  <a:pt x="83" y="85"/>
                  <a:pt x="83" y="85"/>
                  <a:pt x="83" y="85"/>
                </a:cubicBezTo>
                <a:cubicBezTo>
                  <a:pt x="85" y="79"/>
                  <a:pt x="85" y="79"/>
                  <a:pt x="85" y="79"/>
                </a:cubicBezTo>
                <a:cubicBezTo>
                  <a:pt x="91" y="62"/>
                  <a:pt x="91" y="62"/>
                  <a:pt x="91" y="62"/>
                </a:cubicBezTo>
                <a:cubicBezTo>
                  <a:pt x="98" y="79"/>
                  <a:pt x="98" y="79"/>
                  <a:pt x="98" y="79"/>
                </a:cubicBezTo>
                <a:cubicBezTo>
                  <a:pt x="100" y="85"/>
                  <a:pt x="100" y="85"/>
                  <a:pt x="100" y="85"/>
                </a:cubicBezTo>
                <a:cubicBezTo>
                  <a:pt x="119" y="85"/>
                  <a:pt x="119" y="85"/>
                  <a:pt x="119" y="85"/>
                </a:cubicBezTo>
                <a:cubicBezTo>
                  <a:pt x="108" y="94"/>
                  <a:pt x="108" y="94"/>
                  <a:pt x="108" y="94"/>
                </a:cubicBezTo>
                <a:cubicBezTo>
                  <a:pt x="103" y="97"/>
                  <a:pt x="103" y="97"/>
                  <a:pt x="103" y="97"/>
                </a:cubicBezTo>
                <a:lnTo>
                  <a:pt x="105" y="103"/>
                </a:lnTo>
                <a:close/>
                <a:moveTo>
                  <a:pt x="93" y="0"/>
                </a:moveTo>
                <a:cubicBezTo>
                  <a:pt x="42" y="0"/>
                  <a:pt x="0" y="42"/>
                  <a:pt x="0" y="93"/>
                </a:cubicBezTo>
                <a:cubicBezTo>
                  <a:pt x="0" y="144"/>
                  <a:pt x="42" y="186"/>
                  <a:pt x="93" y="186"/>
                </a:cubicBezTo>
                <a:cubicBezTo>
                  <a:pt x="144" y="186"/>
                  <a:pt x="186" y="144"/>
                  <a:pt x="186" y="93"/>
                </a:cubicBezTo>
                <a:cubicBezTo>
                  <a:pt x="186" y="42"/>
                  <a:pt x="144" y="0"/>
                  <a:pt x="93" y="0"/>
                </a:cubicBezTo>
                <a:close/>
                <a:moveTo>
                  <a:pt x="93" y="178"/>
                </a:moveTo>
                <a:cubicBezTo>
                  <a:pt x="47" y="178"/>
                  <a:pt x="9" y="140"/>
                  <a:pt x="9" y="93"/>
                </a:cubicBezTo>
                <a:cubicBezTo>
                  <a:pt x="9" y="47"/>
                  <a:pt x="47" y="9"/>
                  <a:pt x="93" y="9"/>
                </a:cubicBezTo>
                <a:cubicBezTo>
                  <a:pt x="140" y="9"/>
                  <a:pt x="178" y="47"/>
                  <a:pt x="178" y="93"/>
                </a:cubicBezTo>
                <a:cubicBezTo>
                  <a:pt x="178" y="140"/>
                  <a:pt x="140" y="178"/>
                  <a:pt x="93" y="17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350" u="none" cap="none" strike="noStrike">
              <a:solidFill>
                <a:srgbClr val="00000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999" name="Google Shape;999;p23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003" name="Shape 10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" name="Google Shape;1004;p24"/>
          <p:cNvSpPr/>
          <p:nvPr/>
        </p:nvSpPr>
        <p:spPr>
          <a:xfrm>
            <a:off x="994278" y="2999327"/>
            <a:ext cx="10481358" cy="1020444"/>
          </a:xfrm>
          <a:prstGeom prst="roundRect">
            <a:avLst>
              <a:gd fmla="val 11203" name="adj"/>
            </a:avLst>
          </a:prstGeom>
          <a:solidFill>
            <a:schemeClr val="lt1">
              <a:alpha val="3372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7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05" name="Google Shape;1005;p24"/>
          <p:cNvSpPr/>
          <p:nvPr/>
        </p:nvSpPr>
        <p:spPr>
          <a:xfrm>
            <a:off x="994278" y="1862123"/>
            <a:ext cx="10481358" cy="1020444"/>
          </a:xfrm>
          <a:prstGeom prst="roundRect">
            <a:avLst>
              <a:gd fmla="val 13389" name="adj"/>
            </a:avLst>
          </a:prstGeom>
          <a:solidFill>
            <a:schemeClr val="lt1">
              <a:alpha val="3372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06" name="Google Shape;1006;p24"/>
          <p:cNvSpPr/>
          <p:nvPr/>
        </p:nvSpPr>
        <p:spPr>
          <a:xfrm>
            <a:off x="994278" y="4133928"/>
            <a:ext cx="10481358" cy="1020444"/>
          </a:xfrm>
          <a:prstGeom prst="roundRect">
            <a:avLst>
              <a:gd fmla="val 11203" name="adj"/>
            </a:avLst>
          </a:prstGeom>
          <a:solidFill>
            <a:schemeClr val="lt1">
              <a:alpha val="3372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07" name="Google Shape;1007;p24"/>
          <p:cNvSpPr/>
          <p:nvPr/>
        </p:nvSpPr>
        <p:spPr>
          <a:xfrm>
            <a:off x="994278" y="5268529"/>
            <a:ext cx="10481358" cy="1020444"/>
          </a:xfrm>
          <a:prstGeom prst="roundRect">
            <a:avLst>
              <a:gd fmla="val 10110" name="adj"/>
            </a:avLst>
          </a:prstGeom>
          <a:solidFill>
            <a:schemeClr val="lt1">
              <a:alpha val="33725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08" name="Google Shape;1008;p24"/>
          <p:cNvSpPr txBox="1"/>
          <p:nvPr/>
        </p:nvSpPr>
        <p:spPr>
          <a:xfrm>
            <a:off x="1618696" y="2298858"/>
            <a:ext cx="1274388" cy="1692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Awareness Phase</a:t>
            </a:r>
            <a:endParaRPr/>
          </a:p>
        </p:txBody>
      </p:sp>
      <p:sp>
        <p:nvSpPr>
          <p:cNvPr id="1009" name="Google Shape;1009;p24"/>
          <p:cNvSpPr txBox="1"/>
          <p:nvPr/>
        </p:nvSpPr>
        <p:spPr>
          <a:xfrm>
            <a:off x="1618696" y="4559512"/>
            <a:ext cx="987771" cy="1692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Choice Phase</a:t>
            </a:r>
            <a:endParaRPr/>
          </a:p>
        </p:txBody>
      </p:sp>
      <p:sp>
        <p:nvSpPr>
          <p:cNvPr id="1010" name="Google Shape;1010;p24"/>
          <p:cNvSpPr txBox="1"/>
          <p:nvPr/>
        </p:nvSpPr>
        <p:spPr>
          <a:xfrm>
            <a:off x="1618696" y="5705264"/>
            <a:ext cx="1156407" cy="1692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Purchase Phase</a:t>
            </a:r>
            <a:endParaRPr/>
          </a:p>
        </p:txBody>
      </p:sp>
      <p:sp>
        <p:nvSpPr>
          <p:cNvPr id="1011" name="Google Shape;1011;p24"/>
          <p:cNvSpPr/>
          <p:nvPr/>
        </p:nvSpPr>
        <p:spPr>
          <a:xfrm>
            <a:off x="3649607" y="1320170"/>
            <a:ext cx="1945437" cy="374040"/>
          </a:xfrm>
          <a:prstGeom prst="roundRect">
            <a:avLst>
              <a:gd fmla="val 50000" name="adj"/>
            </a:avLst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PROCESS POINTS</a:t>
            </a:r>
            <a:endParaRPr/>
          </a:p>
        </p:txBody>
      </p:sp>
      <p:sp>
        <p:nvSpPr>
          <p:cNvPr id="1012" name="Google Shape;1012;p24"/>
          <p:cNvSpPr/>
          <p:nvPr/>
        </p:nvSpPr>
        <p:spPr>
          <a:xfrm>
            <a:off x="6177217" y="1320170"/>
            <a:ext cx="1945437" cy="374040"/>
          </a:xfrm>
          <a:prstGeom prst="roundRect">
            <a:avLst>
              <a:gd fmla="val 50000" name="adj"/>
            </a:avLst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TOUCH POINTS</a:t>
            </a:r>
            <a:endParaRPr/>
          </a:p>
        </p:txBody>
      </p:sp>
      <p:sp>
        <p:nvSpPr>
          <p:cNvPr id="1013" name="Google Shape;1013;p24"/>
          <p:cNvSpPr/>
          <p:nvPr/>
        </p:nvSpPr>
        <p:spPr>
          <a:xfrm>
            <a:off x="8704827" y="1320170"/>
            <a:ext cx="1945437" cy="374040"/>
          </a:xfrm>
          <a:prstGeom prst="roundRect">
            <a:avLst>
              <a:gd fmla="val 50000" name="adj"/>
            </a:avLst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SATISFACTION LEVELS</a:t>
            </a:r>
            <a:endParaRPr/>
          </a:p>
        </p:txBody>
      </p:sp>
      <p:sp>
        <p:nvSpPr>
          <p:cNvPr id="1014" name="Google Shape;1014;p24"/>
          <p:cNvSpPr/>
          <p:nvPr/>
        </p:nvSpPr>
        <p:spPr>
          <a:xfrm>
            <a:off x="3649609" y="3201904"/>
            <a:ext cx="1945437" cy="615291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They conduct research, compare</a:t>
            </a:r>
            <a:r>
              <a:rPr lang="en-US" sz="700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all insurance plan, and determine</a:t>
            </a:r>
            <a:r>
              <a:rPr lang="en-US" sz="700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 criterion for selecting the one.</a:t>
            </a:r>
            <a:endParaRPr/>
          </a:p>
        </p:txBody>
      </p:sp>
      <p:sp>
        <p:nvSpPr>
          <p:cNvPr id="1015" name="Google Shape;1015;p24"/>
          <p:cNvSpPr/>
          <p:nvPr/>
        </p:nvSpPr>
        <p:spPr>
          <a:xfrm>
            <a:off x="6177219" y="3201904"/>
            <a:ext cx="1945437" cy="615291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Google or other search</a:t>
            </a:r>
            <a:r>
              <a:rPr lang="en-US" sz="700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engines, where the customer</a:t>
            </a:r>
            <a:r>
              <a:rPr lang="en-US" sz="700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finds about the service.</a:t>
            </a:r>
            <a:endParaRPr/>
          </a:p>
        </p:txBody>
      </p:sp>
      <p:sp>
        <p:nvSpPr>
          <p:cNvPr id="1016" name="Google Shape;1016;p24"/>
          <p:cNvSpPr/>
          <p:nvPr/>
        </p:nvSpPr>
        <p:spPr>
          <a:xfrm>
            <a:off x="3649608" y="4336505"/>
            <a:ext cx="1945437" cy="615291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In this phase, they narrow down</a:t>
            </a:r>
            <a:r>
              <a:rPr lang="en-US" sz="700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the list and make a choice.</a:t>
            </a:r>
            <a:endParaRPr/>
          </a:p>
        </p:txBody>
      </p:sp>
      <p:sp>
        <p:nvSpPr>
          <p:cNvPr id="1017" name="Google Shape;1017;p24"/>
          <p:cNvSpPr/>
          <p:nvPr/>
        </p:nvSpPr>
        <p:spPr>
          <a:xfrm>
            <a:off x="6177218" y="4336505"/>
            <a:ext cx="1945437" cy="615291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They return to your website and           look for what they actually want.</a:t>
            </a:r>
            <a:endParaRPr/>
          </a:p>
        </p:txBody>
      </p:sp>
      <p:grpSp>
        <p:nvGrpSpPr>
          <p:cNvPr id="1018" name="Google Shape;1018;p24"/>
          <p:cNvGrpSpPr/>
          <p:nvPr/>
        </p:nvGrpSpPr>
        <p:grpSpPr>
          <a:xfrm>
            <a:off x="8704828" y="4336505"/>
            <a:ext cx="1945437" cy="615291"/>
            <a:chOff x="8704828" y="4336504"/>
            <a:chExt cx="1945437" cy="615291"/>
          </a:xfrm>
        </p:grpSpPr>
        <p:sp>
          <p:nvSpPr>
            <p:cNvPr id="1019" name="Google Shape;1019;p24"/>
            <p:cNvSpPr/>
            <p:nvPr/>
          </p:nvSpPr>
          <p:spPr>
            <a:xfrm>
              <a:off x="8704828" y="4336504"/>
              <a:ext cx="1945437" cy="615291"/>
            </a:xfrm>
            <a:prstGeom prst="roundRect">
              <a:avLst>
                <a:gd fmla="val 50000" name="adj"/>
              </a:avLst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20" name="Google Shape;1020;p24"/>
            <p:cNvSpPr/>
            <p:nvPr/>
          </p:nvSpPr>
          <p:spPr>
            <a:xfrm>
              <a:off x="8943943" y="4553487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21" name="Google Shape;1021;p24"/>
            <p:cNvSpPr/>
            <p:nvPr/>
          </p:nvSpPr>
          <p:spPr>
            <a:xfrm>
              <a:off x="9180449" y="4553486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22" name="Google Shape;1022;p24"/>
            <p:cNvSpPr/>
            <p:nvPr/>
          </p:nvSpPr>
          <p:spPr>
            <a:xfrm>
              <a:off x="9406632" y="4553485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23" name="Google Shape;1023;p24"/>
            <p:cNvSpPr/>
            <p:nvPr/>
          </p:nvSpPr>
          <p:spPr>
            <a:xfrm>
              <a:off x="9642440" y="4564638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24" name="Google Shape;1024;p24"/>
            <p:cNvSpPr/>
            <p:nvPr/>
          </p:nvSpPr>
          <p:spPr>
            <a:xfrm>
              <a:off x="9881447" y="4564637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25" name="Google Shape;1025;p24"/>
            <p:cNvSpPr txBox="1"/>
            <p:nvPr/>
          </p:nvSpPr>
          <p:spPr>
            <a:xfrm>
              <a:off x="10228955" y="4592072"/>
              <a:ext cx="214482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chemeClr val="accent3"/>
                  </a:solidFill>
                  <a:latin typeface="Poppins"/>
                  <a:ea typeface="Poppins"/>
                  <a:cs typeface="Poppins"/>
                  <a:sym typeface="Poppins"/>
                </a:rPr>
                <a:t>4.0</a:t>
              </a:r>
              <a:endParaRPr/>
            </a:p>
          </p:txBody>
        </p:sp>
      </p:grpSp>
      <p:sp>
        <p:nvSpPr>
          <p:cNvPr id="1026" name="Google Shape;1026;p24"/>
          <p:cNvSpPr/>
          <p:nvPr/>
        </p:nvSpPr>
        <p:spPr>
          <a:xfrm>
            <a:off x="3649607" y="2064699"/>
            <a:ext cx="1945437" cy="615291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Consumer begin their</a:t>
            </a:r>
            <a:r>
              <a:rPr lang="en-US" sz="700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purchase journey by</a:t>
            </a:r>
            <a:r>
              <a:rPr lang="en-US" sz="700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learning about health plans.</a:t>
            </a:r>
            <a:endParaRPr/>
          </a:p>
        </p:txBody>
      </p:sp>
      <p:sp>
        <p:nvSpPr>
          <p:cNvPr id="1027" name="Google Shape;1027;p24"/>
          <p:cNvSpPr/>
          <p:nvPr/>
        </p:nvSpPr>
        <p:spPr>
          <a:xfrm>
            <a:off x="6177217" y="2064699"/>
            <a:ext cx="1945437" cy="615291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Health insurer, website, social       channels, googles and print media.</a:t>
            </a:r>
            <a:endParaRPr/>
          </a:p>
        </p:txBody>
      </p:sp>
      <p:grpSp>
        <p:nvGrpSpPr>
          <p:cNvPr id="1028" name="Google Shape;1028;p24"/>
          <p:cNvGrpSpPr/>
          <p:nvPr/>
        </p:nvGrpSpPr>
        <p:grpSpPr>
          <a:xfrm>
            <a:off x="8704827" y="2064699"/>
            <a:ext cx="1945437" cy="615291"/>
            <a:chOff x="8704827" y="2064699"/>
            <a:chExt cx="1945437" cy="615291"/>
          </a:xfrm>
        </p:grpSpPr>
        <p:sp>
          <p:nvSpPr>
            <p:cNvPr id="1029" name="Google Shape;1029;p24"/>
            <p:cNvSpPr/>
            <p:nvPr/>
          </p:nvSpPr>
          <p:spPr>
            <a:xfrm>
              <a:off x="8704827" y="2064699"/>
              <a:ext cx="1945437" cy="615291"/>
            </a:xfrm>
            <a:prstGeom prst="roundRect">
              <a:avLst>
                <a:gd fmla="val 50000" name="adj"/>
              </a:avLst>
            </a:prstGeom>
            <a:solidFill>
              <a:schemeClr val="lt2"/>
            </a:solidFill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30" name="Google Shape;1030;p24"/>
            <p:cNvSpPr/>
            <p:nvPr/>
          </p:nvSpPr>
          <p:spPr>
            <a:xfrm>
              <a:off x="8943942" y="2281682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31" name="Google Shape;1031;p24"/>
            <p:cNvSpPr/>
            <p:nvPr/>
          </p:nvSpPr>
          <p:spPr>
            <a:xfrm>
              <a:off x="9180448" y="2281681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32" name="Google Shape;1032;p24"/>
            <p:cNvSpPr/>
            <p:nvPr/>
          </p:nvSpPr>
          <p:spPr>
            <a:xfrm>
              <a:off x="9406631" y="2281680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33" name="Google Shape;1033;p24"/>
            <p:cNvSpPr/>
            <p:nvPr/>
          </p:nvSpPr>
          <p:spPr>
            <a:xfrm>
              <a:off x="9642439" y="2292833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34" name="Google Shape;1034;p24"/>
            <p:cNvSpPr/>
            <p:nvPr/>
          </p:nvSpPr>
          <p:spPr>
            <a:xfrm>
              <a:off x="9881446" y="2292832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35" name="Google Shape;1035;p24"/>
            <p:cNvSpPr txBox="1"/>
            <p:nvPr/>
          </p:nvSpPr>
          <p:spPr>
            <a:xfrm>
              <a:off x="10228954" y="2320267"/>
              <a:ext cx="204864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3.0</a:t>
              </a:r>
              <a:endParaRPr/>
            </a:p>
          </p:txBody>
        </p:sp>
      </p:grpSp>
      <p:sp>
        <p:nvSpPr>
          <p:cNvPr id="1036" name="Google Shape;1036;p24"/>
          <p:cNvSpPr/>
          <p:nvPr/>
        </p:nvSpPr>
        <p:spPr>
          <a:xfrm>
            <a:off x="3651227" y="5471105"/>
            <a:ext cx="1945437" cy="615291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As the decision is made, the           purchase process is completed.</a:t>
            </a:r>
            <a:endParaRPr/>
          </a:p>
        </p:txBody>
      </p:sp>
      <p:sp>
        <p:nvSpPr>
          <p:cNvPr id="1037" name="Google Shape;1037;p24"/>
          <p:cNvSpPr/>
          <p:nvPr/>
        </p:nvSpPr>
        <p:spPr>
          <a:xfrm>
            <a:off x="6178837" y="5471105"/>
            <a:ext cx="1945437" cy="615291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The process ends when an</a:t>
            </a:r>
            <a:r>
              <a:rPr lang="en-US" sz="700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individual enrolled on</a:t>
            </a:r>
            <a:r>
              <a:rPr lang="en-US" sz="700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 </a:t>
            </a: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the insurer’s website.</a:t>
            </a:r>
            <a:endParaRPr/>
          </a:p>
        </p:txBody>
      </p:sp>
      <p:grpSp>
        <p:nvGrpSpPr>
          <p:cNvPr id="1038" name="Google Shape;1038;p24"/>
          <p:cNvGrpSpPr/>
          <p:nvPr/>
        </p:nvGrpSpPr>
        <p:grpSpPr>
          <a:xfrm>
            <a:off x="8706447" y="5471105"/>
            <a:ext cx="1945437" cy="615291"/>
            <a:chOff x="8706447" y="5471105"/>
            <a:chExt cx="1945437" cy="615291"/>
          </a:xfrm>
        </p:grpSpPr>
        <p:sp>
          <p:nvSpPr>
            <p:cNvPr id="1039" name="Google Shape;1039;p24"/>
            <p:cNvSpPr/>
            <p:nvPr/>
          </p:nvSpPr>
          <p:spPr>
            <a:xfrm>
              <a:off x="8706447" y="5471105"/>
              <a:ext cx="1945437" cy="615291"/>
            </a:xfrm>
            <a:prstGeom prst="roundRect">
              <a:avLst>
                <a:gd fmla="val 50000" name="adj"/>
              </a:avLst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40" name="Google Shape;1040;p24"/>
            <p:cNvSpPr/>
            <p:nvPr/>
          </p:nvSpPr>
          <p:spPr>
            <a:xfrm>
              <a:off x="8945562" y="5688088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41" name="Google Shape;1041;p24"/>
            <p:cNvSpPr/>
            <p:nvPr/>
          </p:nvSpPr>
          <p:spPr>
            <a:xfrm>
              <a:off x="9182068" y="5688087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42" name="Google Shape;1042;p24"/>
            <p:cNvSpPr/>
            <p:nvPr/>
          </p:nvSpPr>
          <p:spPr>
            <a:xfrm>
              <a:off x="9408251" y="5688086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43" name="Google Shape;1043;p24"/>
            <p:cNvSpPr/>
            <p:nvPr/>
          </p:nvSpPr>
          <p:spPr>
            <a:xfrm>
              <a:off x="9644059" y="5699239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44" name="Google Shape;1044;p24"/>
            <p:cNvSpPr/>
            <p:nvPr/>
          </p:nvSpPr>
          <p:spPr>
            <a:xfrm>
              <a:off x="9883066" y="5699238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45" name="Google Shape;1045;p24"/>
            <p:cNvSpPr txBox="1"/>
            <p:nvPr/>
          </p:nvSpPr>
          <p:spPr>
            <a:xfrm>
              <a:off x="10230574" y="5726673"/>
              <a:ext cx="211276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chemeClr val="accent4"/>
                  </a:solidFill>
                  <a:latin typeface="Poppins"/>
                  <a:ea typeface="Poppins"/>
                  <a:cs typeface="Poppins"/>
                  <a:sym typeface="Poppins"/>
                </a:rPr>
                <a:t>5.0</a:t>
              </a:r>
              <a:endParaRPr/>
            </a:p>
          </p:txBody>
        </p:sp>
      </p:grpSp>
      <p:sp>
        <p:nvSpPr>
          <p:cNvPr id="1046" name="Google Shape;1046;p24"/>
          <p:cNvSpPr/>
          <p:nvPr/>
        </p:nvSpPr>
        <p:spPr>
          <a:xfrm rot="10800000">
            <a:off x="5700982" y="1593325"/>
            <a:ext cx="337278" cy="537596"/>
          </a:xfrm>
          <a:prstGeom prst="upArrow">
            <a:avLst>
              <a:gd fmla="val 34957" name="adj1"/>
              <a:gd fmla="val 50000" name="adj2"/>
            </a:avLst>
          </a:prstGeom>
          <a:gradFill>
            <a:gsLst>
              <a:gs pos="0">
                <a:srgbClr val="FFFFFF"/>
              </a:gs>
              <a:gs pos="100000">
                <a:schemeClr val="lt1"/>
              </a:gs>
            </a:gsLst>
            <a:path path="circle">
              <a:fillToRect b="100%" l="100%"/>
            </a:path>
            <a:tileRect r="-100%" t="-100%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47" name="Google Shape;1047;p24"/>
          <p:cNvSpPr/>
          <p:nvPr/>
        </p:nvSpPr>
        <p:spPr>
          <a:xfrm rot="10800000">
            <a:off x="8261611" y="1593325"/>
            <a:ext cx="337278" cy="537596"/>
          </a:xfrm>
          <a:prstGeom prst="upArrow">
            <a:avLst>
              <a:gd fmla="val 34957" name="adj1"/>
              <a:gd fmla="val 50000" name="adj2"/>
            </a:avLst>
          </a:prstGeom>
          <a:gradFill>
            <a:gsLst>
              <a:gs pos="0">
                <a:srgbClr val="FFFFFF"/>
              </a:gs>
              <a:gs pos="100000">
                <a:schemeClr val="lt1"/>
              </a:gs>
            </a:gsLst>
            <a:path path="circle">
              <a:fillToRect b="100%" l="100%"/>
            </a:path>
            <a:tileRect r="-100%" t="-100%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048" name="Google Shape;1048;p24"/>
          <p:cNvGrpSpPr/>
          <p:nvPr/>
        </p:nvGrpSpPr>
        <p:grpSpPr>
          <a:xfrm>
            <a:off x="716364" y="2064700"/>
            <a:ext cx="612000" cy="615291"/>
            <a:chOff x="716364" y="2064700"/>
            <a:chExt cx="612000" cy="615291"/>
          </a:xfrm>
        </p:grpSpPr>
        <p:sp>
          <p:nvSpPr>
            <p:cNvPr id="1049" name="Google Shape;1049;p24"/>
            <p:cNvSpPr/>
            <p:nvPr/>
          </p:nvSpPr>
          <p:spPr>
            <a:xfrm>
              <a:off x="716364" y="2064700"/>
              <a:ext cx="612000" cy="615291"/>
            </a:xfrm>
            <a:prstGeom prst="roundRect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6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50" name="Google Shape;1050;p24"/>
            <p:cNvSpPr/>
            <p:nvPr/>
          </p:nvSpPr>
          <p:spPr>
            <a:xfrm>
              <a:off x="894357" y="2256799"/>
              <a:ext cx="256015" cy="231093"/>
            </a:xfrm>
            <a:custGeom>
              <a:rect b="b" l="l" r="r" t="t"/>
              <a:pathLst>
                <a:path extrusionOk="0" h="168" w="186">
                  <a:moveTo>
                    <a:pt x="169" y="59"/>
                  </a:moveTo>
                  <a:cubicBezTo>
                    <a:pt x="169" y="12"/>
                    <a:pt x="169" y="12"/>
                    <a:pt x="169" y="12"/>
                  </a:cubicBezTo>
                  <a:cubicBezTo>
                    <a:pt x="169" y="5"/>
                    <a:pt x="163" y="0"/>
                    <a:pt x="156" y="0"/>
                  </a:cubicBezTo>
                  <a:cubicBezTo>
                    <a:pt x="149" y="0"/>
                    <a:pt x="144" y="5"/>
                    <a:pt x="144" y="12"/>
                  </a:cubicBezTo>
                  <a:cubicBezTo>
                    <a:pt x="144" y="16"/>
                    <a:pt x="144" y="16"/>
                    <a:pt x="144" y="16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20" y="55"/>
                    <a:pt x="19" y="54"/>
                    <a:pt x="17" y="54"/>
                  </a:cubicBezTo>
                  <a:cubicBezTo>
                    <a:pt x="9" y="54"/>
                    <a:pt x="9" y="54"/>
                    <a:pt x="9" y="54"/>
                  </a:cubicBezTo>
                  <a:cubicBezTo>
                    <a:pt x="4" y="54"/>
                    <a:pt x="0" y="58"/>
                    <a:pt x="0" y="63"/>
                  </a:cubicBezTo>
                  <a:cubicBezTo>
                    <a:pt x="0" y="105"/>
                    <a:pt x="0" y="105"/>
                    <a:pt x="0" y="105"/>
                  </a:cubicBezTo>
                  <a:cubicBezTo>
                    <a:pt x="0" y="110"/>
                    <a:pt x="4" y="113"/>
                    <a:pt x="9" y="113"/>
                  </a:cubicBezTo>
                  <a:cubicBezTo>
                    <a:pt x="17" y="113"/>
                    <a:pt x="17" y="113"/>
                    <a:pt x="17" y="113"/>
                  </a:cubicBezTo>
                  <a:cubicBezTo>
                    <a:pt x="19" y="113"/>
                    <a:pt x="20" y="113"/>
                    <a:pt x="21" y="113"/>
                  </a:cubicBezTo>
                  <a:cubicBezTo>
                    <a:pt x="41" y="119"/>
                    <a:pt x="41" y="119"/>
                    <a:pt x="41" y="119"/>
                  </a:cubicBezTo>
                  <a:cubicBezTo>
                    <a:pt x="39" y="124"/>
                    <a:pt x="39" y="124"/>
                    <a:pt x="39" y="124"/>
                  </a:cubicBezTo>
                  <a:cubicBezTo>
                    <a:pt x="36" y="133"/>
                    <a:pt x="41" y="142"/>
                    <a:pt x="50" y="145"/>
                  </a:cubicBezTo>
                  <a:cubicBezTo>
                    <a:pt x="94" y="159"/>
                    <a:pt x="94" y="159"/>
                    <a:pt x="94" y="159"/>
                  </a:cubicBezTo>
                  <a:cubicBezTo>
                    <a:pt x="103" y="162"/>
                    <a:pt x="113" y="157"/>
                    <a:pt x="116" y="148"/>
                  </a:cubicBezTo>
                  <a:cubicBezTo>
                    <a:pt x="117" y="144"/>
                    <a:pt x="117" y="144"/>
                    <a:pt x="117" y="144"/>
                  </a:cubicBezTo>
                  <a:cubicBezTo>
                    <a:pt x="144" y="152"/>
                    <a:pt x="144" y="152"/>
                    <a:pt x="144" y="152"/>
                  </a:cubicBezTo>
                  <a:cubicBezTo>
                    <a:pt x="144" y="156"/>
                    <a:pt x="144" y="156"/>
                    <a:pt x="144" y="156"/>
                  </a:cubicBezTo>
                  <a:cubicBezTo>
                    <a:pt x="144" y="163"/>
                    <a:pt x="149" y="168"/>
                    <a:pt x="156" y="168"/>
                  </a:cubicBezTo>
                  <a:cubicBezTo>
                    <a:pt x="163" y="168"/>
                    <a:pt x="169" y="163"/>
                    <a:pt x="169" y="156"/>
                  </a:cubicBezTo>
                  <a:cubicBezTo>
                    <a:pt x="169" y="109"/>
                    <a:pt x="169" y="109"/>
                    <a:pt x="169" y="109"/>
                  </a:cubicBezTo>
                  <a:cubicBezTo>
                    <a:pt x="178" y="109"/>
                    <a:pt x="186" y="102"/>
                    <a:pt x="186" y="92"/>
                  </a:cubicBezTo>
                  <a:cubicBezTo>
                    <a:pt x="186" y="76"/>
                    <a:pt x="186" y="76"/>
                    <a:pt x="186" y="76"/>
                  </a:cubicBezTo>
                  <a:cubicBezTo>
                    <a:pt x="186" y="66"/>
                    <a:pt x="178" y="59"/>
                    <a:pt x="169" y="59"/>
                  </a:cubicBezTo>
                  <a:close/>
                  <a:moveTo>
                    <a:pt x="17" y="105"/>
                  </a:moveTo>
                  <a:cubicBezTo>
                    <a:pt x="9" y="105"/>
                    <a:pt x="9" y="105"/>
                    <a:pt x="9" y="105"/>
                  </a:cubicBezTo>
                  <a:cubicBezTo>
                    <a:pt x="9" y="63"/>
                    <a:pt x="9" y="63"/>
                    <a:pt x="9" y="63"/>
                  </a:cubicBezTo>
                  <a:cubicBezTo>
                    <a:pt x="17" y="63"/>
                    <a:pt x="17" y="63"/>
                    <a:pt x="17" y="63"/>
                  </a:cubicBezTo>
                  <a:lnTo>
                    <a:pt x="17" y="105"/>
                  </a:lnTo>
                  <a:close/>
                  <a:moveTo>
                    <a:pt x="108" y="146"/>
                  </a:moveTo>
                  <a:cubicBezTo>
                    <a:pt x="106" y="150"/>
                    <a:pt x="101" y="153"/>
                    <a:pt x="97" y="151"/>
                  </a:cubicBezTo>
                  <a:cubicBezTo>
                    <a:pt x="53" y="137"/>
                    <a:pt x="53" y="137"/>
                    <a:pt x="53" y="137"/>
                  </a:cubicBezTo>
                  <a:cubicBezTo>
                    <a:pt x="48" y="136"/>
                    <a:pt x="46" y="131"/>
                    <a:pt x="47" y="127"/>
                  </a:cubicBezTo>
                  <a:cubicBezTo>
                    <a:pt x="49" y="122"/>
                    <a:pt x="49" y="122"/>
                    <a:pt x="49" y="122"/>
                  </a:cubicBezTo>
                  <a:cubicBezTo>
                    <a:pt x="109" y="141"/>
                    <a:pt x="109" y="141"/>
                    <a:pt x="109" y="141"/>
                  </a:cubicBezTo>
                  <a:lnTo>
                    <a:pt x="108" y="146"/>
                  </a:lnTo>
                  <a:close/>
                  <a:moveTo>
                    <a:pt x="144" y="143"/>
                  </a:moveTo>
                  <a:cubicBezTo>
                    <a:pt x="26" y="105"/>
                    <a:pt x="26" y="105"/>
                    <a:pt x="26" y="105"/>
                  </a:cubicBezTo>
                  <a:cubicBezTo>
                    <a:pt x="26" y="105"/>
                    <a:pt x="26" y="105"/>
                    <a:pt x="26" y="105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144" y="25"/>
                    <a:pt x="144" y="25"/>
                    <a:pt x="144" y="25"/>
                  </a:cubicBezTo>
                  <a:lnTo>
                    <a:pt x="144" y="143"/>
                  </a:lnTo>
                  <a:close/>
                  <a:moveTo>
                    <a:pt x="161" y="156"/>
                  </a:moveTo>
                  <a:cubicBezTo>
                    <a:pt x="161" y="158"/>
                    <a:pt x="159" y="160"/>
                    <a:pt x="156" y="160"/>
                  </a:cubicBezTo>
                  <a:cubicBezTo>
                    <a:pt x="154" y="160"/>
                    <a:pt x="152" y="158"/>
                    <a:pt x="152" y="156"/>
                  </a:cubicBezTo>
                  <a:cubicBezTo>
                    <a:pt x="152" y="12"/>
                    <a:pt x="152" y="12"/>
                    <a:pt x="152" y="12"/>
                  </a:cubicBezTo>
                  <a:cubicBezTo>
                    <a:pt x="152" y="10"/>
                    <a:pt x="154" y="8"/>
                    <a:pt x="156" y="8"/>
                  </a:cubicBezTo>
                  <a:cubicBezTo>
                    <a:pt x="159" y="8"/>
                    <a:pt x="161" y="10"/>
                    <a:pt x="161" y="12"/>
                  </a:cubicBezTo>
                  <a:lnTo>
                    <a:pt x="161" y="156"/>
                  </a:lnTo>
                  <a:close/>
                  <a:moveTo>
                    <a:pt x="177" y="92"/>
                  </a:moveTo>
                  <a:cubicBezTo>
                    <a:pt x="177" y="97"/>
                    <a:pt x="174" y="101"/>
                    <a:pt x="169" y="101"/>
                  </a:cubicBezTo>
                  <a:cubicBezTo>
                    <a:pt x="169" y="67"/>
                    <a:pt x="169" y="67"/>
                    <a:pt x="169" y="67"/>
                  </a:cubicBezTo>
                  <a:cubicBezTo>
                    <a:pt x="174" y="67"/>
                    <a:pt x="177" y="71"/>
                    <a:pt x="177" y="76"/>
                  </a:cubicBezTo>
                  <a:lnTo>
                    <a:pt x="177" y="9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51" name="Google Shape;1051;p24"/>
          <p:cNvGrpSpPr/>
          <p:nvPr/>
        </p:nvGrpSpPr>
        <p:grpSpPr>
          <a:xfrm>
            <a:off x="716364" y="3201904"/>
            <a:ext cx="612000" cy="615291"/>
            <a:chOff x="716364" y="3201904"/>
            <a:chExt cx="612000" cy="615291"/>
          </a:xfrm>
        </p:grpSpPr>
        <p:sp>
          <p:nvSpPr>
            <p:cNvPr id="1052" name="Google Shape;1052;p24"/>
            <p:cNvSpPr/>
            <p:nvPr/>
          </p:nvSpPr>
          <p:spPr>
            <a:xfrm>
              <a:off x="716364" y="3201904"/>
              <a:ext cx="612000" cy="615291"/>
            </a:xfrm>
            <a:prstGeom prst="roundRect">
              <a:avLst>
                <a:gd fmla="val 5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6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53" name="Google Shape;1053;p24"/>
            <p:cNvSpPr/>
            <p:nvPr/>
          </p:nvSpPr>
          <p:spPr>
            <a:xfrm>
              <a:off x="905732" y="3393261"/>
              <a:ext cx="233264" cy="232577"/>
            </a:xfrm>
            <a:custGeom>
              <a:rect b="b" l="l" r="r" t="t"/>
              <a:pathLst>
                <a:path extrusionOk="0" h="186" w="186">
                  <a:moveTo>
                    <a:pt x="185" y="178"/>
                  </a:moveTo>
                  <a:cubicBezTo>
                    <a:pt x="140" y="134"/>
                    <a:pt x="140" y="134"/>
                    <a:pt x="140" y="134"/>
                  </a:cubicBezTo>
                  <a:cubicBezTo>
                    <a:pt x="153" y="119"/>
                    <a:pt x="161" y="101"/>
                    <a:pt x="161" y="80"/>
                  </a:cubicBezTo>
                  <a:cubicBezTo>
                    <a:pt x="161" y="36"/>
                    <a:pt x="125" y="0"/>
                    <a:pt x="81" y="0"/>
                  </a:cubicBezTo>
                  <a:cubicBezTo>
                    <a:pt x="36" y="0"/>
                    <a:pt x="0" y="36"/>
                    <a:pt x="0" y="80"/>
                  </a:cubicBezTo>
                  <a:cubicBezTo>
                    <a:pt x="0" y="124"/>
                    <a:pt x="36" y="160"/>
                    <a:pt x="81" y="160"/>
                  </a:cubicBezTo>
                  <a:cubicBezTo>
                    <a:pt x="101" y="160"/>
                    <a:pt x="120" y="152"/>
                    <a:pt x="134" y="140"/>
                  </a:cubicBezTo>
                  <a:cubicBezTo>
                    <a:pt x="179" y="184"/>
                    <a:pt x="179" y="184"/>
                    <a:pt x="179" y="184"/>
                  </a:cubicBezTo>
                  <a:cubicBezTo>
                    <a:pt x="180" y="185"/>
                    <a:pt x="181" y="186"/>
                    <a:pt x="182" y="186"/>
                  </a:cubicBezTo>
                  <a:cubicBezTo>
                    <a:pt x="184" y="186"/>
                    <a:pt x="186" y="184"/>
                    <a:pt x="186" y="181"/>
                  </a:cubicBezTo>
                  <a:cubicBezTo>
                    <a:pt x="186" y="180"/>
                    <a:pt x="186" y="179"/>
                    <a:pt x="185" y="178"/>
                  </a:cubicBezTo>
                  <a:close/>
                  <a:moveTo>
                    <a:pt x="81" y="152"/>
                  </a:moveTo>
                  <a:cubicBezTo>
                    <a:pt x="41" y="152"/>
                    <a:pt x="9" y="120"/>
                    <a:pt x="9" y="80"/>
                  </a:cubicBezTo>
                  <a:cubicBezTo>
                    <a:pt x="9" y="41"/>
                    <a:pt x="41" y="8"/>
                    <a:pt x="81" y="8"/>
                  </a:cubicBezTo>
                  <a:cubicBezTo>
                    <a:pt x="120" y="8"/>
                    <a:pt x="152" y="41"/>
                    <a:pt x="152" y="80"/>
                  </a:cubicBezTo>
                  <a:cubicBezTo>
                    <a:pt x="152" y="120"/>
                    <a:pt x="120" y="152"/>
                    <a:pt x="81" y="152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54" name="Google Shape;1054;p24"/>
          <p:cNvGrpSpPr/>
          <p:nvPr/>
        </p:nvGrpSpPr>
        <p:grpSpPr>
          <a:xfrm>
            <a:off x="716364" y="5471106"/>
            <a:ext cx="612000" cy="615291"/>
            <a:chOff x="716364" y="5471106"/>
            <a:chExt cx="612000" cy="615291"/>
          </a:xfrm>
        </p:grpSpPr>
        <p:sp>
          <p:nvSpPr>
            <p:cNvPr id="1055" name="Google Shape;1055;p24"/>
            <p:cNvSpPr/>
            <p:nvPr/>
          </p:nvSpPr>
          <p:spPr>
            <a:xfrm>
              <a:off x="716364" y="5471106"/>
              <a:ext cx="612000" cy="615291"/>
            </a:xfrm>
            <a:prstGeom prst="roundRect">
              <a:avLst>
                <a:gd fmla="val 5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6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56" name="Google Shape;1056;p24"/>
            <p:cNvSpPr/>
            <p:nvPr/>
          </p:nvSpPr>
          <p:spPr>
            <a:xfrm>
              <a:off x="901426" y="5646033"/>
              <a:ext cx="241876" cy="265436"/>
            </a:xfrm>
            <a:custGeom>
              <a:rect b="b" l="l" r="r" t="t"/>
              <a:pathLst>
                <a:path extrusionOk="0" h="186" w="169">
                  <a:moveTo>
                    <a:pt x="169" y="181"/>
                  </a:moveTo>
                  <a:cubicBezTo>
                    <a:pt x="169" y="181"/>
                    <a:pt x="169" y="181"/>
                    <a:pt x="169" y="181"/>
                  </a:cubicBezTo>
                  <a:cubicBezTo>
                    <a:pt x="152" y="55"/>
                    <a:pt x="152" y="55"/>
                    <a:pt x="152" y="55"/>
                  </a:cubicBezTo>
                  <a:cubicBezTo>
                    <a:pt x="152" y="55"/>
                    <a:pt x="152" y="55"/>
                    <a:pt x="152" y="55"/>
                  </a:cubicBezTo>
                  <a:cubicBezTo>
                    <a:pt x="152" y="53"/>
                    <a:pt x="150" y="51"/>
                    <a:pt x="148" y="51"/>
                  </a:cubicBezTo>
                  <a:cubicBezTo>
                    <a:pt x="119" y="51"/>
                    <a:pt x="119" y="51"/>
                    <a:pt x="119" y="51"/>
                  </a:cubicBezTo>
                  <a:cubicBezTo>
                    <a:pt x="119" y="34"/>
                    <a:pt x="119" y="34"/>
                    <a:pt x="119" y="34"/>
                  </a:cubicBezTo>
                  <a:cubicBezTo>
                    <a:pt x="119" y="15"/>
                    <a:pt x="103" y="0"/>
                    <a:pt x="85" y="0"/>
                  </a:cubicBezTo>
                  <a:cubicBezTo>
                    <a:pt x="66" y="0"/>
                    <a:pt x="51" y="15"/>
                    <a:pt x="51" y="34"/>
                  </a:cubicBezTo>
                  <a:cubicBezTo>
                    <a:pt x="51" y="51"/>
                    <a:pt x="51" y="51"/>
                    <a:pt x="51" y="51"/>
                  </a:cubicBezTo>
                  <a:cubicBezTo>
                    <a:pt x="22" y="51"/>
                    <a:pt x="22" y="51"/>
                    <a:pt x="22" y="51"/>
                  </a:cubicBezTo>
                  <a:cubicBezTo>
                    <a:pt x="19" y="51"/>
                    <a:pt x="18" y="53"/>
                    <a:pt x="17" y="55"/>
                  </a:cubicBezTo>
                  <a:cubicBezTo>
                    <a:pt x="17" y="55"/>
                    <a:pt x="17" y="55"/>
                    <a:pt x="17" y="55"/>
                  </a:cubicBezTo>
                  <a:cubicBezTo>
                    <a:pt x="1" y="181"/>
                    <a:pt x="1" y="181"/>
                    <a:pt x="1" y="181"/>
                  </a:cubicBezTo>
                  <a:cubicBezTo>
                    <a:pt x="1" y="181"/>
                    <a:pt x="1" y="181"/>
                    <a:pt x="1" y="181"/>
                  </a:cubicBezTo>
                  <a:cubicBezTo>
                    <a:pt x="1" y="181"/>
                    <a:pt x="0" y="182"/>
                    <a:pt x="0" y="182"/>
                  </a:cubicBezTo>
                  <a:cubicBezTo>
                    <a:pt x="0" y="184"/>
                    <a:pt x="2" y="186"/>
                    <a:pt x="5" y="186"/>
                  </a:cubicBezTo>
                  <a:cubicBezTo>
                    <a:pt x="165" y="186"/>
                    <a:pt x="165" y="186"/>
                    <a:pt x="165" y="186"/>
                  </a:cubicBezTo>
                  <a:cubicBezTo>
                    <a:pt x="167" y="186"/>
                    <a:pt x="169" y="184"/>
                    <a:pt x="169" y="182"/>
                  </a:cubicBezTo>
                  <a:cubicBezTo>
                    <a:pt x="169" y="182"/>
                    <a:pt x="169" y="181"/>
                    <a:pt x="169" y="181"/>
                  </a:cubicBezTo>
                  <a:close/>
                  <a:moveTo>
                    <a:pt x="60" y="34"/>
                  </a:moveTo>
                  <a:cubicBezTo>
                    <a:pt x="60" y="20"/>
                    <a:pt x="71" y="9"/>
                    <a:pt x="85" y="9"/>
                  </a:cubicBezTo>
                  <a:cubicBezTo>
                    <a:pt x="99" y="9"/>
                    <a:pt x="110" y="20"/>
                    <a:pt x="110" y="34"/>
                  </a:cubicBezTo>
                  <a:cubicBezTo>
                    <a:pt x="110" y="51"/>
                    <a:pt x="110" y="51"/>
                    <a:pt x="110" y="51"/>
                  </a:cubicBezTo>
                  <a:cubicBezTo>
                    <a:pt x="60" y="51"/>
                    <a:pt x="60" y="51"/>
                    <a:pt x="60" y="51"/>
                  </a:cubicBezTo>
                  <a:lnTo>
                    <a:pt x="60" y="34"/>
                  </a:lnTo>
                  <a:close/>
                  <a:moveTo>
                    <a:pt x="25" y="59"/>
                  </a:moveTo>
                  <a:cubicBezTo>
                    <a:pt x="51" y="59"/>
                    <a:pt x="51" y="59"/>
                    <a:pt x="51" y="59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49" y="79"/>
                    <a:pt x="47" y="82"/>
                    <a:pt x="47" y="85"/>
                  </a:cubicBezTo>
                  <a:cubicBezTo>
                    <a:pt x="47" y="89"/>
                    <a:pt x="51" y="93"/>
                    <a:pt x="55" y="93"/>
                  </a:cubicBezTo>
                  <a:cubicBezTo>
                    <a:pt x="60" y="93"/>
                    <a:pt x="64" y="89"/>
                    <a:pt x="64" y="85"/>
                  </a:cubicBezTo>
                  <a:cubicBezTo>
                    <a:pt x="64" y="82"/>
                    <a:pt x="62" y="79"/>
                    <a:pt x="60" y="77"/>
                  </a:cubicBezTo>
                  <a:cubicBezTo>
                    <a:pt x="60" y="59"/>
                    <a:pt x="60" y="59"/>
                    <a:pt x="60" y="59"/>
                  </a:cubicBezTo>
                  <a:cubicBezTo>
                    <a:pt x="110" y="59"/>
                    <a:pt x="110" y="59"/>
                    <a:pt x="110" y="59"/>
                  </a:cubicBezTo>
                  <a:cubicBezTo>
                    <a:pt x="110" y="77"/>
                    <a:pt x="110" y="77"/>
                    <a:pt x="110" y="77"/>
                  </a:cubicBezTo>
                  <a:cubicBezTo>
                    <a:pt x="108" y="79"/>
                    <a:pt x="106" y="82"/>
                    <a:pt x="106" y="85"/>
                  </a:cubicBezTo>
                  <a:cubicBezTo>
                    <a:pt x="106" y="89"/>
                    <a:pt x="110" y="93"/>
                    <a:pt x="114" y="93"/>
                  </a:cubicBezTo>
                  <a:cubicBezTo>
                    <a:pt x="119" y="93"/>
                    <a:pt x="123" y="89"/>
                    <a:pt x="123" y="85"/>
                  </a:cubicBezTo>
                  <a:cubicBezTo>
                    <a:pt x="123" y="82"/>
                    <a:pt x="121" y="79"/>
                    <a:pt x="119" y="77"/>
                  </a:cubicBezTo>
                  <a:cubicBezTo>
                    <a:pt x="119" y="59"/>
                    <a:pt x="119" y="59"/>
                    <a:pt x="119" y="59"/>
                  </a:cubicBezTo>
                  <a:cubicBezTo>
                    <a:pt x="144" y="59"/>
                    <a:pt x="144" y="59"/>
                    <a:pt x="144" y="59"/>
                  </a:cubicBezTo>
                  <a:cubicBezTo>
                    <a:pt x="158" y="161"/>
                    <a:pt x="158" y="161"/>
                    <a:pt x="158" y="161"/>
                  </a:cubicBezTo>
                  <a:cubicBezTo>
                    <a:pt x="12" y="161"/>
                    <a:pt x="12" y="161"/>
                    <a:pt x="12" y="161"/>
                  </a:cubicBezTo>
                  <a:lnTo>
                    <a:pt x="25" y="59"/>
                  </a:lnTo>
                  <a:close/>
                  <a:moveTo>
                    <a:pt x="10" y="178"/>
                  </a:moveTo>
                  <a:cubicBezTo>
                    <a:pt x="11" y="169"/>
                    <a:pt x="11" y="169"/>
                    <a:pt x="11" y="169"/>
                  </a:cubicBezTo>
                  <a:cubicBezTo>
                    <a:pt x="159" y="169"/>
                    <a:pt x="159" y="169"/>
                    <a:pt x="159" y="169"/>
                  </a:cubicBezTo>
                  <a:cubicBezTo>
                    <a:pt x="160" y="178"/>
                    <a:pt x="160" y="178"/>
                    <a:pt x="160" y="178"/>
                  </a:cubicBezTo>
                  <a:lnTo>
                    <a:pt x="10" y="17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057" name="Google Shape;1057;p24"/>
          <p:cNvGrpSpPr/>
          <p:nvPr/>
        </p:nvGrpSpPr>
        <p:grpSpPr>
          <a:xfrm>
            <a:off x="716364" y="4336505"/>
            <a:ext cx="612000" cy="615291"/>
            <a:chOff x="716364" y="4336505"/>
            <a:chExt cx="612000" cy="615291"/>
          </a:xfrm>
        </p:grpSpPr>
        <p:sp>
          <p:nvSpPr>
            <p:cNvPr id="1058" name="Google Shape;1058;p24"/>
            <p:cNvSpPr/>
            <p:nvPr/>
          </p:nvSpPr>
          <p:spPr>
            <a:xfrm>
              <a:off x="716364" y="4336505"/>
              <a:ext cx="612000" cy="615291"/>
            </a:xfrm>
            <a:prstGeom prst="roundRect">
              <a:avLst>
                <a:gd fmla="val 5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6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59" name="Google Shape;1059;p24"/>
            <p:cNvSpPr/>
            <p:nvPr/>
          </p:nvSpPr>
          <p:spPr>
            <a:xfrm>
              <a:off x="874729" y="4501812"/>
              <a:ext cx="284668" cy="284668"/>
            </a:xfrm>
            <a:custGeom>
              <a:rect b="b" l="l" r="r" t="t"/>
              <a:pathLst>
                <a:path extrusionOk="0" h="186" w="186">
                  <a:moveTo>
                    <a:pt x="105" y="76"/>
                  </a:moveTo>
                  <a:cubicBezTo>
                    <a:pt x="91" y="38"/>
                    <a:pt x="91" y="38"/>
                    <a:pt x="91" y="38"/>
                  </a:cubicBezTo>
                  <a:cubicBezTo>
                    <a:pt x="77" y="76"/>
                    <a:pt x="77" y="76"/>
                    <a:pt x="77" y="76"/>
                  </a:cubicBezTo>
                  <a:cubicBezTo>
                    <a:pt x="38" y="76"/>
                    <a:pt x="38" y="76"/>
                    <a:pt x="38" y="76"/>
                  </a:cubicBezTo>
                  <a:cubicBezTo>
                    <a:pt x="70" y="100"/>
                    <a:pt x="70" y="100"/>
                    <a:pt x="70" y="100"/>
                  </a:cubicBezTo>
                  <a:cubicBezTo>
                    <a:pt x="55" y="144"/>
                    <a:pt x="55" y="144"/>
                    <a:pt x="55" y="144"/>
                  </a:cubicBezTo>
                  <a:cubicBezTo>
                    <a:pt x="91" y="117"/>
                    <a:pt x="91" y="117"/>
                    <a:pt x="91" y="117"/>
                  </a:cubicBezTo>
                  <a:cubicBezTo>
                    <a:pt x="127" y="144"/>
                    <a:pt x="127" y="144"/>
                    <a:pt x="127" y="144"/>
                  </a:cubicBezTo>
                  <a:cubicBezTo>
                    <a:pt x="113" y="100"/>
                    <a:pt x="113" y="100"/>
                    <a:pt x="113" y="100"/>
                  </a:cubicBezTo>
                  <a:cubicBezTo>
                    <a:pt x="144" y="76"/>
                    <a:pt x="144" y="76"/>
                    <a:pt x="144" y="76"/>
                  </a:cubicBezTo>
                  <a:lnTo>
                    <a:pt x="105" y="76"/>
                  </a:lnTo>
                  <a:close/>
                  <a:moveTo>
                    <a:pt x="105" y="103"/>
                  </a:moveTo>
                  <a:cubicBezTo>
                    <a:pt x="111" y="121"/>
                    <a:pt x="111" y="121"/>
                    <a:pt x="111" y="121"/>
                  </a:cubicBezTo>
                  <a:cubicBezTo>
                    <a:pt x="96" y="110"/>
                    <a:pt x="96" y="110"/>
                    <a:pt x="96" y="110"/>
                  </a:cubicBezTo>
                  <a:cubicBezTo>
                    <a:pt x="91" y="107"/>
                    <a:pt x="91" y="107"/>
                    <a:pt x="91" y="107"/>
                  </a:cubicBezTo>
                  <a:cubicBezTo>
                    <a:pt x="86" y="110"/>
                    <a:pt x="86" y="110"/>
                    <a:pt x="86" y="110"/>
                  </a:cubicBezTo>
                  <a:cubicBezTo>
                    <a:pt x="72" y="121"/>
                    <a:pt x="72" y="121"/>
                    <a:pt x="72" y="121"/>
                  </a:cubicBezTo>
                  <a:cubicBezTo>
                    <a:pt x="78" y="103"/>
                    <a:pt x="78" y="103"/>
                    <a:pt x="78" y="103"/>
                  </a:cubicBezTo>
                  <a:cubicBezTo>
                    <a:pt x="79" y="97"/>
                    <a:pt x="79" y="97"/>
                    <a:pt x="79" y="97"/>
                  </a:cubicBezTo>
                  <a:cubicBezTo>
                    <a:pt x="75" y="94"/>
                    <a:pt x="75" y="94"/>
                    <a:pt x="75" y="94"/>
                  </a:cubicBezTo>
                  <a:cubicBezTo>
                    <a:pt x="63" y="85"/>
                    <a:pt x="63" y="85"/>
                    <a:pt x="63" y="85"/>
                  </a:cubicBezTo>
                  <a:cubicBezTo>
                    <a:pt x="83" y="85"/>
                    <a:pt x="83" y="85"/>
                    <a:pt x="83" y="85"/>
                  </a:cubicBezTo>
                  <a:cubicBezTo>
                    <a:pt x="85" y="79"/>
                    <a:pt x="85" y="79"/>
                    <a:pt x="85" y="79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8" y="79"/>
                    <a:pt x="98" y="79"/>
                    <a:pt x="98" y="79"/>
                  </a:cubicBezTo>
                  <a:cubicBezTo>
                    <a:pt x="100" y="85"/>
                    <a:pt x="100" y="85"/>
                    <a:pt x="100" y="85"/>
                  </a:cubicBezTo>
                  <a:cubicBezTo>
                    <a:pt x="119" y="85"/>
                    <a:pt x="119" y="85"/>
                    <a:pt x="119" y="85"/>
                  </a:cubicBezTo>
                  <a:cubicBezTo>
                    <a:pt x="108" y="94"/>
                    <a:pt x="108" y="94"/>
                    <a:pt x="108" y="94"/>
                  </a:cubicBezTo>
                  <a:cubicBezTo>
                    <a:pt x="103" y="97"/>
                    <a:pt x="103" y="97"/>
                    <a:pt x="103" y="97"/>
                  </a:cubicBezTo>
                  <a:lnTo>
                    <a:pt x="105" y="103"/>
                  </a:lnTo>
                  <a:close/>
                  <a:moveTo>
                    <a:pt x="93" y="0"/>
                  </a:moveTo>
                  <a:cubicBezTo>
                    <a:pt x="42" y="0"/>
                    <a:pt x="0" y="42"/>
                    <a:pt x="0" y="93"/>
                  </a:cubicBezTo>
                  <a:cubicBezTo>
                    <a:pt x="0" y="144"/>
                    <a:pt x="42" y="186"/>
                    <a:pt x="93" y="186"/>
                  </a:cubicBezTo>
                  <a:cubicBezTo>
                    <a:pt x="144" y="186"/>
                    <a:pt x="186" y="144"/>
                    <a:pt x="186" y="93"/>
                  </a:cubicBezTo>
                  <a:cubicBezTo>
                    <a:pt x="186" y="42"/>
                    <a:pt x="144" y="0"/>
                    <a:pt x="93" y="0"/>
                  </a:cubicBezTo>
                  <a:close/>
                  <a:moveTo>
                    <a:pt x="93" y="178"/>
                  </a:moveTo>
                  <a:cubicBezTo>
                    <a:pt x="47" y="178"/>
                    <a:pt x="9" y="140"/>
                    <a:pt x="9" y="93"/>
                  </a:cubicBezTo>
                  <a:cubicBezTo>
                    <a:pt x="9" y="47"/>
                    <a:pt x="47" y="9"/>
                    <a:pt x="93" y="9"/>
                  </a:cubicBezTo>
                  <a:cubicBezTo>
                    <a:pt x="140" y="9"/>
                    <a:pt x="178" y="47"/>
                    <a:pt x="178" y="93"/>
                  </a:cubicBezTo>
                  <a:cubicBezTo>
                    <a:pt x="178" y="140"/>
                    <a:pt x="140" y="178"/>
                    <a:pt x="93" y="17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34275" lIns="68575" spcFirstLastPara="1" rIns="68575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060" name="Google Shape;1060;p24"/>
          <p:cNvSpPr txBox="1"/>
          <p:nvPr/>
        </p:nvSpPr>
        <p:spPr>
          <a:xfrm>
            <a:off x="1618696" y="3436062"/>
            <a:ext cx="1159613" cy="1692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Research Phase</a:t>
            </a:r>
            <a:endParaRPr/>
          </a:p>
        </p:txBody>
      </p:sp>
      <p:grpSp>
        <p:nvGrpSpPr>
          <p:cNvPr id="1061" name="Google Shape;1061;p24"/>
          <p:cNvGrpSpPr/>
          <p:nvPr/>
        </p:nvGrpSpPr>
        <p:grpSpPr>
          <a:xfrm>
            <a:off x="8704829" y="3201904"/>
            <a:ext cx="1945437" cy="615291"/>
            <a:chOff x="8704829" y="3201904"/>
            <a:chExt cx="1945437" cy="615291"/>
          </a:xfrm>
        </p:grpSpPr>
        <p:sp>
          <p:nvSpPr>
            <p:cNvPr id="1062" name="Google Shape;1062;p24"/>
            <p:cNvSpPr/>
            <p:nvPr/>
          </p:nvSpPr>
          <p:spPr>
            <a:xfrm>
              <a:off x="8704829" y="3201904"/>
              <a:ext cx="1945437" cy="615291"/>
            </a:xfrm>
            <a:prstGeom prst="roundRect">
              <a:avLst>
                <a:gd fmla="val 50000" name="adj"/>
              </a:avLst>
            </a:prstGeom>
            <a:noFill/>
            <a:ln cap="flat" cmpd="sng" w="2857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571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63" name="Google Shape;1063;p24"/>
            <p:cNvSpPr/>
            <p:nvPr/>
          </p:nvSpPr>
          <p:spPr>
            <a:xfrm>
              <a:off x="8943944" y="3418887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64" name="Google Shape;1064;p24"/>
            <p:cNvSpPr/>
            <p:nvPr/>
          </p:nvSpPr>
          <p:spPr>
            <a:xfrm>
              <a:off x="9180450" y="3418886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65" name="Google Shape;1065;p24"/>
            <p:cNvSpPr/>
            <p:nvPr/>
          </p:nvSpPr>
          <p:spPr>
            <a:xfrm>
              <a:off x="9406633" y="3418885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66" name="Google Shape;1066;p24"/>
            <p:cNvSpPr/>
            <p:nvPr/>
          </p:nvSpPr>
          <p:spPr>
            <a:xfrm>
              <a:off x="9642441" y="3430038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67" name="Google Shape;1067;p24"/>
            <p:cNvSpPr/>
            <p:nvPr/>
          </p:nvSpPr>
          <p:spPr>
            <a:xfrm>
              <a:off x="9881448" y="3430037"/>
              <a:ext cx="194400" cy="181323"/>
            </a:xfrm>
            <a:custGeom>
              <a:rect b="b" l="l" r="r" t="t"/>
              <a:pathLst>
                <a:path extrusionOk="0" h="208" w="223">
                  <a:moveTo>
                    <a:pt x="115" y="0"/>
                  </a:moveTo>
                  <a:lnTo>
                    <a:pt x="146" y="62"/>
                  </a:lnTo>
                  <a:lnTo>
                    <a:pt x="223" y="77"/>
                  </a:lnTo>
                  <a:lnTo>
                    <a:pt x="169" y="131"/>
                  </a:lnTo>
                  <a:lnTo>
                    <a:pt x="177" y="208"/>
                  </a:lnTo>
                  <a:lnTo>
                    <a:pt x="115" y="169"/>
                  </a:lnTo>
                  <a:lnTo>
                    <a:pt x="46" y="208"/>
                  </a:lnTo>
                  <a:lnTo>
                    <a:pt x="54" y="131"/>
                  </a:lnTo>
                  <a:lnTo>
                    <a:pt x="0" y="77"/>
                  </a:lnTo>
                  <a:lnTo>
                    <a:pt x="77" y="62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t" bIns="17125" lIns="34275" spcFirstLastPara="1" rIns="34275" wrap="square" tIns="171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68" name="Google Shape;1068;p24"/>
            <p:cNvSpPr txBox="1"/>
            <p:nvPr/>
          </p:nvSpPr>
          <p:spPr>
            <a:xfrm>
              <a:off x="10228956" y="3457472"/>
              <a:ext cx="204864" cy="1538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3.0</a:t>
              </a:r>
              <a:endParaRPr/>
            </a:p>
          </p:txBody>
        </p:sp>
      </p:grpSp>
      <p:sp>
        <p:nvSpPr>
          <p:cNvPr id="1069" name="Google Shape;1069;p24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"/>
                            </p:stCondLst>
                            <p:childTnLst>
                              <p:par>
                                <p:cTn fill="hold" nodeType="after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073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Google Shape;1074;p25"/>
          <p:cNvSpPr/>
          <p:nvPr/>
        </p:nvSpPr>
        <p:spPr>
          <a:xfrm>
            <a:off x="978993" y="1167472"/>
            <a:ext cx="1808878" cy="5117581"/>
          </a:xfrm>
          <a:prstGeom prst="round2SameRect">
            <a:avLst>
              <a:gd fmla="val 5452" name="adj1"/>
              <a:gd fmla="val 12757" name="adj2"/>
            </a:avLst>
          </a:prstGeom>
          <a:noFill/>
          <a:ln cap="flat" cmpd="sng" w="12700">
            <a:solidFill>
              <a:srgbClr val="7F7F7F">
                <a:alpha val="9803"/>
              </a:srgbClr>
            </a:solidFill>
            <a:prstDash val="solid"/>
            <a:round/>
            <a:headEnd len="sm" w="sm" type="none"/>
            <a:tailEnd len="sm" w="sm" type="none"/>
          </a:ln>
          <a:effectLst>
            <a:outerShdw blurRad="330200" sx="73000" rotWithShape="0" algn="t" dir="5400000" dist="279400" sy="73000">
              <a:srgbClr val="221B43">
                <a:alpha val="1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75" name="Google Shape;1075;p25"/>
          <p:cNvSpPr/>
          <p:nvPr/>
        </p:nvSpPr>
        <p:spPr>
          <a:xfrm>
            <a:off x="1377124" y="1504993"/>
            <a:ext cx="1004631" cy="1004631"/>
          </a:xfrm>
          <a:prstGeom prst="ellipse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076" name="Google Shape;1076;p25"/>
          <p:cNvSpPr/>
          <p:nvPr/>
        </p:nvSpPr>
        <p:spPr>
          <a:xfrm rot="10800000">
            <a:off x="978990" y="2801072"/>
            <a:ext cx="1808880" cy="3483980"/>
          </a:xfrm>
          <a:prstGeom prst="round2SameRect">
            <a:avLst>
              <a:gd fmla="val 12247" name="adj1"/>
              <a:gd fmla="val 0" name="adj2"/>
            </a:avLst>
          </a:prstGeom>
          <a:solidFill>
            <a:srgbClr val="7F7F7F">
              <a:alpha val="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077" name="Google Shape;1077;p25"/>
          <p:cNvGrpSpPr/>
          <p:nvPr/>
        </p:nvGrpSpPr>
        <p:grpSpPr>
          <a:xfrm>
            <a:off x="1252519" y="3057405"/>
            <a:ext cx="1336487" cy="3036357"/>
            <a:chOff x="1130599" y="2932091"/>
            <a:chExt cx="1336487" cy="3036357"/>
          </a:xfrm>
        </p:grpSpPr>
        <p:sp>
          <p:nvSpPr>
            <p:cNvPr id="1078" name="Google Shape;1078;p25"/>
            <p:cNvSpPr txBox="1"/>
            <p:nvPr/>
          </p:nvSpPr>
          <p:spPr>
            <a:xfrm>
              <a:off x="1130599" y="3177168"/>
              <a:ext cx="1219307" cy="489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6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Biography of key attitudes and behaviors</a:t>
              </a:r>
              <a:endParaRPr/>
            </a:p>
          </p:txBody>
        </p:sp>
        <p:sp>
          <p:nvSpPr>
            <p:cNvPr id="1079" name="Google Shape;1079;p25"/>
            <p:cNvSpPr txBox="1"/>
            <p:nvPr/>
          </p:nvSpPr>
          <p:spPr>
            <a:xfrm>
              <a:off x="1135753" y="2932091"/>
              <a:ext cx="1173771" cy="163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26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Persona Details</a:t>
              </a:r>
              <a:endParaRPr/>
            </a:p>
          </p:txBody>
        </p:sp>
        <p:sp>
          <p:nvSpPr>
            <p:cNvPr id="1080" name="Google Shape;1080;p25"/>
            <p:cNvSpPr txBox="1"/>
            <p:nvPr/>
          </p:nvSpPr>
          <p:spPr>
            <a:xfrm>
              <a:off x="1139246" y="4232744"/>
              <a:ext cx="1184079" cy="3225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6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Detail the scope of the journey here</a:t>
              </a:r>
              <a:endParaRPr/>
            </a:p>
          </p:txBody>
        </p:sp>
        <p:sp>
          <p:nvSpPr>
            <p:cNvPr id="1081" name="Google Shape;1081;p25"/>
            <p:cNvSpPr txBox="1"/>
            <p:nvPr/>
          </p:nvSpPr>
          <p:spPr>
            <a:xfrm>
              <a:off x="1144400" y="3987667"/>
              <a:ext cx="1173771" cy="163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26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Scope Summary</a:t>
              </a:r>
              <a:endParaRPr/>
            </a:p>
          </p:txBody>
        </p:sp>
        <p:sp>
          <p:nvSpPr>
            <p:cNvPr id="1082" name="Google Shape;1082;p25"/>
            <p:cNvSpPr txBox="1"/>
            <p:nvPr/>
          </p:nvSpPr>
          <p:spPr>
            <a:xfrm>
              <a:off x="1130600" y="5312499"/>
              <a:ext cx="1336486" cy="6559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6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List the motivation driving this particular persona within the scope detailed</a:t>
              </a:r>
              <a:endParaRPr/>
            </a:p>
          </p:txBody>
        </p:sp>
        <p:sp>
          <p:nvSpPr>
            <p:cNvPr id="1083" name="Google Shape;1083;p25"/>
            <p:cNvSpPr txBox="1"/>
            <p:nvPr/>
          </p:nvSpPr>
          <p:spPr>
            <a:xfrm>
              <a:off x="1135753" y="5067422"/>
              <a:ext cx="1173771" cy="163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26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Goals</a:t>
              </a:r>
              <a:endParaRPr/>
            </a:p>
          </p:txBody>
        </p:sp>
      </p:grpSp>
      <p:grpSp>
        <p:nvGrpSpPr>
          <p:cNvPr id="1084" name="Google Shape;1084;p25"/>
          <p:cNvGrpSpPr/>
          <p:nvPr/>
        </p:nvGrpSpPr>
        <p:grpSpPr>
          <a:xfrm>
            <a:off x="2951888" y="1571321"/>
            <a:ext cx="8109512" cy="4713732"/>
            <a:chOff x="2951888" y="1687009"/>
            <a:chExt cx="8109512" cy="4598043"/>
          </a:xfrm>
        </p:grpSpPr>
        <p:sp>
          <p:nvSpPr>
            <p:cNvPr id="1085" name="Google Shape;1085;p25"/>
            <p:cNvSpPr/>
            <p:nvPr/>
          </p:nvSpPr>
          <p:spPr>
            <a:xfrm rot="10800000">
              <a:off x="2951888" y="1687010"/>
              <a:ext cx="8109512" cy="4598042"/>
            </a:xfrm>
            <a:prstGeom prst="round2SameRect">
              <a:avLst>
                <a:gd fmla="val 5015" name="adj1"/>
                <a:gd fmla="val 0" name="adj2"/>
              </a:avLst>
            </a:prstGeom>
            <a:solidFill>
              <a:srgbClr val="7F7F7F">
                <a:alpha val="9803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086" name="Google Shape;1086;p25"/>
            <p:cNvCxnSpPr/>
            <p:nvPr/>
          </p:nvCxnSpPr>
          <p:spPr>
            <a:xfrm>
              <a:off x="4565617" y="1687009"/>
              <a:ext cx="0" cy="4598043"/>
            </a:xfrm>
            <a:prstGeom prst="straightConnector1">
              <a:avLst/>
            </a:prstGeom>
            <a:noFill/>
            <a:ln cap="flat" cmpd="sng" w="19050">
              <a:solidFill>
                <a:srgbClr val="F4F4F4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087" name="Google Shape;1087;p25"/>
            <p:cNvCxnSpPr/>
            <p:nvPr/>
          </p:nvCxnSpPr>
          <p:spPr>
            <a:xfrm>
              <a:off x="6192148" y="1687009"/>
              <a:ext cx="0" cy="4598043"/>
            </a:xfrm>
            <a:prstGeom prst="straightConnector1">
              <a:avLst/>
            </a:prstGeom>
            <a:noFill/>
            <a:ln cap="flat" cmpd="sng" w="19050">
              <a:solidFill>
                <a:srgbClr val="F4F4F4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088" name="Google Shape;1088;p25"/>
            <p:cNvCxnSpPr/>
            <p:nvPr/>
          </p:nvCxnSpPr>
          <p:spPr>
            <a:xfrm>
              <a:off x="7812148" y="1687009"/>
              <a:ext cx="0" cy="4598043"/>
            </a:xfrm>
            <a:prstGeom prst="straightConnector1">
              <a:avLst/>
            </a:prstGeom>
            <a:noFill/>
            <a:ln cap="flat" cmpd="sng" w="19050">
              <a:solidFill>
                <a:srgbClr val="F4F4F4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089" name="Google Shape;1089;p25"/>
            <p:cNvCxnSpPr/>
            <p:nvPr/>
          </p:nvCxnSpPr>
          <p:spPr>
            <a:xfrm>
              <a:off x="9432148" y="1687009"/>
              <a:ext cx="0" cy="4598043"/>
            </a:xfrm>
            <a:prstGeom prst="straightConnector1">
              <a:avLst/>
            </a:prstGeom>
            <a:noFill/>
            <a:ln cap="flat" cmpd="sng" w="19050">
              <a:solidFill>
                <a:srgbClr val="F4F4F4"/>
              </a:solidFill>
              <a:prstDash val="dash"/>
              <a:round/>
              <a:headEnd len="sm" w="sm" type="none"/>
              <a:tailEnd len="sm" w="sm" type="none"/>
            </a:ln>
          </p:spPr>
        </p:cxnSp>
      </p:grpSp>
      <p:sp>
        <p:nvSpPr>
          <p:cNvPr id="1090" name="Google Shape;1090;p25"/>
          <p:cNvSpPr/>
          <p:nvPr/>
        </p:nvSpPr>
        <p:spPr>
          <a:xfrm flipH="1">
            <a:off x="2950961" y="1167477"/>
            <a:ext cx="1620000" cy="435696"/>
          </a:xfrm>
          <a:prstGeom prst="round1Rect">
            <a:avLst>
              <a:gd fmla="val 27990" name="adj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Research</a:t>
            </a:r>
            <a:endParaRPr/>
          </a:p>
        </p:txBody>
      </p:sp>
      <p:sp>
        <p:nvSpPr>
          <p:cNvPr id="1091" name="Google Shape;1091;p25"/>
          <p:cNvSpPr/>
          <p:nvPr/>
        </p:nvSpPr>
        <p:spPr>
          <a:xfrm>
            <a:off x="4570961" y="1167474"/>
            <a:ext cx="1620000" cy="435696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Application</a:t>
            </a:r>
            <a:endParaRPr/>
          </a:p>
        </p:txBody>
      </p:sp>
      <p:sp>
        <p:nvSpPr>
          <p:cNvPr id="1092" name="Google Shape;1092;p25"/>
          <p:cNvSpPr/>
          <p:nvPr/>
        </p:nvSpPr>
        <p:spPr>
          <a:xfrm>
            <a:off x="6190961" y="1167474"/>
            <a:ext cx="1620000" cy="435696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Enrollment</a:t>
            </a:r>
            <a:endParaRPr/>
          </a:p>
        </p:txBody>
      </p:sp>
      <p:sp>
        <p:nvSpPr>
          <p:cNvPr id="1093" name="Google Shape;1093;p25"/>
          <p:cNvSpPr/>
          <p:nvPr/>
        </p:nvSpPr>
        <p:spPr>
          <a:xfrm>
            <a:off x="7810961" y="1167474"/>
            <a:ext cx="1620000" cy="435696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Onboarding</a:t>
            </a:r>
            <a:endParaRPr/>
          </a:p>
        </p:txBody>
      </p:sp>
      <p:sp>
        <p:nvSpPr>
          <p:cNvPr id="1094" name="Google Shape;1094;p25"/>
          <p:cNvSpPr/>
          <p:nvPr/>
        </p:nvSpPr>
        <p:spPr>
          <a:xfrm>
            <a:off x="9430961" y="1167473"/>
            <a:ext cx="1620000" cy="435696"/>
          </a:xfrm>
          <a:prstGeom prst="round1Rect">
            <a:avLst>
              <a:gd fmla="val 32392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Activated</a:t>
            </a:r>
            <a:endParaRPr/>
          </a:p>
        </p:txBody>
      </p:sp>
      <p:sp>
        <p:nvSpPr>
          <p:cNvPr id="1095" name="Google Shape;1095;p25"/>
          <p:cNvSpPr/>
          <p:nvPr/>
        </p:nvSpPr>
        <p:spPr>
          <a:xfrm flipH="1">
            <a:off x="2952816" y="4850984"/>
            <a:ext cx="8108585" cy="435696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F4F4F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Opportunities</a:t>
            </a:r>
            <a:endParaRPr/>
          </a:p>
        </p:txBody>
      </p:sp>
      <p:sp>
        <p:nvSpPr>
          <p:cNvPr id="1096" name="Google Shape;1096;p25"/>
          <p:cNvSpPr txBox="1"/>
          <p:nvPr/>
        </p:nvSpPr>
        <p:spPr>
          <a:xfrm>
            <a:off x="3195081" y="1832578"/>
            <a:ext cx="1127344" cy="7040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His sister tells her to look into XYZ. He visits website &amp; locations.</a:t>
            </a:r>
            <a:endParaRPr/>
          </a:p>
        </p:txBody>
      </p:sp>
      <p:sp>
        <p:nvSpPr>
          <p:cNvPr id="1097" name="Google Shape;1097;p25"/>
          <p:cNvSpPr txBox="1"/>
          <p:nvPr/>
        </p:nvSpPr>
        <p:spPr>
          <a:xfrm>
            <a:off x="4809536" y="1838833"/>
            <a:ext cx="1144038" cy="3449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Completes and submits application.</a:t>
            </a:r>
            <a:endParaRPr/>
          </a:p>
        </p:txBody>
      </p:sp>
      <p:sp>
        <p:nvSpPr>
          <p:cNvPr id="1098" name="Google Shape;1098;p25"/>
          <p:cNvSpPr txBox="1"/>
          <p:nvPr/>
        </p:nvSpPr>
        <p:spPr>
          <a:xfrm>
            <a:off x="6356167" y="1834811"/>
            <a:ext cx="1305743" cy="5245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Complete requirement, speaking with customer support once per week.</a:t>
            </a:r>
            <a:endParaRPr/>
          </a:p>
        </p:txBody>
      </p:sp>
      <p:sp>
        <p:nvSpPr>
          <p:cNvPr id="1099" name="Google Shape;1099;p25"/>
          <p:cNvSpPr txBox="1"/>
          <p:nvPr/>
        </p:nvSpPr>
        <p:spPr>
          <a:xfrm>
            <a:off x="7962387" y="1828477"/>
            <a:ext cx="1305743" cy="5245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Watches tutorials, read boards &amp; speaks to existing customers</a:t>
            </a:r>
            <a:endParaRPr/>
          </a:p>
        </p:txBody>
      </p:sp>
      <p:sp>
        <p:nvSpPr>
          <p:cNvPr id="1100" name="Google Shape;1100;p25"/>
          <p:cNvSpPr txBox="1"/>
          <p:nvPr/>
        </p:nvSpPr>
        <p:spPr>
          <a:xfrm>
            <a:off x="9582386" y="1828477"/>
            <a:ext cx="1305743" cy="5245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Uses product for 2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weeks steadily then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slowly fails off</a:t>
            </a:r>
            <a:endParaRPr/>
          </a:p>
        </p:txBody>
      </p:sp>
      <p:sp>
        <p:nvSpPr>
          <p:cNvPr id="1101" name="Google Shape;1101;p25"/>
          <p:cNvSpPr txBox="1"/>
          <p:nvPr/>
        </p:nvSpPr>
        <p:spPr>
          <a:xfrm>
            <a:off x="3108656" y="5520658"/>
            <a:ext cx="1305743" cy="5245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Improve information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on website and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customer service.</a:t>
            </a:r>
            <a:endParaRPr/>
          </a:p>
        </p:txBody>
      </p:sp>
      <p:sp>
        <p:nvSpPr>
          <p:cNvPr id="1102" name="Google Shape;1102;p25"/>
          <p:cNvSpPr txBox="1"/>
          <p:nvPr/>
        </p:nvSpPr>
        <p:spPr>
          <a:xfrm>
            <a:off x="4716836" y="5518121"/>
            <a:ext cx="1305743" cy="5245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Streamline process. Reduce steps and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take online.</a:t>
            </a:r>
            <a:endParaRPr/>
          </a:p>
        </p:txBody>
      </p:sp>
      <p:sp>
        <p:nvSpPr>
          <p:cNvPr id="1103" name="Google Shape;1103;p25"/>
          <p:cNvSpPr txBox="1"/>
          <p:nvPr/>
        </p:nvSpPr>
        <p:spPr>
          <a:xfrm>
            <a:off x="6356167" y="5524455"/>
            <a:ext cx="1305743" cy="5245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Reduce wait time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by optimizing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internal processes. </a:t>
            </a:r>
            <a:endParaRPr/>
          </a:p>
        </p:txBody>
      </p:sp>
      <p:sp>
        <p:nvSpPr>
          <p:cNvPr id="1104" name="Google Shape;1104;p25"/>
          <p:cNvSpPr txBox="1"/>
          <p:nvPr/>
        </p:nvSpPr>
        <p:spPr>
          <a:xfrm>
            <a:off x="7962387" y="5518121"/>
            <a:ext cx="1305743" cy="5245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Accelerate time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to get to first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successful goals.</a:t>
            </a:r>
            <a:endParaRPr/>
          </a:p>
        </p:txBody>
      </p:sp>
      <p:sp>
        <p:nvSpPr>
          <p:cNvPr id="1105" name="Google Shape;1105;p25"/>
          <p:cNvSpPr txBox="1"/>
          <p:nvPr/>
        </p:nvSpPr>
        <p:spPr>
          <a:xfrm>
            <a:off x="9582386" y="5518121"/>
            <a:ext cx="1305743" cy="5245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Improve the contextual help and cues for </a:t>
            </a:r>
            <a:endParaRPr/>
          </a:p>
          <a:p>
            <a:pPr indent="0" lvl="0" marL="0" marR="0" rtl="0" algn="ctr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taking next steps</a:t>
            </a:r>
            <a:endParaRPr/>
          </a:p>
        </p:txBody>
      </p:sp>
      <p:grpSp>
        <p:nvGrpSpPr>
          <p:cNvPr id="1106" name="Google Shape;1106;p25"/>
          <p:cNvGrpSpPr/>
          <p:nvPr/>
        </p:nvGrpSpPr>
        <p:grpSpPr>
          <a:xfrm>
            <a:off x="3105882" y="3990670"/>
            <a:ext cx="1305743" cy="637828"/>
            <a:chOff x="3105882" y="3990670"/>
            <a:chExt cx="1305743" cy="637828"/>
          </a:xfrm>
        </p:grpSpPr>
        <p:sp>
          <p:nvSpPr>
            <p:cNvPr id="1107" name="Google Shape;1107;p25"/>
            <p:cNvSpPr/>
            <p:nvPr/>
          </p:nvSpPr>
          <p:spPr>
            <a:xfrm>
              <a:off x="3112371" y="3990670"/>
              <a:ext cx="1297597" cy="262895"/>
            </a:xfrm>
            <a:prstGeom prst="roundRect">
              <a:avLst>
                <a:gd fmla="val 1521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876300" sx="99000" rotWithShape="0" algn="t" dir="5400000" dist="279400" sy="99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08" name="Google Shape;1108;p25"/>
            <p:cNvSpPr txBox="1"/>
            <p:nvPr/>
          </p:nvSpPr>
          <p:spPr>
            <a:xfrm>
              <a:off x="3286338" y="4068256"/>
              <a:ext cx="949663" cy="1077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7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Visit XYZ.com</a:t>
              </a:r>
              <a:endParaRPr/>
            </a:p>
          </p:txBody>
        </p:sp>
        <p:sp>
          <p:nvSpPr>
            <p:cNvPr id="1109" name="Google Shape;1109;p25"/>
            <p:cNvSpPr txBox="1"/>
            <p:nvPr/>
          </p:nvSpPr>
          <p:spPr>
            <a:xfrm>
              <a:off x="3105882" y="4380994"/>
              <a:ext cx="1305743" cy="247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6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“There are too many options. I don’t know where to start”</a:t>
              </a:r>
              <a:endParaRPr/>
            </a:p>
          </p:txBody>
        </p:sp>
      </p:grpSp>
      <p:grpSp>
        <p:nvGrpSpPr>
          <p:cNvPr id="1110" name="Google Shape;1110;p25"/>
          <p:cNvGrpSpPr/>
          <p:nvPr/>
        </p:nvGrpSpPr>
        <p:grpSpPr>
          <a:xfrm>
            <a:off x="4730755" y="3990670"/>
            <a:ext cx="1305743" cy="637828"/>
            <a:chOff x="3105882" y="3990670"/>
            <a:chExt cx="1305743" cy="637828"/>
          </a:xfrm>
        </p:grpSpPr>
        <p:sp>
          <p:nvSpPr>
            <p:cNvPr id="1111" name="Google Shape;1111;p25"/>
            <p:cNvSpPr/>
            <p:nvPr/>
          </p:nvSpPr>
          <p:spPr>
            <a:xfrm>
              <a:off x="3112371" y="3990670"/>
              <a:ext cx="1297597" cy="262895"/>
            </a:xfrm>
            <a:prstGeom prst="roundRect">
              <a:avLst>
                <a:gd fmla="val 1521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876300" sx="99000" rotWithShape="0" algn="t" dir="5400000" dist="279400" sy="99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12" name="Google Shape;1112;p25"/>
            <p:cNvSpPr txBox="1"/>
            <p:nvPr/>
          </p:nvSpPr>
          <p:spPr>
            <a:xfrm>
              <a:off x="3286338" y="4068256"/>
              <a:ext cx="949663" cy="1077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7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App Started</a:t>
              </a:r>
              <a:endParaRPr/>
            </a:p>
          </p:txBody>
        </p:sp>
        <p:sp>
          <p:nvSpPr>
            <p:cNvPr id="1113" name="Google Shape;1113;p25"/>
            <p:cNvSpPr txBox="1"/>
            <p:nvPr/>
          </p:nvSpPr>
          <p:spPr>
            <a:xfrm>
              <a:off x="3105882" y="4380994"/>
              <a:ext cx="1305743" cy="247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6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“Excited to get started and be more productive”</a:t>
              </a:r>
              <a:endParaRPr/>
            </a:p>
          </p:txBody>
        </p:sp>
      </p:grpSp>
      <p:grpSp>
        <p:nvGrpSpPr>
          <p:cNvPr id="1114" name="Google Shape;1114;p25"/>
          <p:cNvGrpSpPr/>
          <p:nvPr/>
        </p:nvGrpSpPr>
        <p:grpSpPr>
          <a:xfrm>
            <a:off x="6374876" y="3988166"/>
            <a:ext cx="1305743" cy="637828"/>
            <a:chOff x="3105882" y="3990670"/>
            <a:chExt cx="1305743" cy="637828"/>
          </a:xfrm>
        </p:grpSpPr>
        <p:sp>
          <p:nvSpPr>
            <p:cNvPr id="1115" name="Google Shape;1115;p25"/>
            <p:cNvSpPr/>
            <p:nvPr/>
          </p:nvSpPr>
          <p:spPr>
            <a:xfrm>
              <a:off x="3112371" y="3990670"/>
              <a:ext cx="1297597" cy="262895"/>
            </a:xfrm>
            <a:prstGeom prst="roundRect">
              <a:avLst>
                <a:gd fmla="val 1521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876300" sx="99000" rotWithShape="0" algn="t" dir="5400000" dist="279400" sy="99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16" name="Google Shape;1116;p25"/>
            <p:cNvSpPr txBox="1"/>
            <p:nvPr/>
          </p:nvSpPr>
          <p:spPr>
            <a:xfrm>
              <a:off x="3261220" y="4014395"/>
              <a:ext cx="999898" cy="215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7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Submitted &amp; Response</a:t>
              </a:r>
              <a:endParaRPr/>
            </a:p>
          </p:txBody>
        </p:sp>
        <p:sp>
          <p:nvSpPr>
            <p:cNvPr id="1117" name="Google Shape;1117;p25"/>
            <p:cNvSpPr txBox="1"/>
            <p:nvPr/>
          </p:nvSpPr>
          <p:spPr>
            <a:xfrm>
              <a:off x="3105882" y="4380994"/>
              <a:ext cx="1305743" cy="247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6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It took to long to upload. “They finally contacted me”</a:t>
              </a:r>
              <a:endParaRPr/>
            </a:p>
          </p:txBody>
        </p:sp>
      </p:grpSp>
      <p:grpSp>
        <p:nvGrpSpPr>
          <p:cNvPr id="1118" name="Google Shape;1118;p25"/>
          <p:cNvGrpSpPr/>
          <p:nvPr/>
        </p:nvGrpSpPr>
        <p:grpSpPr>
          <a:xfrm>
            <a:off x="7962387" y="3987234"/>
            <a:ext cx="1305743" cy="637828"/>
            <a:chOff x="3105882" y="3990670"/>
            <a:chExt cx="1305743" cy="637828"/>
          </a:xfrm>
        </p:grpSpPr>
        <p:sp>
          <p:nvSpPr>
            <p:cNvPr id="1119" name="Google Shape;1119;p25"/>
            <p:cNvSpPr/>
            <p:nvPr/>
          </p:nvSpPr>
          <p:spPr>
            <a:xfrm>
              <a:off x="3112371" y="3990670"/>
              <a:ext cx="1297597" cy="262895"/>
            </a:xfrm>
            <a:prstGeom prst="roundRect">
              <a:avLst>
                <a:gd fmla="val 1521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876300" sx="99000" rotWithShape="0" algn="t" dir="5400000" dist="279400" sy="99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20" name="Google Shape;1120;p25"/>
            <p:cNvSpPr txBox="1"/>
            <p:nvPr/>
          </p:nvSpPr>
          <p:spPr>
            <a:xfrm>
              <a:off x="3286338" y="4068256"/>
              <a:ext cx="949663" cy="1077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7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Troubleshooting</a:t>
              </a:r>
              <a:endParaRPr/>
            </a:p>
          </p:txBody>
        </p:sp>
        <p:sp>
          <p:nvSpPr>
            <p:cNvPr id="1121" name="Google Shape;1121;p25"/>
            <p:cNvSpPr txBox="1"/>
            <p:nvPr/>
          </p:nvSpPr>
          <p:spPr>
            <a:xfrm>
              <a:off x="3105882" y="4380994"/>
              <a:ext cx="1305743" cy="24750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6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“The tech support team was </a:t>
              </a:r>
              <a:endParaRPr/>
            </a:p>
            <a:p>
              <a:pPr indent="0" lvl="0" marL="0" marR="0" rtl="0" algn="ctr">
                <a:lnSpc>
                  <a:spcPct val="16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very helpful”</a:t>
              </a:r>
              <a:endParaRPr/>
            </a:p>
          </p:txBody>
        </p:sp>
      </p:grpSp>
      <p:grpSp>
        <p:nvGrpSpPr>
          <p:cNvPr id="1122" name="Google Shape;1122;p25"/>
          <p:cNvGrpSpPr/>
          <p:nvPr/>
        </p:nvGrpSpPr>
        <p:grpSpPr>
          <a:xfrm>
            <a:off x="9600392" y="3987234"/>
            <a:ext cx="1297597" cy="262895"/>
            <a:chOff x="3112371" y="3990670"/>
            <a:chExt cx="1297597" cy="262895"/>
          </a:xfrm>
        </p:grpSpPr>
        <p:sp>
          <p:nvSpPr>
            <p:cNvPr id="1123" name="Google Shape;1123;p25"/>
            <p:cNvSpPr/>
            <p:nvPr/>
          </p:nvSpPr>
          <p:spPr>
            <a:xfrm>
              <a:off x="3112371" y="3990670"/>
              <a:ext cx="1297597" cy="262895"/>
            </a:xfrm>
            <a:prstGeom prst="roundRect">
              <a:avLst>
                <a:gd fmla="val 1521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876300" sx="99000" rotWithShape="0" algn="t" dir="5400000" dist="279400" sy="99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124" name="Google Shape;1124;p25"/>
            <p:cNvSpPr txBox="1"/>
            <p:nvPr/>
          </p:nvSpPr>
          <p:spPr>
            <a:xfrm>
              <a:off x="3286338" y="4068256"/>
              <a:ext cx="949663" cy="10772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7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Success &amp; Evaluated</a:t>
              </a:r>
              <a:endParaRPr/>
            </a:p>
          </p:txBody>
        </p:sp>
      </p:grpSp>
      <p:sp>
        <p:nvSpPr>
          <p:cNvPr id="1125" name="Google Shape;1125;p25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cxnSp>
        <p:nvCxnSpPr>
          <p:cNvPr id="1126" name="Google Shape;1126;p25"/>
          <p:cNvCxnSpPr/>
          <p:nvPr/>
        </p:nvCxnSpPr>
        <p:spPr>
          <a:xfrm flipH="1" rot="10800000">
            <a:off x="2941975" y="3394475"/>
            <a:ext cx="1199100" cy="3954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27" name="Google Shape;1127;p25"/>
          <p:cNvSpPr/>
          <p:nvPr/>
        </p:nvSpPr>
        <p:spPr>
          <a:xfrm>
            <a:off x="2890275" y="3715069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8" name="Google Shape;1128;p25"/>
          <p:cNvSpPr/>
          <p:nvPr/>
        </p:nvSpPr>
        <p:spPr>
          <a:xfrm>
            <a:off x="4067575" y="3333794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9" name="Google Shape;1129;p25"/>
          <p:cNvSpPr/>
          <p:nvPr/>
        </p:nvSpPr>
        <p:spPr>
          <a:xfrm>
            <a:off x="6474925" y="2552013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30" name="Google Shape;1130;p25"/>
          <p:cNvCxnSpPr/>
          <p:nvPr/>
        </p:nvCxnSpPr>
        <p:spPr>
          <a:xfrm>
            <a:off x="4141075" y="3397525"/>
            <a:ext cx="1192800" cy="2508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31" name="Google Shape;1131;p25"/>
          <p:cNvCxnSpPr/>
          <p:nvPr/>
        </p:nvCxnSpPr>
        <p:spPr>
          <a:xfrm flipH="1" rot="10800000">
            <a:off x="5333875" y="2624575"/>
            <a:ext cx="1200900" cy="10248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32" name="Google Shape;1132;p25"/>
          <p:cNvCxnSpPr/>
          <p:nvPr/>
        </p:nvCxnSpPr>
        <p:spPr>
          <a:xfrm>
            <a:off x="6534775" y="2627975"/>
            <a:ext cx="1146900" cy="7818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33" name="Google Shape;1133;p25"/>
          <p:cNvCxnSpPr/>
          <p:nvPr/>
        </p:nvCxnSpPr>
        <p:spPr>
          <a:xfrm flipH="1" rot="10800000">
            <a:off x="7681675" y="3001775"/>
            <a:ext cx="2286000" cy="408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34" name="Google Shape;1134;p25"/>
          <p:cNvCxnSpPr/>
          <p:nvPr/>
        </p:nvCxnSpPr>
        <p:spPr>
          <a:xfrm>
            <a:off x="9967675" y="2999200"/>
            <a:ext cx="1146900" cy="410400"/>
          </a:xfrm>
          <a:prstGeom prst="curvedConnector3">
            <a:avLst>
              <a:gd fmla="val 69786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35" name="Google Shape;1135;p25"/>
          <p:cNvSpPr/>
          <p:nvPr/>
        </p:nvSpPr>
        <p:spPr>
          <a:xfrm>
            <a:off x="5279222" y="3587972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6" name="Google Shape;1136;p25"/>
          <p:cNvSpPr/>
          <p:nvPr/>
        </p:nvSpPr>
        <p:spPr>
          <a:xfrm>
            <a:off x="7621972" y="3343385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7" name="Google Shape;1137;p25"/>
          <p:cNvSpPr/>
          <p:nvPr/>
        </p:nvSpPr>
        <p:spPr>
          <a:xfrm>
            <a:off x="10995172" y="3333797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8" name="Google Shape;1138;p25"/>
          <p:cNvSpPr/>
          <p:nvPr/>
        </p:nvSpPr>
        <p:spPr>
          <a:xfrm>
            <a:off x="9657272" y="2959172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9" name="Google Shape;1139;p25"/>
          <p:cNvSpPr/>
          <p:nvPr/>
        </p:nvSpPr>
        <p:spPr>
          <a:xfrm>
            <a:off x="8818297" y="3110397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143" name="Shape 1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4" name="Google Shape;1144;p26"/>
          <p:cNvGrpSpPr/>
          <p:nvPr/>
        </p:nvGrpSpPr>
        <p:grpSpPr>
          <a:xfrm>
            <a:off x="1270975" y="1035291"/>
            <a:ext cx="10301357" cy="320653"/>
            <a:chOff x="2604932" y="1030095"/>
            <a:chExt cx="11710801" cy="721221"/>
          </a:xfrm>
        </p:grpSpPr>
        <p:sp>
          <p:nvSpPr>
            <p:cNvPr id="1145" name="Google Shape;1145;p26"/>
            <p:cNvSpPr/>
            <p:nvPr/>
          </p:nvSpPr>
          <p:spPr>
            <a:xfrm>
              <a:off x="2604932" y="1031317"/>
              <a:ext cx="1921160" cy="719999"/>
            </a:xfrm>
            <a:prstGeom prst="homePlate">
              <a:avLst>
                <a:gd fmla="val 49639" name="adj"/>
              </a:avLst>
            </a:prstGeom>
            <a:solidFill>
              <a:srgbClr val="BFBFBF"/>
            </a:solidFill>
            <a:ln cap="flat" cmpd="sng" w="25400">
              <a:solidFill>
                <a:srgbClr val="F4F4F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Apply</a:t>
              </a:r>
              <a:endParaRPr/>
            </a:p>
          </p:txBody>
        </p:sp>
        <p:sp>
          <p:nvSpPr>
            <p:cNvPr id="1146" name="Google Shape;1146;p26"/>
            <p:cNvSpPr/>
            <p:nvPr/>
          </p:nvSpPr>
          <p:spPr>
            <a:xfrm>
              <a:off x="4333855" y="1030095"/>
              <a:ext cx="6825295" cy="720000"/>
            </a:xfrm>
            <a:prstGeom prst="chevron">
              <a:avLst>
                <a:gd fmla="val 50855" name="adj"/>
              </a:avLst>
            </a:prstGeom>
            <a:solidFill>
              <a:srgbClr val="BFBFBF"/>
            </a:solidFill>
            <a:ln cap="flat" cmpd="sng" w="25400">
              <a:solidFill>
                <a:srgbClr val="F4F4F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Dealing with payment issues</a:t>
              </a:r>
              <a:endParaRPr/>
            </a:p>
          </p:txBody>
        </p:sp>
        <p:sp>
          <p:nvSpPr>
            <p:cNvPr id="1147" name="Google Shape;1147;p26"/>
            <p:cNvSpPr/>
            <p:nvPr/>
          </p:nvSpPr>
          <p:spPr>
            <a:xfrm>
              <a:off x="10924024" y="1030095"/>
              <a:ext cx="3391709" cy="720000"/>
            </a:xfrm>
            <a:prstGeom prst="chevron">
              <a:avLst>
                <a:gd fmla="val 50855" name="adj"/>
              </a:avLst>
            </a:prstGeom>
            <a:solidFill>
              <a:srgbClr val="BFBFBF"/>
            </a:solidFill>
            <a:ln cap="flat" cmpd="sng" w="25400">
              <a:solidFill>
                <a:srgbClr val="F4F4F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Career service &amp; job search</a:t>
              </a:r>
              <a:endParaRPr/>
            </a:p>
          </p:txBody>
        </p:sp>
      </p:grpSp>
      <p:sp>
        <p:nvSpPr>
          <p:cNvPr id="1148" name="Google Shape;1148;p26"/>
          <p:cNvSpPr/>
          <p:nvPr/>
        </p:nvSpPr>
        <p:spPr>
          <a:xfrm>
            <a:off x="1269021" y="1408532"/>
            <a:ext cx="10303309" cy="2284566"/>
          </a:xfrm>
          <a:prstGeom prst="roundRect">
            <a:avLst>
              <a:gd fmla="val 0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49" name="Google Shape;1149;p26"/>
          <p:cNvSpPr/>
          <p:nvPr/>
        </p:nvSpPr>
        <p:spPr>
          <a:xfrm rot="-5400000">
            <a:off x="-261734" y="2285934"/>
            <a:ext cx="2284563" cy="521758"/>
          </a:xfrm>
          <a:prstGeom prst="roundRect">
            <a:avLst>
              <a:gd fmla="val 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Emotional Experience</a:t>
            </a:r>
            <a:endParaRPr/>
          </a:p>
        </p:txBody>
      </p:sp>
      <p:sp>
        <p:nvSpPr>
          <p:cNvPr id="1150" name="Google Shape;1150;p26"/>
          <p:cNvSpPr/>
          <p:nvPr/>
        </p:nvSpPr>
        <p:spPr>
          <a:xfrm>
            <a:off x="1269021" y="3982155"/>
            <a:ext cx="10303309" cy="877417"/>
          </a:xfrm>
          <a:prstGeom prst="roundRect">
            <a:avLst>
              <a:gd fmla="val 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51" name="Google Shape;1151;p26"/>
          <p:cNvSpPr/>
          <p:nvPr/>
        </p:nvSpPr>
        <p:spPr>
          <a:xfrm rot="-5400000">
            <a:off x="441838" y="4159987"/>
            <a:ext cx="877416" cy="521758"/>
          </a:xfrm>
          <a:prstGeom prst="roundRect">
            <a:avLst>
              <a:gd fmla="val 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Interaction</a:t>
            </a:r>
            <a:endParaRPr/>
          </a:p>
        </p:txBody>
      </p:sp>
      <p:sp>
        <p:nvSpPr>
          <p:cNvPr id="1152" name="Google Shape;1152;p26"/>
          <p:cNvSpPr/>
          <p:nvPr/>
        </p:nvSpPr>
        <p:spPr>
          <a:xfrm>
            <a:off x="1269021" y="4932964"/>
            <a:ext cx="10303309" cy="518377"/>
          </a:xfrm>
          <a:prstGeom prst="roundRect">
            <a:avLst>
              <a:gd fmla="val 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53" name="Google Shape;1153;p26"/>
          <p:cNvSpPr/>
          <p:nvPr/>
        </p:nvSpPr>
        <p:spPr>
          <a:xfrm rot="-5400000">
            <a:off x="621358" y="4931276"/>
            <a:ext cx="518376" cy="521758"/>
          </a:xfrm>
          <a:prstGeom prst="roundRect">
            <a:avLst>
              <a:gd fmla="val 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People</a:t>
            </a:r>
            <a:endParaRPr/>
          </a:p>
        </p:txBody>
      </p:sp>
      <p:sp>
        <p:nvSpPr>
          <p:cNvPr id="1154" name="Google Shape;1154;p26"/>
          <p:cNvSpPr/>
          <p:nvPr/>
        </p:nvSpPr>
        <p:spPr>
          <a:xfrm>
            <a:off x="1269021" y="5524732"/>
            <a:ext cx="10303309" cy="877417"/>
          </a:xfrm>
          <a:prstGeom prst="roundRect">
            <a:avLst>
              <a:gd fmla="val 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55" name="Google Shape;1155;p26"/>
          <p:cNvSpPr/>
          <p:nvPr/>
        </p:nvSpPr>
        <p:spPr>
          <a:xfrm rot="-5400000">
            <a:off x="441838" y="5702564"/>
            <a:ext cx="877416" cy="521758"/>
          </a:xfrm>
          <a:prstGeom prst="roundRect">
            <a:avLst>
              <a:gd fmla="val 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Pain points</a:t>
            </a:r>
            <a:endParaRPr/>
          </a:p>
        </p:txBody>
      </p:sp>
      <p:cxnSp>
        <p:nvCxnSpPr>
          <p:cNvPr id="1156" name="Google Shape;1156;p26"/>
          <p:cNvCxnSpPr/>
          <p:nvPr/>
        </p:nvCxnSpPr>
        <p:spPr>
          <a:xfrm>
            <a:off x="2214302" y="1404528"/>
            <a:ext cx="0" cy="4997621"/>
          </a:xfrm>
          <a:prstGeom prst="straightConnector1">
            <a:avLst/>
          </a:prstGeom>
          <a:noFill/>
          <a:ln cap="flat" cmpd="sng" w="19050">
            <a:solidFill>
              <a:srgbClr val="F4F4F4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157" name="Google Shape;1157;p26"/>
          <p:cNvCxnSpPr/>
          <p:nvPr/>
        </p:nvCxnSpPr>
        <p:spPr>
          <a:xfrm>
            <a:off x="3150474" y="1399066"/>
            <a:ext cx="0" cy="4997621"/>
          </a:xfrm>
          <a:prstGeom prst="straightConnector1">
            <a:avLst/>
          </a:prstGeom>
          <a:noFill/>
          <a:ln cap="flat" cmpd="sng" w="19050">
            <a:solidFill>
              <a:srgbClr val="F4F4F4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158" name="Google Shape;1158;p26"/>
          <p:cNvCxnSpPr/>
          <p:nvPr/>
        </p:nvCxnSpPr>
        <p:spPr>
          <a:xfrm>
            <a:off x="4086647" y="1388059"/>
            <a:ext cx="0" cy="4997621"/>
          </a:xfrm>
          <a:prstGeom prst="straightConnector1">
            <a:avLst/>
          </a:prstGeom>
          <a:noFill/>
          <a:ln cap="flat" cmpd="sng" w="19050">
            <a:solidFill>
              <a:srgbClr val="F4F4F4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159" name="Google Shape;1159;p26"/>
          <p:cNvCxnSpPr/>
          <p:nvPr/>
        </p:nvCxnSpPr>
        <p:spPr>
          <a:xfrm>
            <a:off x="5010085" y="1415535"/>
            <a:ext cx="0" cy="4997621"/>
          </a:xfrm>
          <a:prstGeom prst="straightConnector1">
            <a:avLst/>
          </a:prstGeom>
          <a:noFill/>
          <a:ln cap="flat" cmpd="sng" w="19050">
            <a:solidFill>
              <a:srgbClr val="F4F4F4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160" name="Google Shape;1160;p26"/>
          <p:cNvCxnSpPr/>
          <p:nvPr/>
        </p:nvCxnSpPr>
        <p:spPr>
          <a:xfrm>
            <a:off x="5946257" y="1410073"/>
            <a:ext cx="0" cy="4997621"/>
          </a:xfrm>
          <a:prstGeom prst="straightConnector1">
            <a:avLst/>
          </a:prstGeom>
          <a:noFill/>
          <a:ln cap="flat" cmpd="sng" w="19050">
            <a:solidFill>
              <a:srgbClr val="F4F4F4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161" name="Google Shape;1161;p26"/>
          <p:cNvCxnSpPr/>
          <p:nvPr/>
        </p:nvCxnSpPr>
        <p:spPr>
          <a:xfrm>
            <a:off x="6882430" y="1399066"/>
            <a:ext cx="0" cy="4997621"/>
          </a:xfrm>
          <a:prstGeom prst="straightConnector1">
            <a:avLst/>
          </a:prstGeom>
          <a:noFill/>
          <a:ln cap="flat" cmpd="sng" w="19050">
            <a:solidFill>
              <a:srgbClr val="F4F4F4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162" name="Google Shape;1162;p26"/>
          <p:cNvCxnSpPr/>
          <p:nvPr/>
        </p:nvCxnSpPr>
        <p:spPr>
          <a:xfrm>
            <a:off x="7816754" y="1432004"/>
            <a:ext cx="0" cy="4997621"/>
          </a:xfrm>
          <a:prstGeom prst="straightConnector1">
            <a:avLst/>
          </a:prstGeom>
          <a:noFill/>
          <a:ln cap="flat" cmpd="sng" w="19050">
            <a:solidFill>
              <a:srgbClr val="F4F4F4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163" name="Google Shape;1163;p26"/>
          <p:cNvCxnSpPr/>
          <p:nvPr/>
        </p:nvCxnSpPr>
        <p:spPr>
          <a:xfrm>
            <a:off x="8752926" y="1426542"/>
            <a:ext cx="0" cy="4997621"/>
          </a:xfrm>
          <a:prstGeom prst="straightConnector1">
            <a:avLst/>
          </a:prstGeom>
          <a:noFill/>
          <a:ln cap="flat" cmpd="sng" w="19050">
            <a:solidFill>
              <a:srgbClr val="F4F4F4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164" name="Google Shape;1164;p26"/>
          <p:cNvCxnSpPr/>
          <p:nvPr/>
        </p:nvCxnSpPr>
        <p:spPr>
          <a:xfrm>
            <a:off x="9689099" y="1415535"/>
            <a:ext cx="0" cy="4997621"/>
          </a:xfrm>
          <a:prstGeom prst="straightConnector1">
            <a:avLst/>
          </a:prstGeom>
          <a:noFill/>
          <a:ln cap="flat" cmpd="sng" w="19050">
            <a:solidFill>
              <a:srgbClr val="F4F4F4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165" name="Google Shape;1165;p26"/>
          <p:cNvCxnSpPr/>
          <p:nvPr/>
        </p:nvCxnSpPr>
        <p:spPr>
          <a:xfrm>
            <a:off x="10623422" y="1423128"/>
            <a:ext cx="0" cy="4997621"/>
          </a:xfrm>
          <a:prstGeom prst="straightConnector1">
            <a:avLst/>
          </a:prstGeom>
          <a:noFill/>
          <a:ln cap="flat" cmpd="sng" w="19050">
            <a:solidFill>
              <a:srgbClr val="F4F4F4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166" name="Google Shape;1166;p26"/>
          <p:cNvSpPr/>
          <p:nvPr/>
        </p:nvSpPr>
        <p:spPr>
          <a:xfrm>
            <a:off x="1269021" y="3762485"/>
            <a:ext cx="10303309" cy="146278"/>
          </a:xfrm>
          <a:prstGeom prst="roundRect">
            <a:avLst>
              <a:gd fmla="val 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67" name="Google Shape;1167;p26"/>
          <p:cNvSpPr/>
          <p:nvPr/>
        </p:nvSpPr>
        <p:spPr>
          <a:xfrm>
            <a:off x="4120179" y="3762485"/>
            <a:ext cx="7452151" cy="146278"/>
          </a:xfrm>
          <a:prstGeom prst="roundRect">
            <a:avLst>
              <a:gd fmla="val 5000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Repeating data</a:t>
            </a:r>
            <a:endParaRPr b="1" i="0" sz="8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68" name="Google Shape;1168;p26"/>
          <p:cNvSpPr txBox="1"/>
          <p:nvPr/>
        </p:nvSpPr>
        <p:spPr>
          <a:xfrm>
            <a:off x="1373618" y="4168871"/>
            <a:ext cx="736087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Feels angry, He gets a handout sheet telling that how to apply for UI.</a:t>
            </a:r>
            <a:endParaRPr/>
          </a:p>
        </p:txBody>
      </p:sp>
      <p:sp>
        <p:nvSpPr>
          <p:cNvPr id="1169" name="Google Shape;1169;p26"/>
          <p:cNvSpPr txBox="1"/>
          <p:nvPr/>
        </p:nvSpPr>
        <p:spPr>
          <a:xfrm>
            <a:off x="2315233" y="4361231"/>
            <a:ext cx="736087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Applies for UI.</a:t>
            </a:r>
            <a:endParaRPr/>
          </a:p>
        </p:txBody>
      </p:sp>
      <p:sp>
        <p:nvSpPr>
          <p:cNvPr id="1170" name="Google Shape;1170;p26"/>
          <p:cNvSpPr txBox="1"/>
          <p:nvPr/>
        </p:nvSpPr>
        <p:spPr>
          <a:xfrm>
            <a:off x="3256885" y="4357387"/>
            <a:ext cx="736087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Gets first check.</a:t>
            </a:r>
            <a:endParaRPr/>
          </a:p>
        </p:txBody>
      </p:sp>
      <p:sp>
        <p:nvSpPr>
          <p:cNvPr id="1171" name="Google Shape;1171;p26"/>
          <p:cNvSpPr txBox="1"/>
          <p:nvPr/>
        </p:nvSpPr>
        <p:spPr>
          <a:xfrm>
            <a:off x="4180322" y="4173503"/>
            <a:ext cx="736087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Annoyed about it but calls in weekly to request her benefit.</a:t>
            </a:r>
            <a:endParaRPr/>
          </a:p>
        </p:txBody>
      </p:sp>
      <p:sp>
        <p:nvSpPr>
          <p:cNvPr id="1172" name="Google Shape;1172;p26"/>
          <p:cNvSpPr txBox="1"/>
          <p:nvPr/>
        </p:nvSpPr>
        <p:spPr>
          <a:xfrm>
            <a:off x="5104823" y="4173502"/>
            <a:ext cx="736087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Gets calls to find out why the hasn’t gotten a second check</a:t>
            </a:r>
            <a:endParaRPr/>
          </a:p>
        </p:txBody>
      </p:sp>
      <p:sp>
        <p:nvSpPr>
          <p:cNvPr id="1173" name="Google Shape;1173;p26"/>
          <p:cNvSpPr txBox="1"/>
          <p:nvPr/>
        </p:nvSpPr>
        <p:spPr>
          <a:xfrm>
            <a:off x="6046438" y="4103919"/>
            <a:ext cx="736087" cy="626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Finds out that her work search log didn’t qualify because he dis 3 search's on 2 days.</a:t>
            </a:r>
            <a:endParaRPr/>
          </a:p>
        </p:txBody>
      </p:sp>
      <p:sp>
        <p:nvSpPr>
          <p:cNvPr id="1174" name="Google Shape;1174;p26"/>
          <p:cNvSpPr txBox="1"/>
          <p:nvPr/>
        </p:nvSpPr>
        <p:spPr>
          <a:xfrm>
            <a:off x="6980625" y="4166288"/>
            <a:ext cx="736087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He goes into the walk-in center &amp; feels awful and out of place.</a:t>
            </a:r>
            <a:endParaRPr/>
          </a:p>
        </p:txBody>
      </p:sp>
      <p:sp>
        <p:nvSpPr>
          <p:cNvPr id="1175" name="Google Shape;1175;p26"/>
          <p:cNvSpPr txBox="1"/>
          <p:nvPr/>
        </p:nvSpPr>
        <p:spPr>
          <a:xfrm>
            <a:off x="7922240" y="4293264"/>
            <a:ext cx="736087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Talks to agent and feels some reliefs.</a:t>
            </a:r>
            <a:endParaRPr/>
          </a:p>
        </p:txBody>
      </p:sp>
      <p:sp>
        <p:nvSpPr>
          <p:cNvPr id="1176" name="Google Shape;1176;p26"/>
          <p:cNvSpPr txBox="1"/>
          <p:nvPr/>
        </p:nvSpPr>
        <p:spPr>
          <a:xfrm>
            <a:off x="8857487" y="4173502"/>
            <a:ext cx="736087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Deleted payment and issues not resolved. He feels sad &amp; angry.</a:t>
            </a:r>
            <a:endParaRPr/>
          </a:p>
        </p:txBody>
      </p:sp>
      <p:sp>
        <p:nvSpPr>
          <p:cNvPr id="1177" name="Google Shape;1177;p26"/>
          <p:cNvSpPr txBox="1"/>
          <p:nvPr/>
        </p:nvSpPr>
        <p:spPr>
          <a:xfrm>
            <a:off x="9784625" y="4173502"/>
            <a:ext cx="736087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Goes to the career service office in his area &amp; meet staff. Feels better</a:t>
            </a:r>
            <a:endParaRPr/>
          </a:p>
        </p:txBody>
      </p:sp>
      <p:sp>
        <p:nvSpPr>
          <p:cNvPr id="1178" name="Google Shape;1178;p26"/>
          <p:cNvSpPr txBox="1"/>
          <p:nvPr/>
        </p:nvSpPr>
        <p:spPr>
          <a:xfrm>
            <a:off x="10726133" y="4169644"/>
            <a:ext cx="736087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Over time, gets help using JobQuest to find a job that fits skill.</a:t>
            </a:r>
            <a:endParaRPr/>
          </a:p>
        </p:txBody>
      </p:sp>
      <p:sp>
        <p:nvSpPr>
          <p:cNvPr id="1179" name="Google Shape;1179;p26"/>
          <p:cNvSpPr txBox="1"/>
          <p:nvPr/>
        </p:nvSpPr>
        <p:spPr>
          <a:xfrm>
            <a:off x="1371805" y="5132521"/>
            <a:ext cx="736087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HR person</a:t>
            </a:r>
            <a:endParaRPr/>
          </a:p>
        </p:txBody>
      </p:sp>
      <p:sp>
        <p:nvSpPr>
          <p:cNvPr id="1180" name="Google Shape;1180;p26"/>
          <p:cNvSpPr txBox="1"/>
          <p:nvPr/>
        </p:nvSpPr>
        <p:spPr>
          <a:xfrm>
            <a:off x="6047225" y="5132521"/>
            <a:ext cx="736087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DUA call center</a:t>
            </a:r>
            <a:endParaRPr/>
          </a:p>
        </p:txBody>
      </p:sp>
      <p:sp>
        <p:nvSpPr>
          <p:cNvPr id="1181" name="Google Shape;1181;p26"/>
          <p:cNvSpPr txBox="1"/>
          <p:nvPr/>
        </p:nvSpPr>
        <p:spPr>
          <a:xfrm>
            <a:off x="6985141" y="5132521"/>
            <a:ext cx="736087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Walk in center staff</a:t>
            </a:r>
            <a:endParaRPr/>
          </a:p>
        </p:txBody>
      </p:sp>
      <p:sp>
        <p:nvSpPr>
          <p:cNvPr id="1182" name="Google Shape;1182;p26"/>
          <p:cNvSpPr txBox="1"/>
          <p:nvPr/>
        </p:nvSpPr>
        <p:spPr>
          <a:xfrm>
            <a:off x="7909743" y="5132521"/>
            <a:ext cx="736087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Walk in center staff</a:t>
            </a:r>
            <a:endParaRPr/>
          </a:p>
        </p:txBody>
      </p:sp>
      <p:sp>
        <p:nvSpPr>
          <p:cNvPr id="1183" name="Google Shape;1183;p26"/>
          <p:cNvSpPr txBox="1"/>
          <p:nvPr/>
        </p:nvSpPr>
        <p:spPr>
          <a:xfrm>
            <a:off x="8857485" y="5136203"/>
            <a:ext cx="736087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Walk in center staff</a:t>
            </a:r>
            <a:endParaRPr/>
          </a:p>
        </p:txBody>
      </p:sp>
      <p:sp>
        <p:nvSpPr>
          <p:cNvPr id="1184" name="Google Shape;1184;p26"/>
          <p:cNvSpPr txBox="1"/>
          <p:nvPr/>
        </p:nvSpPr>
        <p:spPr>
          <a:xfrm>
            <a:off x="9780238" y="5132521"/>
            <a:ext cx="736087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Career center staff</a:t>
            </a:r>
            <a:endParaRPr/>
          </a:p>
        </p:txBody>
      </p:sp>
      <p:sp>
        <p:nvSpPr>
          <p:cNvPr id="1185" name="Google Shape;1185;p26"/>
          <p:cNvSpPr txBox="1"/>
          <p:nvPr/>
        </p:nvSpPr>
        <p:spPr>
          <a:xfrm>
            <a:off x="1368625" y="5839687"/>
            <a:ext cx="736087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Unexpected layoff, emotional stress</a:t>
            </a:r>
            <a:endParaRPr/>
          </a:p>
        </p:txBody>
      </p:sp>
      <p:sp>
        <p:nvSpPr>
          <p:cNvPr id="1186" name="Google Shape;1186;p26"/>
          <p:cNvSpPr txBox="1"/>
          <p:nvPr/>
        </p:nvSpPr>
        <p:spPr>
          <a:xfrm>
            <a:off x="5103762" y="5839687"/>
            <a:ext cx="736087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Broke links, not mobile friendly</a:t>
            </a:r>
            <a:endParaRPr/>
          </a:p>
        </p:txBody>
      </p:sp>
      <p:sp>
        <p:nvSpPr>
          <p:cNvPr id="1187" name="Google Shape;1187;p26"/>
          <p:cNvSpPr txBox="1"/>
          <p:nvPr/>
        </p:nvSpPr>
        <p:spPr>
          <a:xfrm>
            <a:off x="6043377" y="5711448"/>
            <a:ext cx="736087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Communication and channel inconsistency. Missed calls</a:t>
            </a:r>
            <a:endParaRPr/>
          </a:p>
        </p:txBody>
      </p:sp>
      <p:sp>
        <p:nvSpPr>
          <p:cNvPr id="1188" name="Google Shape;1188;p26"/>
          <p:cNvSpPr txBox="1"/>
          <p:nvPr/>
        </p:nvSpPr>
        <p:spPr>
          <a:xfrm>
            <a:off x="6974257" y="5839687"/>
            <a:ext cx="736087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Why do I have to go in ?</a:t>
            </a:r>
            <a:endParaRPr/>
          </a:p>
        </p:txBody>
      </p:sp>
      <p:sp>
        <p:nvSpPr>
          <p:cNvPr id="1189" name="Google Shape;1189;p26"/>
          <p:cNvSpPr txBox="1"/>
          <p:nvPr/>
        </p:nvSpPr>
        <p:spPr>
          <a:xfrm>
            <a:off x="7914110" y="5903808"/>
            <a:ext cx="736087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Long waits</a:t>
            </a:r>
            <a:endParaRPr/>
          </a:p>
        </p:txBody>
      </p:sp>
      <p:sp>
        <p:nvSpPr>
          <p:cNvPr id="1190" name="Google Shape;1190;p26"/>
          <p:cNvSpPr txBox="1"/>
          <p:nvPr/>
        </p:nvSpPr>
        <p:spPr>
          <a:xfrm>
            <a:off x="9780237" y="5899040"/>
            <a:ext cx="736087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Not prepared</a:t>
            </a:r>
            <a:endParaRPr/>
          </a:p>
        </p:txBody>
      </p:sp>
      <p:sp>
        <p:nvSpPr>
          <p:cNvPr id="1191" name="Google Shape;1191;p26"/>
          <p:cNvSpPr/>
          <p:nvPr/>
        </p:nvSpPr>
        <p:spPr>
          <a:xfrm>
            <a:off x="2144115" y="3227870"/>
            <a:ext cx="144000" cy="1440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2" name="Google Shape;1192;p26"/>
          <p:cNvSpPr/>
          <p:nvPr/>
        </p:nvSpPr>
        <p:spPr>
          <a:xfrm>
            <a:off x="3081922" y="3028914"/>
            <a:ext cx="144000" cy="1440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3" name="Google Shape;1193;p26"/>
          <p:cNvSpPr/>
          <p:nvPr/>
        </p:nvSpPr>
        <p:spPr>
          <a:xfrm>
            <a:off x="7750799" y="3040355"/>
            <a:ext cx="144000" cy="1440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4" name="Google Shape;1194;p26"/>
          <p:cNvSpPr/>
          <p:nvPr/>
        </p:nvSpPr>
        <p:spPr>
          <a:xfrm>
            <a:off x="8681852" y="3229892"/>
            <a:ext cx="144000" cy="1440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5" name="Google Shape;1195;p26"/>
          <p:cNvSpPr/>
          <p:nvPr/>
        </p:nvSpPr>
        <p:spPr>
          <a:xfrm>
            <a:off x="9615249" y="2872882"/>
            <a:ext cx="144000" cy="144000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196" name="Google Shape;1196;p26"/>
          <p:cNvGrpSpPr/>
          <p:nvPr/>
        </p:nvGrpSpPr>
        <p:grpSpPr>
          <a:xfrm>
            <a:off x="3882464" y="2098623"/>
            <a:ext cx="824319" cy="326961"/>
            <a:chOff x="5001624" y="4840664"/>
            <a:chExt cx="1792012" cy="710789"/>
          </a:xfrm>
        </p:grpSpPr>
        <p:grpSp>
          <p:nvGrpSpPr>
            <p:cNvPr id="1197" name="Google Shape;1197;p26"/>
            <p:cNvGrpSpPr/>
            <p:nvPr/>
          </p:nvGrpSpPr>
          <p:grpSpPr>
            <a:xfrm>
              <a:off x="5001624" y="4840664"/>
              <a:ext cx="1792012" cy="710789"/>
              <a:chOff x="4198831" y="5081301"/>
              <a:chExt cx="2941657" cy="896038"/>
            </a:xfrm>
          </p:grpSpPr>
          <p:sp>
            <p:nvSpPr>
              <p:cNvPr id="1198" name="Google Shape;1198;p26"/>
              <p:cNvSpPr/>
              <p:nvPr/>
            </p:nvSpPr>
            <p:spPr>
              <a:xfrm>
                <a:off x="4198831" y="5081301"/>
                <a:ext cx="2941657" cy="671999"/>
              </a:xfrm>
              <a:prstGeom prst="roundRect">
                <a:avLst>
                  <a:gd fmla="val 15217" name="adj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876300" sx="99000" rotWithShape="0" algn="t" dir="5400000" dist="279400" sy="99000">
                  <a:srgbClr val="221B43">
                    <a:alpha val="1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199" name="Google Shape;1199;p26"/>
              <p:cNvSpPr/>
              <p:nvPr/>
            </p:nvSpPr>
            <p:spPr>
              <a:xfrm rot="10800000">
                <a:off x="4729923" y="5749033"/>
                <a:ext cx="393944" cy="228306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200" name="Google Shape;1200;p26"/>
            <p:cNvSpPr txBox="1"/>
            <p:nvPr/>
          </p:nvSpPr>
          <p:spPr>
            <a:xfrm>
              <a:off x="5001624" y="5010672"/>
              <a:ext cx="1792010" cy="2007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Reminders</a:t>
              </a:r>
              <a:endParaRPr/>
            </a:p>
          </p:txBody>
        </p:sp>
      </p:grpSp>
      <p:grpSp>
        <p:nvGrpSpPr>
          <p:cNvPr id="1201" name="Google Shape;1201;p26"/>
          <p:cNvGrpSpPr/>
          <p:nvPr/>
        </p:nvGrpSpPr>
        <p:grpSpPr>
          <a:xfrm>
            <a:off x="4809930" y="2041287"/>
            <a:ext cx="824319" cy="326961"/>
            <a:chOff x="5001624" y="4840664"/>
            <a:chExt cx="1792012" cy="710789"/>
          </a:xfrm>
        </p:grpSpPr>
        <p:grpSp>
          <p:nvGrpSpPr>
            <p:cNvPr id="1202" name="Google Shape;1202;p26"/>
            <p:cNvGrpSpPr/>
            <p:nvPr/>
          </p:nvGrpSpPr>
          <p:grpSpPr>
            <a:xfrm>
              <a:off x="5001624" y="4840664"/>
              <a:ext cx="1792012" cy="710789"/>
              <a:chOff x="4198831" y="5081301"/>
              <a:chExt cx="2941657" cy="896038"/>
            </a:xfrm>
          </p:grpSpPr>
          <p:sp>
            <p:nvSpPr>
              <p:cNvPr id="1203" name="Google Shape;1203;p26"/>
              <p:cNvSpPr/>
              <p:nvPr/>
            </p:nvSpPr>
            <p:spPr>
              <a:xfrm>
                <a:off x="4198831" y="5081301"/>
                <a:ext cx="2941657" cy="671999"/>
              </a:xfrm>
              <a:prstGeom prst="roundRect">
                <a:avLst>
                  <a:gd fmla="val 15217" name="adj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876300" sx="99000" rotWithShape="0" algn="t" dir="5400000" dist="279400" sy="99000">
                  <a:srgbClr val="221B43">
                    <a:alpha val="1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04" name="Google Shape;1204;p26"/>
              <p:cNvSpPr/>
              <p:nvPr/>
            </p:nvSpPr>
            <p:spPr>
              <a:xfrm rot="10800000">
                <a:off x="4729923" y="5749033"/>
                <a:ext cx="393944" cy="228306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205" name="Google Shape;1205;p26"/>
            <p:cNvSpPr txBox="1"/>
            <p:nvPr/>
          </p:nvSpPr>
          <p:spPr>
            <a:xfrm>
              <a:off x="5001624" y="5010672"/>
              <a:ext cx="1792010" cy="2007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Mobile responsive</a:t>
              </a:r>
              <a:endParaRPr/>
            </a:p>
          </p:txBody>
        </p:sp>
      </p:grpSp>
      <p:grpSp>
        <p:nvGrpSpPr>
          <p:cNvPr id="1206" name="Google Shape;1206;p26"/>
          <p:cNvGrpSpPr/>
          <p:nvPr/>
        </p:nvGrpSpPr>
        <p:grpSpPr>
          <a:xfrm>
            <a:off x="5741134" y="2101661"/>
            <a:ext cx="824319" cy="326961"/>
            <a:chOff x="5001624" y="4840664"/>
            <a:chExt cx="1792012" cy="710789"/>
          </a:xfrm>
        </p:grpSpPr>
        <p:grpSp>
          <p:nvGrpSpPr>
            <p:cNvPr id="1207" name="Google Shape;1207;p26"/>
            <p:cNvGrpSpPr/>
            <p:nvPr/>
          </p:nvGrpSpPr>
          <p:grpSpPr>
            <a:xfrm>
              <a:off x="5001624" y="4840664"/>
              <a:ext cx="1792012" cy="710789"/>
              <a:chOff x="4198831" y="5081301"/>
              <a:chExt cx="2941657" cy="896038"/>
            </a:xfrm>
          </p:grpSpPr>
          <p:sp>
            <p:nvSpPr>
              <p:cNvPr id="1208" name="Google Shape;1208;p26"/>
              <p:cNvSpPr/>
              <p:nvPr/>
            </p:nvSpPr>
            <p:spPr>
              <a:xfrm>
                <a:off x="4198831" y="5081301"/>
                <a:ext cx="2941657" cy="671999"/>
              </a:xfrm>
              <a:prstGeom prst="roundRect">
                <a:avLst>
                  <a:gd fmla="val 15217" name="adj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876300" sx="99000" rotWithShape="0" algn="t" dir="5400000" dist="279400" sy="99000">
                  <a:srgbClr val="221B43">
                    <a:alpha val="1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09" name="Google Shape;1209;p26"/>
              <p:cNvSpPr/>
              <p:nvPr/>
            </p:nvSpPr>
            <p:spPr>
              <a:xfrm rot="10800000">
                <a:off x="4729923" y="5749033"/>
                <a:ext cx="393944" cy="228306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210" name="Google Shape;1210;p26"/>
            <p:cNvSpPr txBox="1"/>
            <p:nvPr/>
          </p:nvSpPr>
          <p:spPr>
            <a:xfrm>
              <a:off x="5001624" y="5010672"/>
              <a:ext cx="1792010" cy="2007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Video chat</a:t>
              </a:r>
              <a:endParaRPr/>
            </a:p>
          </p:txBody>
        </p:sp>
      </p:grpSp>
      <p:grpSp>
        <p:nvGrpSpPr>
          <p:cNvPr id="1211" name="Google Shape;1211;p26"/>
          <p:cNvGrpSpPr/>
          <p:nvPr/>
        </p:nvGrpSpPr>
        <p:grpSpPr>
          <a:xfrm>
            <a:off x="5741134" y="1729779"/>
            <a:ext cx="824319" cy="326961"/>
            <a:chOff x="5001624" y="4840664"/>
            <a:chExt cx="1792012" cy="710789"/>
          </a:xfrm>
        </p:grpSpPr>
        <p:grpSp>
          <p:nvGrpSpPr>
            <p:cNvPr id="1212" name="Google Shape;1212;p26"/>
            <p:cNvGrpSpPr/>
            <p:nvPr/>
          </p:nvGrpSpPr>
          <p:grpSpPr>
            <a:xfrm>
              <a:off x="5001624" y="4840664"/>
              <a:ext cx="1792012" cy="710789"/>
              <a:chOff x="4198831" y="5081301"/>
              <a:chExt cx="2941657" cy="896038"/>
            </a:xfrm>
          </p:grpSpPr>
          <p:sp>
            <p:nvSpPr>
              <p:cNvPr id="1213" name="Google Shape;1213;p26"/>
              <p:cNvSpPr/>
              <p:nvPr/>
            </p:nvSpPr>
            <p:spPr>
              <a:xfrm>
                <a:off x="4198831" y="5081301"/>
                <a:ext cx="2941657" cy="671999"/>
              </a:xfrm>
              <a:prstGeom prst="roundRect">
                <a:avLst>
                  <a:gd fmla="val 15217" name="adj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876300" sx="99000" rotWithShape="0" algn="t" dir="5400000" dist="279400" sy="99000">
                  <a:srgbClr val="221B43">
                    <a:alpha val="1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14" name="Google Shape;1214;p26"/>
              <p:cNvSpPr/>
              <p:nvPr/>
            </p:nvSpPr>
            <p:spPr>
              <a:xfrm rot="10800000">
                <a:off x="4729923" y="5749033"/>
                <a:ext cx="393944" cy="228306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215" name="Google Shape;1215;p26"/>
            <p:cNvSpPr txBox="1"/>
            <p:nvPr/>
          </p:nvSpPr>
          <p:spPr>
            <a:xfrm>
              <a:off x="5001624" y="5010672"/>
              <a:ext cx="1792010" cy="2007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UI payment</a:t>
              </a:r>
              <a:endParaRPr/>
            </a:p>
          </p:txBody>
        </p:sp>
      </p:grpSp>
      <p:grpSp>
        <p:nvGrpSpPr>
          <p:cNvPr id="1216" name="Google Shape;1216;p26"/>
          <p:cNvGrpSpPr/>
          <p:nvPr/>
        </p:nvGrpSpPr>
        <p:grpSpPr>
          <a:xfrm>
            <a:off x="6680505" y="2183026"/>
            <a:ext cx="824319" cy="326961"/>
            <a:chOff x="5001624" y="4840664"/>
            <a:chExt cx="1792012" cy="710789"/>
          </a:xfrm>
        </p:grpSpPr>
        <p:grpSp>
          <p:nvGrpSpPr>
            <p:cNvPr id="1217" name="Google Shape;1217;p26"/>
            <p:cNvGrpSpPr/>
            <p:nvPr/>
          </p:nvGrpSpPr>
          <p:grpSpPr>
            <a:xfrm>
              <a:off x="5001624" y="4840664"/>
              <a:ext cx="1792012" cy="710789"/>
              <a:chOff x="4198831" y="5081301"/>
              <a:chExt cx="2941657" cy="896038"/>
            </a:xfrm>
          </p:grpSpPr>
          <p:sp>
            <p:nvSpPr>
              <p:cNvPr id="1218" name="Google Shape;1218;p26"/>
              <p:cNvSpPr/>
              <p:nvPr/>
            </p:nvSpPr>
            <p:spPr>
              <a:xfrm>
                <a:off x="4198831" y="5081301"/>
                <a:ext cx="2941657" cy="671999"/>
              </a:xfrm>
              <a:prstGeom prst="roundRect">
                <a:avLst>
                  <a:gd fmla="val 15217" name="adj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876300" sx="99000" rotWithShape="0" algn="t" dir="5400000" dist="279400" sy="99000">
                  <a:srgbClr val="221B43">
                    <a:alpha val="1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19" name="Google Shape;1219;p26"/>
              <p:cNvSpPr/>
              <p:nvPr/>
            </p:nvSpPr>
            <p:spPr>
              <a:xfrm rot="10800000">
                <a:off x="4729923" y="5749033"/>
                <a:ext cx="393944" cy="228306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220" name="Google Shape;1220;p26"/>
            <p:cNvSpPr txBox="1"/>
            <p:nvPr/>
          </p:nvSpPr>
          <p:spPr>
            <a:xfrm>
              <a:off x="5001624" y="5010672"/>
              <a:ext cx="1792010" cy="2007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Digital checklist</a:t>
              </a:r>
              <a:endParaRPr/>
            </a:p>
          </p:txBody>
        </p:sp>
      </p:grpSp>
      <p:grpSp>
        <p:nvGrpSpPr>
          <p:cNvPr id="1221" name="Google Shape;1221;p26"/>
          <p:cNvGrpSpPr/>
          <p:nvPr/>
        </p:nvGrpSpPr>
        <p:grpSpPr>
          <a:xfrm>
            <a:off x="6680825" y="1822471"/>
            <a:ext cx="824319" cy="326961"/>
            <a:chOff x="5001624" y="4840664"/>
            <a:chExt cx="1792012" cy="710789"/>
          </a:xfrm>
        </p:grpSpPr>
        <p:grpSp>
          <p:nvGrpSpPr>
            <p:cNvPr id="1222" name="Google Shape;1222;p26"/>
            <p:cNvGrpSpPr/>
            <p:nvPr/>
          </p:nvGrpSpPr>
          <p:grpSpPr>
            <a:xfrm>
              <a:off x="5001624" y="4840664"/>
              <a:ext cx="1792012" cy="710789"/>
              <a:chOff x="4198831" y="5081301"/>
              <a:chExt cx="2941657" cy="896038"/>
            </a:xfrm>
          </p:grpSpPr>
          <p:sp>
            <p:nvSpPr>
              <p:cNvPr id="1223" name="Google Shape;1223;p26"/>
              <p:cNvSpPr/>
              <p:nvPr/>
            </p:nvSpPr>
            <p:spPr>
              <a:xfrm>
                <a:off x="4198831" y="5081301"/>
                <a:ext cx="2941657" cy="671999"/>
              </a:xfrm>
              <a:prstGeom prst="roundRect">
                <a:avLst>
                  <a:gd fmla="val 15217" name="adj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876300" sx="99000" rotWithShape="0" algn="t" dir="5400000" dist="279400" sy="99000">
                  <a:srgbClr val="221B43">
                    <a:alpha val="1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24" name="Google Shape;1224;p26"/>
              <p:cNvSpPr/>
              <p:nvPr/>
            </p:nvSpPr>
            <p:spPr>
              <a:xfrm rot="10800000">
                <a:off x="4729923" y="5749033"/>
                <a:ext cx="393944" cy="228306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225" name="Google Shape;1225;p26"/>
            <p:cNvSpPr txBox="1"/>
            <p:nvPr/>
          </p:nvSpPr>
          <p:spPr>
            <a:xfrm>
              <a:off x="5001624" y="5010672"/>
              <a:ext cx="1792010" cy="2007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Digital action log</a:t>
              </a:r>
              <a:endParaRPr/>
            </a:p>
          </p:txBody>
        </p:sp>
      </p:grpSp>
      <p:grpSp>
        <p:nvGrpSpPr>
          <p:cNvPr id="1226" name="Google Shape;1226;p26"/>
          <p:cNvGrpSpPr/>
          <p:nvPr/>
        </p:nvGrpSpPr>
        <p:grpSpPr>
          <a:xfrm>
            <a:off x="10418545" y="2048975"/>
            <a:ext cx="824319" cy="326961"/>
            <a:chOff x="5001624" y="4840664"/>
            <a:chExt cx="1792012" cy="710789"/>
          </a:xfrm>
        </p:grpSpPr>
        <p:grpSp>
          <p:nvGrpSpPr>
            <p:cNvPr id="1227" name="Google Shape;1227;p26"/>
            <p:cNvGrpSpPr/>
            <p:nvPr/>
          </p:nvGrpSpPr>
          <p:grpSpPr>
            <a:xfrm>
              <a:off x="5001624" y="4840664"/>
              <a:ext cx="1792012" cy="710789"/>
              <a:chOff x="4198831" y="5081301"/>
              <a:chExt cx="2941657" cy="896038"/>
            </a:xfrm>
          </p:grpSpPr>
          <p:sp>
            <p:nvSpPr>
              <p:cNvPr id="1228" name="Google Shape;1228;p26"/>
              <p:cNvSpPr/>
              <p:nvPr/>
            </p:nvSpPr>
            <p:spPr>
              <a:xfrm>
                <a:off x="4198831" y="5081301"/>
                <a:ext cx="2941657" cy="671999"/>
              </a:xfrm>
              <a:prstGeom prst="roundRect">
                <a:avLst>
                  <a:gd fmla="val 15217" name="adj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876300" sx="99000" rotWithShape="0" algn="t" dir="5400000" dist="279400" sy="99000">
                  <a:srgbClr val="221B43">
                    <a:alpha val="1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229" name="Google Shape;1229;p26"/>
              <p:cNvSpPr/>
              <p:nvPr/>
            </p:nvSpPr>
            <p:spPr>
              <a:xfrm rot="10800000">
                <a:off x="4729923" y="5749033"/>
                <a:ext cx="393944" cy="228306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1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1230" name="Google Shape;1230;p26"/>
            <p:cNvSpPr txBox="1"/>
            <p:nvPr/>
          </p:nvSpPr>
          <p:spPr>
            <a:xfrm>
              <a:off x="5001624" y="5010672"/>
              <a:ext cx="1792010" cy="2007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6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Easy job search</a:t>
              </a:r>
              <a:endParaRPr/>
            </a:p>
          </p:txBody>
        </p:sp>
      </p:grpSp>
      <p:sp>
        <p:nvSpPr>
          <p:cNvPr id="1231" name="Google Shape;1231;p26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cxnSp>
        <p:nvCxnSpPr>
          <p:cNvPr id="1232" name="Google Shape;1232;p26"/>
          <p:cNvCxnSpPr>
            <a:endCxn id="1191" idx="6"/>
          </p:cNvCxnSpPr>
          <p:nvPr/>
        </p:nvCxnSpPr>
        <p:spPr>
          <a:xfrm flipH="1" rot="10800000">
            <a:off x="1277715" y="3299870"/>
            <a:ext cx="1010400" cy="252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3" name="Google Shape;1233;p26"/>
          <p:cNvCxnSpPr>
            <a:stCxn id="1191" idx="2"/>
            <a:endCxn id="1192" idx="6"/>
          </p:cNvCxnSpPr>
          <p:nvPr/>
        </p:nvCxnSpPr>
        <p:spPr>
          <a:xfrm flipH="1" rot="10800000">
            <a:off x="2144115" y="3100970"/>
            <a:ext cx="1081800" cy="1989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4" name="Google Shape;1234;p26"/>
          <p:cNvCxnSpPr/>
          <p:nvPr/>
        </p:nvCxnSpPr>
        <p:spPr>
          <a:xfrm flipH="1" rot="10800000">
            <a:off x="3150597" y="2556438"/>
            <a:ext cx="934200" cy="5616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5" name="Google Shape;1235;p26"/>
          <p:cNvCxnSpPr>
            <a:endCxn id="1236" idx="6"/>
          </p:cNvCxnSpPr>
          <p:nvPr/>
        </p:nvCxnSpPr>
        <p:spPr>
          <a:xfrm flipH="1" rot="10800000">
            <a:off x="4088552" y="2510256"/>
            <a:ext cx="999900" cy="357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7" name="Google Shape;1237;p26"/>
          <p:cNvCxnSpPr/>
          <p:nvPr/>
        </p:nvCxnSpPr>
        <p:spPr>
          <a:xfrm>
            <a:off x="5019664" y="2518344"/>
            <a:ext cx="3770400" cy="3294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8" name="Google Shape;1238;p26"/>
          <p:cNvCxnSpPr/>
          <p:nvPr/>
        </p:nvCxnSpPr>
        <p:spPr>
          <a:xfrm flipH="1" rot="10800000">
            <a:off x="8759150" y="2378375"/>
            <a:ext cx="2832300" cy="4695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39" name="Google Shape;1239;p26"/>
          <p:cNvSpPr/>
          <p:nvPr/>
        </p:nvSpPr>
        <p:spPr>
          <a:xfrm>
            <a:off x="4012797" y="2510256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36" name="Google Shape;1236;p26"/>
          <p:cNvSpPr/>
          <p:nvPr/>
        </p:nvSpPr>
        <p:spPr>
          <a:xfrm>
            <a:off x="4944452" y="2438256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40" name="Google Shape;1240;p26"/>
          <p:cNvSpPr/>
          <p:nvPr/>
        </p:nvSpPr>
        <p:spPr>
          <a:xfrm>
            <a:off x="5868086" y="2502235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41" name="Google Shape;1241;p26"/>
          <p:cNvSpPr/>
          <p:nvPr/>
        </p:nvSpPr>
        <p:spPr>
          <a:xfrm>
            <a:off x="6814128" y="2582256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42" name="Google Shape;1242;p26"/>
          <p:cNvSpPr/>
          <p:nvPr/>
        </p:nvSpPr>
        <p:spPr>
          <a:xfrm>
            <a:off x="10551422" y="2474811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243" name="Google Shape;1243;p26"/>
          <p:cNvCxnSpPr/>
          <p:nvPr/>
        </p:nvCxnSpPr>
        <p:spPr>
          <a:xfrm flipH="1" rot="10800000">
            <a:off x="3150452" y="2827857"/>
            <a:ext cx="1938000" cy="2724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4" name="Google Shape;1244;p26"/>
          <p:cNvCxnSpPr>
            <a:endCxn id="1245" idx="6"/>
          </p:cNvCxnSpPr>
          <p:nvPr/>
        </p:nvCxnSpPr>
        <p:spPr>
          <a:xfrm>
            <a:off x="5000786" y="2813312"/>
            <a:ext cx="1011300" cy="2028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6" name="Google Shape;1246;p26"/>
          <p:cNvCxnSpPr>
            <a:endCxn id="1247" idx="6"/>
          </p:cNvCxnSpPr>
          <p:nvPr/>
        </p:nvCxnSpPr>
        <p:spPr>
          <a:xfrm>
            <a:off x="5947060" y="2994133"/>
            <a:ext cx="1011600" cy="1194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8" name="Google Shape;1248;p26"/>
          <p:cNvCxnSpPr>
            <a:stCxn id="1247" idx="6"/>
            <a:endCxn id="1193" idx="6"/>
          </p:cNvCxnSpPr>
          <p:nvPr/>
        </p:nvCxnSpPr>
        <p:spPr>
          <a:xfrm flipH="1" rot="10800000">
            <a:off x="6958660" y="3112333"/>
            <a:ext cx="936000" cy="12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49" name="Google Shape;1249;p26"/>
          <p:cNvCxnSpPr>
            <a:endCxn id="1194" idx="6"/>
          </p:cNvCxnSpPr>
          <p:nvPr/>
        </p:nvCxnSpPr>
        <p:spPr>
          <a:xfrm>
            <a:off x="7808852" y="3101192"/>
            <a:ext cx="1017000" cy="2007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0" name="Google Shape;1250;p26"/>
          <p:cNvCxnSpPr>
            <a:endCxn id="1195" idx="6"/>
          </p:cNvCxnSpPr>
          <p:nvPr/>
        </p:nvCxnSpPr>
        <p:spPr>
          <a:xfrm flipH="1" rot="10800000">
            <a:off x="8711649" y="2944882"/>
            <a:ext cx="1047600" cy="3444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1" name="Google Shape;1251;p26"/>
          <p:cNvCxnSpPr>
            <a:stCxn id="1195" idx="6"/>
            <a:endCxn id="1252" idx="2"/>
          </p:cNvCxnSpPr>
          <p:nvPr/>
        </p:nvCxnSpPr>
        <p:spPr>
          <a:xfrm flipH="1" rot="10800000">
            <a:off x="9759249" y="2757082"/>
            <a:ext cx="792300" cy="1878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53" name="Google Shape;1253;p26"/>
          <p:cNvCxnSpPr/>
          <p:nvPr/>
        </p:nvCxnSpPr>
        <p:spPr>
          <a:xfrm flipH="1" rot="10800000">
            <a:off x="10659272" y="2378281"/>
            <a:ext cx="940200" cy="360000"/>
          </a:xfrm>
          <a:prstGeom prst="straightConnector1">
            <a:avLst/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54" name="Google Shape;1254;p26"/>
          <p:cNvSpPr/>
          <p:nvPr/>
        </p:nvSpPr>
        <p:spPr>
          <a:xfrm>
            <a:off x="4012797" y="2870548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55" name="Google Shape;1255;p26"/>
          <p:cNvSpPr/>
          <p:nvPr/>
        </p:nvSpPr>
        <p:spPr>
          <a:xfrm>
            <a:off x="4944452" y="2771251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45" name="Google Shape;1245;p26"/>
          <p:cNvSpPr/>
          <p:nvPr/>
        </p:nvSpPr>
        <p:spPr>
          <a:xfrm>
            <a:off x="5868086" y="2944112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47" name="Google Shape;1247;p26"/>
          <p:cNvSpPr/>
          <p:nvPr/>
        </p:nvSpPr>
        <p:spPr>
          <a:xfrm>
            <a:off x="6814660" y="3041533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52" name="Google Shape;1252;p26"/>
          <p:cNvSpPr/>
          <p:nvPr/>
        </p:nvSpPr>
        <p:spPr>
          <a:xfrm>
            <a:off x="10551422" y="2685231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259" name="Shape 1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" name="Google Shape;1260;p27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grpSp>
        <p:nvGrpSpPr>
          <p:cNvPr id="1261" name="Google Shape;1261;p27"/>
          <p:cNvGrpSpPr/>
          <p:nvPr/>
        </p:nvGrpSpPr>
        <p:grpSpPr>
          <a:xfrm>
            <a:off x="1183584" y="2402210"/>
            <a:ext cx="10257976" cy="383857"/>
            <a:chOff x="907593" y="1944241"/>
            <a:chExt cx="12105801" cy="436857"/>
          </a:xfrm>
        </p:grpSpPr>
        <p:sp>
          <p:nvSpPr>
            <p:cNvPr id="1262" name="Google Shape;1262;p27"/>
            <p:cNvSpPr/>
            <p:nvPr/>
          </p:nvSpPr>
          <p:spPr>
            <a:xfrm>
              <a:off x="2637179" y="1944245"/>
              <a:ext cx="1729586" cy="436853"/>
            </a:xfrm>
            <a:prstGeom prst="rect">
              <a:avLst/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RESEARCH</a:t>
              </a:r>
              <a:endParaRPr/>
            </a:p>
          </p:txBody>
        </p:sp>
        <p:sp>
          <p:nvSpPr>
            <p:cNvPr id="1263" name="Google Shape;1263;p27"/>
            <p:cNvSpPr/>
            <p:nvPr/>
          </p:nvSpPr>
          <p:spPr>
            <a:xfrm>
              <a:off x="4366765" y="1944245"/>
              <a:ext cx="1729586" cy="43685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FILTER</a:t>
              </a:r>
              <a:endParaRPr/>
            </a:p>
          </p:txBody>
        </p:sp>
        <p:sp>
          <p:nvSpPr>
            <p:cNvPr id="1264" name="Google Shape;1264;p27"/>
            <p:cNvSpPr/>
            <p:nvPr/>
          </p:nvSpPr>
          <p:spPr>
            <a:xfrm>
              <a:off x="6096246" y="1944245"/>
              <a:ext cx="1729586" cy="43685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APPLY</a:t>
              </a:r>
              <a:endParaRPr/>
            </a:p>
          </p:txBody>
        </p:sp>
        <p:sp>
          <p:nvSpPr>
            <p:cNvPr id="1265" name="Google Shape;1265;p27"/>
            <p:cNvSpPr/>
            <p:nvPr/>
          </p:nvSpPr>
          <p:spPr>
            <a:xfrm>
              <a:off x="7825832" y="1944244"/>
              <a:ext cx="1729586" cy="436853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INTERVIEW</a:t>
              </a:r>
              <a:endParaRPr/>
            </a:p>
          </p:txBody>
        </p:sp>
        <p:sp>
          <p:nvSpPr>
            <p:cNvPr id="1266" name="Google Shape;1266;p27"/>
            <p:cNvSpPr/>
            <p:nvPr/>
          </p:nvSpPr>
          <p:spPr>
            <a:xfrm>
              <a:off x="9554818" y="1944241"/>
              <a:ext cx="1728987" cy="436853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ACCEPTANCE</a:t>
              </a:r>
              <a:endParaRPr/>
            </a:p>
          </p:txBody>
        </p:sp>
        <p:sp>
          <p:nvSpPr>
            <p:cNvPr id="1267" name="Google Shape;1267;p27"/>
            <p:cNvSpPr/>
            <p:nvPr/>
          </p:nvSpPr>
          <p:spPr>
            <a:xfrm>
              <a:off x="907593" y="1944243"/>
              <a:ext cx="1729585" cy="436854"/>
            </a:xfrm>
            <a:prstGeom prst="rect">
              <a:avLst/>
            </a:prstGeom>
            <a:solidFill>
              <a:srgbClr val="D6D6D6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PROBLEM</a:t>
              </a:r>
              <a:endParaRPr/>
            </a:p>
          </p:txBody>
        </p:sp>
        <p:sp>
          <p:nvSpPr>
            <p:cNvPr id="1268" name="Google Shape;1268;p27"/>
            <p:cNvSpPr/>
            <p:nvPr/>
          </p:nvSpPr>
          <p:spPr>
            <a:xfrm>
              <a:off x="11284406" y="1944242"/>
              <a:ext cx="1728988" cy="436855"/>
            </a:xfrm>
            <a:prstGeom prst="rect">
              <a:avLst/>
            </a:prstGeom>
            <a:solidFill>
              <a:srgbClr val="595959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FOLLOW-UP</a:t>
              </a:r>
              <a:endParaRPr/>
            </a:p>
          </p:txBody>
        </p:sp>
      </p:grpSp>
      <p:sp>
        <p:nvSpPr>
          <p:cNvPr id="1269" name="Google Shape;1269;p27"/>
          <p:cNvSpPr/>
          <p:nvPr/>
        </p:nvSpPr>
        <p:spPr>
          <a:xfrm rot="-5400000">
            <a:off x="5924722" y="-1893560"/>
            <a:ext cx="775701" cy="10257975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EAEAE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70" name="Google Shape;1270;p27"/>
          <p:cNvSpPr/>
          <p:nvPr/>
        </p:nvSpPr>
        <p:spPr>
          <a:xfrm rot="-5400000">
            <a:off x="5924721" y="-1056352"/>
            <a:ext cx="775701" cy="10257975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EAEAE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71" name="Google Shape;1271;p27"/>
          <p:cNvSpPr/>
          <p:nvPr/>
        </p:nvSpPr>
        <p:spPr>
          <a:xfrm rot="-5400000">
            <a:off x="5810673" y="-105096"/>
            <a:ext cx="1003797" cy="102579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72" name="Google Shape;1272;p27"/>
          <p:cNvSpPr/>
          <p:nvPr/>
        </p:nvSpPr>
        <p:spPr>
          <a:xfrm rot="-5400000">
            <a:off x="5924721" y="846158"/>
            <a:ext cx="775701" cy="10257975"/>
          </a:xfrm>
          <a:prstGeom prst="round2SameRect">
            <a:avLst>
              <a:gd fmla="val 0" name="adj1"/>
              <a:gd fmla="val 0" name="adj2"/>
            </a:avLst>
          </a:prstGeom>
          <a:solidFill>
            <a:srgbClr val="EAEAE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73" name="Google Shape;1273;p27"/>
          <p:cNvSpPr/>
          <p:nvPr/>
        </p:nvSpPr>
        <p:spPr>
          <a:xfrm rot="-5400000">
            <a:off x="5701171" y="-3399690"/>
            <a:ext cx="1222801" cy="102579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274" name="Google Shape;1274;p27"/>
          <p:cNvGrpSpPr/>
          <p:nvPr/>
        </p:nvGrpSpPr>
        <p:grpSpPr>
          <a:xfrm>
            <a:off x="2649166" y="2835047"/>
            <a:ext cx="7325352" cy="3541869"/>
            <a:chOff x="2659799" y="2856222"/>
            <a:chExt cx="7325352" cy="3432440"/>
          </a:xfrm>
        </p:grpSpPr>
        <p:grpSp>
          <p:nvGrpSpPr>
            <p:cNvPr id="1275" name="Google Shape;1275;p27"/>
            <p:cNvGrpSpPr/>
            <p:nvPr/>
          </p:nvGrpSpPr>
          <p:grpSpPr>
            <a:xfrm>
              <a:off x="2659799" y="2856226"/>
              <a:ext cx="2" cy="3430448"/>
              <a:chOff x="2659799" y="2868752"/>
              <a:chExt cx="2" cy="3430448"/>
            </a:xfrm>
          </p:grpSpPr>
          <p:cxnSp>
            <p:nvCxnSpPr>
              <p:cNvPr id="1276" name="Google Shape;1276;p27"/>
              <p:cNvCxnSpPr/>
              <p:nvPr/>
            </p:nvCxnSpPr>
            <p:spPr>
              <a:xfrm flipH="1">
                <a:off x="2659799" y="2868752"/>
                <a:ext cx="1" cy="1612911"/>
              </a:xfrm>
              <a:prstGeom prst="straightConnector1">
                <a:avLst/>
              </a:prstGeom>
              <a:noFill/>
              <a:ln cap="flat" cmpd="sng" w="57150">
                <a:solidFill>
                  <a:srgbClr val="F4F4F4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77" name="Google Shape;1277;p27"/>
              <p:cNvCxnSpPr/>
              <p:nvPr/>
            </p:nvCxnSpPr>
            <p:spPr>
              <a:xfrm>
                <a:off x="2659800" y="5523498"/>
                <a:ext cx="1" cy="775702"/>
              </a:xfrm>
              <a:prstGeom prst="straightConnector1">
                <a:avLst/>
              </a:prstGeom>
              <a:noFill/>
              <a:ln cap="flat" cmpd="sng" w="57150">
                <a:solidFill>
                  <a:srgbClr val="F4F4F4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278" name="Google Shape;1278;p27"/>
            <p:cNvGrpSpPr/>
            <p:nvPr/>
          </p:nvGrpSpPr>
          <p:grpSpPr>
            <a:xfrm>
              <a:off x="4124869" y="2856222"/>
              <a:ext cx="2" cy="3430448"/>
              <a:chOff x="2659799" y="2868752"/>
              <a:chExt cx="2" cy="3430448"/>
            </a:xfrm>
          </p:grpSpPr>
          <p:cxnSp>
            <p:nvCxnSpPr>
              <p:cNvPr id="1279" name="Google Shape;1279;p27"/>
              <p:cNvCxnSpPr/>
              <p:nvPr/>
            </p:nvCxnSpPr>
            <p:spPr>
              <a:xfrm flipH="1">
                <a:off x="2659799" y="2868752"/>
                <a:ext cx="1" cy="1612911"/>
              </a:xfrm>
              <a:prstGeom prst="straightConnector1">
                <a:avLst/>
              </a:prstGeom>
              <a:noFill/>
              <a:ln cap="flat" cmpd="sng" w="57150">
                <a:solidFill>
                  <a:srgbClr val="F4F4F4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80" name="Google Shape;1280;p27"/>
              <p:cNvCxnSpPr/>
              <p:nvPr/>
            </p:nvCxnSpPr>
            <p:spPr>
              <a:xfrm>
                <a:off x="2659800" y="5523498"/>
                <a:ext cx="1" cy="775702"/>
              </a:xfrm>
              <a:prstGeom prst="straightConnector1">
                <a:avLst/>
              </a:prstGeom>
              <a:noFill/>
              <a:ln cap="flat" cmpd="sng" w="57150">
                <a:solidFill>
                  <a:srgbClr val="F4F4F4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281" name="Google Shape;1281;p27"/>
            <p:cNvGrpSpPr/>
            <p:nvPr/>
          </p:nvGrpSpPr>
          <p:grpSpPr>
            <a:xfrm>
              <a:off x="5589939" y="2856222"/>
              <a:ext cx="2" cy="3430448"/>
              <a:chOff x="2659799" y="2868752"/>
              <a:chExt cx="2" cy="3430448"/>
            </a:xfrm>
          </p:grpSpPr>
          <p:cxnSp>
            <p:nvCxnSpPr>
              <p:cNvPr id="1282" name="Google Shape;1282;p27"/>
              <p:cNvCxnSpPr/>
              <p:nvPr/>
            </p:nvCxnSpPr>
            <p:spPr>
              <a:xfrm flipH="1">
                <a:off x="2659799" y="2868752"/>
                <a:ext cx="1" cy="1612911"/>
              </a:xfrm>
              <a:prstGeom prst="straightConnector1">
                <a:avLst/>
              </a:prstGeom>
              <a:noFill/>
              <a:ln cap="flat" cmpd="sng" w="57150">
                <a:solidFill>
                  <a:srgbClr val="F4F4F4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83" name="Google Shape;1283;p27"/>
              <p:cNvCxnSpPr/>
              <p:nvPr/>
            </p:nvCxnSpPr>
            <p:spPr>
              <a:xfrm>
                <a:off x="2659800" y="5523498"/>
                <a:ext cx="1" cy="775702"/>
              </a:xfrm>
              <a:prstGeom prst="straightConnector1">
                <a:avLst/>
              </a:prstGeom>
              <a:noFill/>
              <a:ln cap="flat" cmpd="sng" w="57150">
                <a:solidFill>
                  <a:srgbClr val="F4F4F4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284" name="Google Shape;1284;p27"/>
            <p:cNvGrpSpPr/>
            <p:nvPr/>
          </p:nvGrpSpPr>
          <p:grpSpPr>
            <a:xfrm>
              <a:off x="7055009" y="2856222"/>
              <a:ext cx="2" cy="3430448"/>
              <a:chOff x="2659799" y="2868752"/>
              <a:chExt cx="2" cy="3430448"/>
            </a:xfrm>
          </p:grpSpPr>
          <p:cxnSp>
            <p:nvCxnSpPr>
              <p:cNvPr id="1285" name="Google Shape;1285;p27"/>
              <p:cNvCxnSpPr/>
              <p:nvPr/>
            </p:nvCxnSpPr>
            <p:spPr>
              <a:xfrm flipH="1">
                <a:off x="2659799" y="2868752"/>
                <a:ext cx="1" cy="1612911"/>
              </a:xfrm>
              <a:prstGeom prst="straightConnector1">
                <a:avLst/>
              </a:prstGeom>
              <a:noFill/>
              <a:ln cap="flat" cmpd="sng" w="57150">
                <a:solidFill>
                  <a:srgbClr val="F4F4F4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86" name="Google Shape;1286;p27"/>
              <p:cNvCxnSpPr/>
              <p:nvPr/>
            </p:nvCxnSpPr>
            <p:spPr>
              <a:xfrm>
                <a:off x="2659800" y="5523498"/>
                <a:ext cx="1" cy="775702"/>
              </a:xfrm>
              <a:prstGeom prst="straightConnector1">
                <a:avLst/>
              </a:prstGeom>
              <a:noFill/>
              <a:ln cap="flat" cmpd="sng" w="57150">
                <a:solidFill>
                  <a:srgbClr val="F4F4F4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287" name="Google Shape;1287;p27"/>
            <p:cNvGrpSpPr/>
            <p:nvPr/>
          </p:nvGrpSpPr>
          <p:grpSpPr>
            <a:xfrm>
              <a:off x="8520079" y="2856222"/>
              <a:ext cx="2" cy="3430448"/>
              <a:chOff x="2659799" y="2868752"/>
              <a:chExt cx="2" cy="3430448"/>
            </a:xfrm>
          </p:grpSpPr>
          <p:cxnSp>
            <p:nvCxnSpPr>
              <p:cNvPr id="1288" name="Google Shape;1288;p27"/>
              <p:cNvCxnSpPr/>
              <p:nvPr/>
            </p:nvCxnSpPr>
            <p:spPr>
              <a:xfrm flipH="1">
                <a:off x="2659799" y="2868752"/>
                <a:ext cx="1" cy="1612911"/>
              </a:xfrm>
              <a:prstGeom prst="straightConnector1">
                <a:avLst/>
              </a:prstGeom>
              <a:noFill/>
              <a:ln cap="flat" cmpd="sng" w="57150">
                <a:solidFill>
                  <a:srgbClr val="F4F4F4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89" name="Google Shape;1289;p27"/>
              <p:cNvCxnSpPr/>
              <p:nvPr/>
            </p:nvCxnSpPr>
            <p:spPr>
              <a:xfrm>
                <a:off x="2659800" y="5523498"/>
                <a:ext cx="1" cy="775702"/>
              </a:xfrm>
              <a:prstGeom prst="straightConnector1">
                <a:avLst/>
              </a:prstGeom>
              <a:noFill/>
              <a:ln cap="flat" cmpd="sng" w="57150">
                <a:solidFill>
                  <a:srgbClr val="F4F4F4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1290" name="Google Shape;1290;p27"/>
            <p:cNvGrpSpPr/>
            <p:nvPr/>
          </p:nvGrpSpPr>
          <p:grpSpPr>
            <a:xfrm>
              <a:off x="9985149" y="2858220"/>
              <a:ext cx="2" cy="3430442"/>
              <a:chOff x="2659799" y="2868758"/>
              <a:chExt cx="2" cy="3430442"/>
            </a:xfrm>
          </p:grpSpPr>
          <p:cxnSp>
            <p:nvCxnSpPr>
              <p:cNvPr id="1291" name="Google Shape;1291;p27"/>
              <p:cNvCxnSpPr/>
              <p:nvPr/>
            </p:nvCxnSpPr>
            <p:spPr>
              <a:xfrm flipH="1">
                <a:off x="2659799" y="2868758"/>
                <a:ext cx="1" cy="1612911"/>
              </a:xfrm>
              <a:prstGeom prst="straightConnector1">
                <a:avLst/>
              </a:prstGeom>
              <a:noFill/>
              <a:ln cap="flat" cmpd="sng" w="57150">
                <a:solidFill>
                  <a:srgbClr val="F4F4F4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  <p:cxnSp>
            <p:nvCxnSpPr>
              <p:cNvPr id="1292" name="Google Shape;1292;p27"/>
              <p:cNvCxnSpPr/>
              <p:nvPr/>
            </p:nvCxnSpPr>
            <p:spPr>
              <a:xfrm>
                <a:off x="2659800" y="5523498"/>
                <a:ext cx="1" cy="775702"/>
              </a:xfrm>
              <a:prstGeom prst="straightConnector1">
                <a:avLst/>
              </a:prstGeom>
              <a:noFill/>
              <a:ln cap="flat" cmpd="sng" w="57150">
                <a:solidFill>
                  <a:srgbClr val="F4F4F4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  <p:sp>
        <p:nvSpPr>
          <p:cNvPr id="1293" name="Google Shape;1293;p27"/>
          <p:cNvSpPr txBox="1"/>
          <p:nvPr/>
        </p:nvSpPr>
        <p:spPr>
          <a:xfrm>
            <a:off x="1313712" y="2983434"/>
            <a:ext cx="1188700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Hearing from engineering friends from other companies that treat them well, reading inspiring articles</a:t>
            </a:r>
            <a:endParaRPr/>
          </a:p>
        </p:txBody>
      </p:sp>
      <p:sp>
        <p:nvSpPr>
          <p:cNvPr id="1294" name="Google Shape;1294;p27"/>
          <p:cNvSpPr txBox="1"/>
          <p:nvPr/>
        </p:nvSpPr>
        <p:spPr>
          <a:xfrm>
            <a:off x="2779294" y="3047554"/>
            <a:ext cx="1188700" cy="375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Searching for more info about engineering job opportunities. Finds dream job website</a:t>
            </a:r>
            <a:endParaRPr/>
          </a:p>
        </p:txBody>
      </p:sp>
      <p:sp>
        <p:nvSpPr>
          <p:cNvPr id="1295" name="Google Shape;1295;p27"/>
          <p:cNvSpPr txBox="1"/>
          <p:nvPr/>
        </p:nvSpPr>
        <p:spPr>
          <a:xfrm>
            <a:off x="4243851" y="2983434"/>
            <a:ext cx="1188700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Searching &amp; filtering job application. Reading reviews from current employees. Reaching out to them.</a:t>
            </a:r>
            <a:endParaRPr/>
          </a:p>
        </p:txBody>
      </p:sp>
      <p:sp>
        <p:nvSpPr>
          <p:cNvPr id="1296" name="Google Shape;1296;p27"/>
          <p:cNvSpPr txBox="1"/>
          <p:nvPr/>
        </p:nvSpPr>
        <p:spPr>
          <a:xfrm>
            <a:off x="5708920" y="3111673"/>
            <a:ext cx="1188700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Applying online to her </a:t>
            </a:r>
            <a:endParaRPr/>
          </a:p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favorite job application</a:t>
            </a:r>
            <a:endParaRPr/>
          </a:p>
        </p:txBody>
      </p:sp>
      <p:sp>
        <p:nvSpPr>
          <p:cNvPr id="1297" name="Google Shape;1297;p27"/>
          <p:cNvSpPr txBox="1"/>
          <p:nvPr/>
        </p:nvSpPr>
        <p:spPr>
          <a:xfrm>
            <a:off x="7173989" y="3111673"/>
            <a:ext cx="1188700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Interviewing with </a:t>
            </a:r>
            <a:endParaRPr/>
          </a:p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potential employers</a:t>
            </a:r>
            <a:endParaRPr/>
          </a:p>
        </p:txBody>
      </p:sp>
      <p:sp>
        <p:nvSpPr>
          <p:cNvPr id="1298" name="Google Shape;1298;p27"/>
          <p:cNvSpPr txBox="1"/>
          <p:nvPr/>
        </p:nvSpPr>
        <p:spPr>
          <a:xfrm>
            <a:off x="8637646" y="3110656"/>
            <a:ext cx="1188700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Accepted to her </a:t>
            </a:r>
            <a:endParaRPr/>
          </a:p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dream jobs</a:t>
            </a:r>
            <a:endParaRPr/>
          </a:p>
        </p:txBody>
      </p:sp>
      <p:sp>
        <p:nvSpPr>
          <p:cNvPr id="1299" name="Google Shape;1299;p27"/>
          <p:cNvSpPr txBox="1"/>
          <p:nvPr/>
        </p:nvSpPr>
        <p:spPr>
          <a:xfrm>
            <a:off x="10102715" y="2912091"/>
            <a:ext cx="1188700" cy="63222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Receives an emails from dream job asking for her experience and review on the website of her new job. Writes a review.</a:t>
            </a:r>
            <a:endParaRPr/>
          </a:p>
        </p:txBody>
      </p:sp>
      <p:sp>
        <p:nvSpPr>
          <p:cNvPr id="1300" name="Google Shape;1300;p27"/>
          <p:cNvSpPr txBox="1"/>
          <p:nvPr/>
        </p:nvSpPr>
        <p:spPr>
          <a:xfrm>
            <a:off x="1313712" y="3884765"/>
            <a:ext cx="1188700" cy="375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“Everyone else seems to be happy at their jobs”</a:t>
            </a:r>
            <a:endParaRPr/>
          </a:p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”I don’t feel appreciated here”</a:t>
            </a:r>
            <a:endParaRPr/>
          </a:p>
        </p:txBody>
      </p:sp>
      <p:sp>
        <p:nvSpPr>
          <p:cNvPr id="1301" name="Google Shape;1301;p27"/>
          <p:cNvSpPr txBox="1"/>
          <p:nvPr/>
        </p:nvSpPr>
        <p:spPr>
          <a:xfrm>
            <a:off x="2893313" y="3753910"/>
            <a:ext cx="960661" cy="63222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“Where can I find job which I want ?”</a:t>
            </a:r>
            <a:endParaRPr/>
          </a:p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“I hope there’s something out there to me”</a:t>
            </a:r>
            <a:endParaRPr/>
          </a:p>
        </p:txBody>
      </p:sp>
      <p:sp>
        <p:nvSpPr>
          <p:cNvPr id="1302" name="Google Shape;1302;p27"/>
          <p:cNvSpPr txBox="1"/>
          <p:nvPr/>
        </p:nvSpPr>
        <p:spPr>
          <a:xfrm>
            <a:off x="4334608" y="3882147"/>
            <a:ext cx="1007185" cy="375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“Is there any mention of any great culture by employee reviews ?”</a:t>
            </a:r>
            <a:endParaRPr/>
          </a:p>
        </p:txBody>
      </p:sp>
      <p:sp>
        <p:nvSpPr>
          <p:cNvPr id="1303" name="Google Shape;1303;p27"/>
          <p:cNvSpPr txBox="1"/>
          <p:nvPr/>
        </p:nvSpPr>
        <p:spPr>
          <a:xfrm>
            <a:off x="5763601" y="3880934"/>
            <a:ext cx="1097939" cy="375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“I hope they get back to me”</a:t>
            </a:r>
            <a:endParaRPr/>
          </a:p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“Does my application stand out or qualified enough ”</a:t>
            </a:r>
            <a:endParaRPr/>
          </a:p>
        </p:txBody>
      </p:sp>
      <p:sp>
        <p:nvSpPr>
          <p:cNvPr id="1304" name="Google Shape;1304;p27"/>
          <p:cNvSpPr txBox="1"/>
          <p:nvPr/>
        </p:nvSpPr>
        <p:spPr>
          <a:xfrm>
            <a:off x="7174366" y="3818030"/>
            <a:ext cx="1188700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“How can I prepare ?”</a:t>
            </a:r>
            <a:endParaRPr/>
          </a:p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“How do I make a great impression ?”</a:t>
            </a:r>
            <a:endParaRPr/>
          </a:p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“Did I do well ?”</a:t>
            </a:r>
            <a:endParaRPr/>
          </a:p>
        </p:txBody>
      </p:sp>
      <p:sp>
        <p:nvSpPr>
          <p:cNvPr id="1305" name="Google Shape;1305;p27"/>
          <p:cNvSpPr txBox="1"/>
          <p:nvPr/>
        </p:nvSpPr>
        <p:spPr>
          <a:xfrm>
            <a:off x="8726335" y="3880933"/>
            <a:ext cx="1034201" cy="375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“I did it”</a:t>
            </a:r>
            <a:endParaRPr/>
          </a:p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“I can’t wait to tell everyone that I got the job”</a:t>
            </a:r>
            <a:endParaRPr/>
          </a:p>
        </p:txBody>
      </p:sp>
      <p:sp>
        <p:nvSpPr>
          <p:cNvPr id="1306" name="Google Shape;1306;p27"/>
          <p:cNvSpPr txBox="1"/>
          <p:nvPr/>
        </p:nvSpPr>
        <p:spPr>
          <a:xfrm>
            <a:off x="10114671" y="3818028"/>
            <a:ext cx="1188700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“Job review by others on dream job helped me. So I’ll help others too by writing a review.”</a:t>
            </a:r>
            <a:endParaRPr/>
          </a:p>
        </p:txBody>
      </p:sp>
      <p:sp>
        <p:nvSpPr>
          <p:cNvPr id="1307" name="Google Shape;1307;p27"/>
          <p:cNvSpPr txBox="1"/>
          <p:nvPr/>
        </p:nvSpPr>
        <p:spPr>
          <a:xfrm>
            <a:off x="1314016" y="5786772"/>
            <a:ext cx="1188700" cy="375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Advertise our website with blog posts, video &amp; review on social media</a:t>
            </a:r>
            <a:endParaRPr/>
          </a:p>
        </p:txBody>
      </p:sp>
      <p:sp>
        <p:nvSpPr>
          <p:cNvPr id="1308" name="Google Shape;1308;p27"/>
          <p:cNvSpPr txBox="1"/>
          <p:nvPr/>
        </p:nvSpPr>
        <p:spPr>
          <a:xfrm>
            <a:off x="2779294" y="5786771"/>
            <a:ext cx="1188700" cy="375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Use SEO to ran on Google</a:t>
            </a:r>
            <a:endParaRPr/>
          </a:p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Find ways to have many backlinks to our websites</a:t>
            </a:r>
            <a:endParaRPr/>
          </a:p>
        </p:txBody>
      </p:sp>
      <p:sp>
        <p:nvSpPr>
          <p:cNvPr id="1309" name="Google Shape;1309;p27"/>
          <p:cNvSpPr txBox="1"/>
          <p:nvPr/>
        </p:nvSpPr>
        <p:spPr>
          <a:xfrm>
            <a:off x="4243852" y="5786770"/>
            <a:ext cx="1246784" cy="375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 way to reach out previous and current employees</a:t>
            </a:r>
            <a:endParaRPr/>
          </a:p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Change status to Searching</a:t>
            </a:r>
            <a:endParaRPr/>
          </a:p>
        </p:txBody>
      </p:sp>
      <p:sp>
        <p:nvSpPr>
          <p:cNvPr id="1310" name="Google Shape;1310;p27"/>
          <p:cNvSpPr txBox="1"/>
          <p:nvPr/>
        </p:nvSpPr>
        <p:spPr>
          <a:xfrm>
            <a:off x="5708920" y="5661542"/>
            <a:ext cx="1188700" cy="62619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Have user to fill out resume info once &amp; have it reapply</a:t>
            </a:r>
            <a:endParaRPr/>
          </a:p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Show user standout with competitors by statistics</a:t>
            </a:r>
            <a:endParaRPr/>
          </a:p>
        </p:txBody>
      </p:sp>
      <p:sp>
        <p:nvSpPr>
          <p:cNvPr id="1311" name="Google Shape;1311;p27"/>
          <p:cNvSpPr txBox="1"/>
          <p:nvPr/>
        </p:nvSpPr>
        <p:spPr>
          <a:xfrm>
            <a:off x="7173989" y="5722649"/>
            <a:ext cx="1188700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Have articles &amp; general tips for interviewing</a:t>
            </a:r>
            <a:endParaRPr/>
          </a:p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Show interviewing dates time &amp; location</a:t>
            </a:r>
            <a:endParaRPr/>
          </a:p>
        </p:txBody>
      </p:sp>
      <p:sp>
        <p:nvSpPr>
          <p:cNvPr id="1312" name="Google Shape;1312;p27"/>
          <p:cNvSpPr txBox="1"/>
          <p:nvPr/>
        </p:nvSpPr>
        <p:spPr>
          <a:xfrm>
            <a:off x="8637646" y="5720482"/>
            <a:ext cx="1188700" cy="50398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Sent congratulatory message when accepted</a:t>
            </a:r>
            <a:endParaRPr/>
          </a:p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Ask if she wants to change status to “employed”</a:t>
            </a:r>
            <a:endParaRPr/>
          </a:p>
        </p:txBody>
      </p:sp>
      <p:sp>
        <p:nvSpPr>
          <p:cNvPr id="1313" name="Google Shape;1313;p27"/>
          <p:cNvSpPr txBox="1"/>
          <p:nvPr/>
        </p:nvSpPr>
        <p:spPr>
          <a:xfrm>
            <a:off x="10122689" y="5593088"/>
            <a:ext cx="1168723" cy="754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Ask them to help out others for jobs searching</a:t>
            </a:r>
            <a:endParaRPr/>
          </a:p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Thanks user for their review</a:t>
            </a:r>
            <a:endParaRPr/>
          </a:p>
          <a:p>
            <a:pPr indent="-171450" lvl="0" marL="171450" marR="0" rtl="0" algn="l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Char char="•"/>
            </a:pPr>
            <a:r>
              <a:rPr b="0" i="0" lang="en-US" sz="6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Let’s see if review are helpful</a:t>
            </a:r>
            <a:endParaRPr/>
          </a:p>
        </p:txBody>
      </p:sp>
      <p:sp>
        <p:nvSpPr>
          <p:cNvPr id="1314" name="Google Shape;1314;p27"/>
          <p:cNvSpPr/>
          <p:nvPr/>
        </p:nvSpPr>
        <p:spPr>
          <a:xfrm>
            <a:off x="1509207" y="4782635"/>
            <a:ext cx="792652" cy="180638"/>
          </a:xfrm>
          <a:prstGeom prst="roundRect">
            <a:avLst>
              <a:gd fmla="val 50000" name="adj"/>
            </a:avLst>
          </a:prstGeom>
          <a:solidFill>
            <a:srgbClr val="D6D6D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Social Media</a:t>
            </a:r>
            <a:endParaRPr/>
          </a:p>
        </p:txBody>
      </p:sp>
      <p:sp>
        <p:nvSpPr>
          <p:cNvPr id="1315" name="Google Shape;1315;p27"/>
          <p:cNvSpPr/>
          <p:nvPr/>
        </p:nvSpPr>
        <p:spPr>
          <a:xfrm>
            <a:off x="1509207" y="5075443"/>
            <a:ext cx="792652" cy="180638"/>
          </a:xfrm>
          <a:prstGeom prst="roundRect">
            <a:avLst>
              <a:gd fmla="val 50000" name="adj"/>
            </a:avLst>
          </a:prstGeom>
          <a:solidFill>
            <a:srgbClr val="D6D6D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Word of Mouth</a:t>
            </a:r>
            <a:endParaRPr/>
          </a:p>
        </p:txBody>
      </p:sp>
      <p:sp>
        <p:nvSpPr>
          <p:cNvPr id="1316" name="Google Shape;1316;p27"/>
          <p:cNvSpPr/>
          <p:nvPr/>
        </p:nvSpPr>
        <p:spPr>
          <a:xfrm>
            <a:off x="2792259" y="4933574"/>
            <a:ext cx="566235" cy="180638"/>
          </a:xfrm>
          <a:prstGeom prst="roundRect">
            <a:avLst>
              <a:gd fmla="val 50000" name="adj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Google</a:t>
            </a:r>
            <a:endParaRPr/>
          </a:p>
        </p:txBody>
      </p:sp>
      <p:sp>
        <p:nvSpPr>
          <p:cNvPr id="1317" name="Google Shape;1317;p27"/>
          <p:cNvSpPr/>
          <p:nvPr/>
        </p:nvSpPr>
        <p:spPr>
          <a:xfrm>
            <a:off x="8883278" y="4782635"/>
            <a:ext cx="792652" cy="180638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Phone</a:t>
            </a:r>
            <a:endParaRPr/>
          </a:p>
        </p:txBody>
      </p:sp>
      <p:sp>
        <p:nvSpPr>
          <p:cNvPr id="1318" name="Google Shape;1318;p27"/>
          <p:cNvSpPr/>
          <p:nvPr/>
        </p:nvSpPr>
        <p:spPr>
          <a:xfrm>
            <a:off x="8883278" y="5075443"/>
            <a:ext cx="792652" cy="180638"/>
          </a:xfrm>
          <a:prstGeom prst="roundRect">
            <a:avLst>
              <a:gd fmla="val 50000" name="adj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Email</a:t>
            </a:r>
            <a:endParaRPr/>
          </a:p>
        </p:txBody>
      </p:sp>
      <p:sp>
        <p:nvSpPr>
          <p:cNvPr id="1319" name="Google Shape;1319;p27"/>
          <p:cNvSpPr/>
          <p:nvPr/>
        </p:nvSpPr>
        <p:spPr>
          <a:xfrm>
            <a:off x="10737136" y="4932723"/>
            <a:ext cx="566235" cy="180638"/>
          </a:xfrm>
          <a:prstGeom prst="roundRect">
            <a:avLst>
              <a:gd fmla="val 50000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Website</a:t>
            </a:r>
            <a:endParaRPr/>
          </a:p>
        </p:txBody>
      </p:sp>
      <p:cxnSp>
        <p:nvCxnSpPr>
          <p:cNvPr id="1320" name="Google Shape;1320;p27"/>
          <p:cNvCxnSpPr>
            <a:stCxn id="1314" idx="3"/>
            <a:endCxn id="1316" idx="1"/>
          </p:cNvCxnSpPr>
          <p:nvPr/>
        </p:nvCxnSpPr>
        <p:spPr>
          <a:xfrm>
            <a:off x="2301859" y="4872954"/>
            <a:ext cx="490500" cy="150900"/>
          </a:xfrm>
          <a:prstGeom prst="bentConnector3">
            <a:avLst>
              <a:gd fmla="val 50000" name="adj1"/>
            </a:avLst>
          </a:prstGeom>
          <a:noFill/>
          <a:ln cap="rnd" cmpd="sng" w="9525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321" name="Google Shape;1321;p27"/>
          <p:cNvCxnSpPr>
            <a:stCxn id="1315" idx="3"/>
            <a:endCxn id="1316" idx="1"/>
          </p:cNvCxnSpPr>
          <p:nvPr/>
        </p:nvCxnSpPr>
        <p:spPr>
          <a:xfrm flipH="1" rot="10800000">
            <a:off x="2301859" y="5023862"/>
            <a:ext cx="490500" cy="141900"/>
          </a:xfrm>
          <a:prstGeom prst="bentConnector3">
            <a:avLst>
              <a:gd fmla="val 50000" name="adj1"/>
            </a:avLst>
          </a:prstGeom>
          <a:noFill/>
          <a:ln cap="rnd" cmpd="sng" w="9525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322" name="Google Shape;1322;p27"/>
          <p:cNvCxnSpPr>
            <a:stCxn id="1323" idx="1"/>
            <a:endCxn id="1316" idx="3"/>
          </p:cNvCxnSpPr>
          <p:nvPr/>
        </p:nvCxnSpPr>
        <p:spPr>
          <a:xfrm rot="10800000">
            <a:off x="3358412" y="5023769"/>
            <a:ext cx="3811800" cy="1200"/>
          </a:xfrm>
          <a:prstGeom prst="bentConnector3">
            <a:avLst>
              <a:gd fmla="val 49999" name="adj1"/>
            </a:avLst>
          </a:prstGeom>
          <a:noFill/>
          <a:ln cap="rnd" cmpd="sng" w="9525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324" name="Google Shape;1324;p27"/>
          <p:cNvSpPr/>
          <p:nvPr/>
        </p:nvSpPr>
        <p:spPr>
          <a:xfrm>
            <a:off x="3418501" y="4933574"/>
            <a:ext cx="566235" cy="180638"/>
          </a:xfrm>
          <a:prstGeom prst="roundRect">
            <a:avLst>
              <a:gd fmla="val 50000" name="adj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Website</a:t>
            </a:r>
            <a:endParaRPr/>
          </a:p>
        </p:txBody>
      </p:sp>
      <p:cxnSp>
        <p:nvCxnSpPr>
          <p:cNvPr id="1325" name="Google Shape;1325;p27"/>
          <p:cNvCxnSpPr>
            <a:stCxn id="1326" idx="3"/>
            <a:endCxn id="1317" idx="1"/>
          </p:cNvCxnSpPr>
          <p:nvPr/>
        </p:nvCxnSpPr>
        <p:spPr>
          <a:xfrm flipH="1" rot="10800000">
            <a:off x="8362689" y="4872869"/>
            <a:ext cx="520500" cy="152100"/>
          </a:xfrm>
          <a:prstGeom prst="bentConnector3">
            <a:avLst>
              <a:gd fmla="val 50009" name="adj1"/>
            </a:avLst>
          </a:prstGeom>
          <a:noFill/>
          <a:ln cap="rnd" cmpd="sng" w="9525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327" name="Google Shape;1327;p27"/>
          <p:cNvCxnSpPr>
            <a:stCxn id="1326" idx="3"/>
            <a:endCxn id="1318" idx="1"/>
          </p:cNvCxnSpPr>
          <p:nvPr/>
        </p:nvCxnSpPr>
        <p:spPr>
          <a:xfrm>
            <a:off x="8362689" y="5024969"/>
            <a:ext cx="520500" cy="140700"/>
          </a:xfrm>
          <a:prstGeom prst="bentConnector3">
            <a:avLst>
              <a:gd fmla="val 50009" name="adj1"/>
            </a:avLst>
          </a:prstGeom>
          <a:noFill/>
          <a:ln cap="rnd" cmpd="sng" w="9525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328" name="Google Shape;1328;p27"/>
          <p:cNvCxnSpPr>
            <a:stCxn id="1317" idx="3"/>
          </p:cNvCxnSpPr>
          <p:nvPr/>
        </p:nvCxnSpPr>
        <p:spPr>
          <a:xfrm>
            <a:off x="9675930" y="4872954"/>
            <a:ext cx="1061100" cy="150000"/>
          </a:xfrm>
          <a:prstGeom prst="bentConnector3">
            <a:avLst>
              <a:gd fmla="val 20728" name="adj1"/>
            </a:avLst>
          </a:prstGeom>
          <a:noFill/>
          <a:ln cap="rnd" cmpd="sng" w="9525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329" name="Google Shape;1329;p27"/>
          <p:cNvCxnSpPr>
            <a:stCxn id="1318" idx="3"/>
            <a:endCxn id="1330" idx="1"/>
          </p:cNvCxnSpPr>
          <p:nvPr/>
        </p:nvCxnSpPr>
        <p:spPr>
          <a:xfrm flipH="1" rot="10800000">
            <a:off x="9675930" y="5022962"/>
            <a:ext cx="435000" cy="142800"/>
          </a:xfrm>
          <a:prstGeom prst="bentConnector3">
            <a:avLst>
              <a:gd fmla="val 49996" name="adj1"/>
            </a:avLst>
          </a:prstGeom>
          <a:noFill/>
          <a:ln cap="rnd" cmpd="sng" w="9525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1330" name="Google Shape;1330;p27"/>
          <p:cNvSpPr/>
          <p:nvPr/>
        </p:nvSpPr>
        <p:spPr>
          <a:xfrm>
            <a:off x="10110894" y="4932723"/>
            <a:ext cx="566235" cy="180638"/>
          </a:xfrm>
          <a:prstGeom prst="roundRect">
            <a:avLst>
              <a:gd fmla="val 50000" name="adj"/>
            </a:avLst>
          </a:prstGeom>
          <a:solidFill>
            <a:srgbClr val="59595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Email</a:t>
            </a:r>
            <a:endParaRPr/>
          </a:p>
        </p:txBody>
      </p:sp>
      <p:sp>
        <p:nvSpPr>
          <p:cNvPr id="1331" name="Google Shape;1331;p27"/>
          <p:cNvSpPr/>
          <p:nvPr/>
        </p:nvSpPr>
        <p:spPr>
          <a:xfrm>
            <a:off x="7392490" y="4711946"/>
            <a:ext cx="778921" cy="636025"/>
          </a:xfrm>
          <a:prstGeom prst="ellipse">
            <a:avLst/>
          </a:prstGeom>
          <a:noFill/>
          <a:ln cap="rnd" cmpd="sng" w="9525">
            <a:solidFill>
              <a:srgbClr val="BFBFBF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23" name="Google Shape;1323;p27"/>
          <p:cNvSpPr/>
          <p:nvPr/>
        </p:nvSpPr>
        <p:spPr>
          <a:xfrm>
            <a:off x="7170212" y="4934650"/>
            <a:ext cx="566235" cy="180638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Website</a:t>
            </a:r>
            <a:endParaRPr/>
          </a:p>
        </p:txBody>
      </p:sp>
      <p:sp>
        <p:nvSpPr>
          <p:cNvPr id="1326" name="Google Shape;1326;p27"/>
          <p:cNvSpPr/>
          <p:nvPr/>
        </p:nvSpPr>
        <p:spPr>
          <a:xfrm>
            <a:off x="7796454" y="4934650"/>
            <a:ext cx="566235" cy="180638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Office</a:t>
            </a:r>
            <a:endParaRPr/>
          </a:p>
        </p:txBody>
      </p:sp>
      <p:sp>
        <p:nvSpPr>
          <p:cNvPr id="1332" name="Google Shape;1332;p27"/>
          <p:cNvSpPr/>
          <p:nvPr/>
        </p:nvSpPr>
        <p:spPr>
          <a:xfrm>
            <a:off x="7485221" y="5240119"/>
            <a:ext cx="566235" cy="180638"/>
          </a:xfrm>
          <a:prstGeom prst="roundRect">
            <a:avLst>
              <a:gd fmla="val 5000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Phone</a:t>
            </a:r>
            <a:endParaRPr/>
          </a:p>
        </p:txBody>
      </p:sp>
      <p:sp>
        <p:nvSpPr>
          <p:cNvPr id="1333" name="Google Shape;1333;p27"/>
          <p:cNvSpPr/>
          <p:nvPr/>
        </p:nvSpPr>
        <p:spPr>
          <a:xfrm rot="5886671">
            <a:off x="7780460" y="4679613"/>
            <a:ext cx="76645" cy="65668"/>
          </a:xfrm>
          <a:prstGeom prst="triangle">
            <a:avLst>
              <a:gd fmla="val 50000" name="adj"/>
            </a:avLst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34" name="Google Shape;1334;p27"/>
          <p:cNvSpPr/>
          <p:nvPr/>
        </p:nvSpPr>
        <p:spPr>
          <a:xfrm rot="-8355726">
            <a:off x="8070675" y="5173585"/>
            <a:ext cx="76645" cy="65668"/>
          </a:xfrm>
          <a:prstGeom prst="triangle">
            <a:avLst>
              <a:gd fmla="val 50000" name="adj"/>
            </a:avLst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35" name="Google Shape;1335;p27"/>
          <p:cNvSpPr/>
          <p:nvPr/>
        </p:nvSpPr>
        <p:spPr>
          <a:xfrm rot="-2346960">
            <a:off x="7404897" y="5150891"/>
            <a:ext cx="76645" cy="65668"/>
          </a:xfrm>
          <a:prstGeom prst="triangle">
            <a:avLst>
              <a:gd fmla="val 50000" name="adj"/>
            </a:avLst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36" name="Google Shape;1336;p27"/>
          <p:cNvSpPr/>
          <p:nvPr/>
        </p:nvSpPr>
        <p:spPr>
          <a:xfrm>
            <a:off x="1015142" y="1117896"/>
            <a:ext cx="114265" cy="1222806"/>
          </a:xfrm>
          <a:prstGeom prst="leftBrace">
            <a:avLst>
              <a:gd fmla="val 38887" name="adj1"/>
              <a:gd fmla="val 51592" name="adj2"/>
            </a:avLst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37" name="Google Shape;1337;p27"/>
          <p:cNvSpPr/>
          <p:nvPr/>
        </p:nvSpPr>
        <p:spPr>
          <a:xfrm rot="-5400000">
            <a:off x="358170" y="1620484"/>
            <a:ext cx="938236" cy="217625"/>
          </a:xfrm>
          <a:prstGeom prst="rect">
            <a:avLst/>
          </a:prstGeom>
          <a:solidFill>
            <a:srgbClr val="F4F4F4"/>
          </a:solidFill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FEELING</a:t>
            </a:r>
            <a:endParaRPr/>
          </a:p>
        </p:txBody>
      </p:sp>
      <p:sp>
        <p:nvSpPr>
          <p:cNvPr id="1338" name="Google Shape;1338;p27"/>
          <p:cNvSpPr/>
          <p:nvPr/>
        </p:nvSpPr>
        <p:spPr>
          <a:xfrm>
            <a:off x="1015142" y="2847579"/>
            <a:ext cx="114265" cy="775702"/>
          </a:xfrm>
          <a:prstGeom prst="leftBrace">
            <a:avLst>
              <a:gd fmla="val 28840" name="adj1"/>
              <a:gd fmla="val 51592" name="adj2"/>
            </a:avLst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39" name="Google Shape;1339;p27"/>
          <p:cNvSpPr/>
          <p:nvPr/>
        </p:nvSpPr>
        <p:spPr>
          <a:xfrm rot="-5400000">
            <a:off x="529696" y="3145643"/>
            <a:ext cx="595182" cy="217625"/>
          </a:xfrm>
          <a:prstGeom prst="rect">
            <a:avLst/>
          </a:prstGeom>
          <a:solidFill>
            <a:srgbClr val="F4F4F4"/>
          </a:solidFill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DOING</a:t>
            </a:r>
            <a:endParaRPr/>
          </a:p>
        </p:txBody>
      </p:sp>
      <p:sp>
        <p:nvSpPr>
          <p:cNvPr id="1340" name="Google Shape;1340;p27"/>
          <p:cNvSpPr/>
          <p:nvPr/>
        </p:nvSpPr>
        <p:spPr>
          <a:xfrm>
            <a:off x="1015142" y="3684788"/>
            <a:ext cx="114265" cy="775702"/>
          </a:xfrm>
          <a:prstGeom prst="leftBrace">
            <a:avLst>
              <a:gd fmla="val 38887" name="adj1"/>
              <a:gd fmla="val 51592" name="adj2"/>
            </a:avLst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41" name="Google Shape;1341;p27"/>
          <p:cNvSpPr/>
          <p:nvPr/>
        </p:nvSpPr>
        <p:spPr>
          <a:xfrm rot="-5400000">
            <a:off x="439436" y="3945739"/>
            <a:ext cx="775703" cy="217625"/>
          </a:xfrm>
          <a:prstGeom prst="rect">
            <a:avLst/>
          </a:prstGeom>
          <a:solidFill>
            <a:srgbClr val="F4F4F4"/>
          </a:solidFill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THINKING</a:t>
            </a:r>
            <a:endParaRPr/>
          </a:p>
        </p:txBody>
      </p:sp>
      <p:sp>
        <p:nvSpPr>
          <p:cNvPr id="1342" name="Google Shape;1342;p27"/>
          <p:cNvSpPr/>
          <p:nvPr/>
        </p:nvSpPr>
        <p:spPr>
          <a:xfrm>
            <a:off x="1015142" y="4521996"/>
            <a:ext cx="114265" cy="1003798"/>
          </a:xfrm>
          <a:prstGeom prst="leftBrace">
            <a:avLst>
              <a:gd fmla="val 42237" name="adj1"/>
              <a:gd fmla="val 51592" name="adj2"/>
            </a:avLst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43" name="Google Shape;1343;p27"/>
          <p:cNvSpPr/>
          <p:nvPr/>
        </p:nvSpPr>
        <p:spPr>
          <a:xfrm rot="-5400000">
            <a:off x="307907" y="4938032"/>
            <a:ext cx="1038762" cy="217625"/>
          </a:xfrm>
          <a:prstGeom prst="rect">
            <a:avLst/>
          </a:prstGeom>
          <a:solidFill>
            <a:srgbClr val="F4F4F4"/>
          </a:solidFill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TOUCHPOINTS</a:t>
            </a:r>
            <a:endParaRPr/>
          </a:p>
        </p:txBody>
      </p:sp>
      <p:sp>
        <p:nvSpPr>
          <p:cNvPr id="1344" name="Google Shape;1344;p27"/>
          <p:cNvSpPr/>
          <p:nvPr/>
        </p:nvSpPr>
        <p:spPr>
          <a:xfrm>
            <a:off x="1015142" y="5587298"/>
            <a:ext cx="114265" cy="787564"/>
          </a:xfrm>
          <a:prstGeom prst="leftBrace">
            <a:avLst>
              <a:gd fmla="val 35538" name="adj1"/>
              <a:gd fmla="val 51592" name="adj2"/>
            </a:avLst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45" name="Google Shape;1345;p27"/>
          <p:cNvSpPr/>
          <p:nvPr/>
        </p:nvSpPr>
        <p:spPr>
          <a:xfrm rot="-5400000">
            <a:off x="325389" y="5872159"/>
            <a:ext cx="1003798" cy="217625"/>
          </a:xfrm>
          <a:prstGeom prst="rect">
            <a:avLst/>
          </a:prstGeom>
          <a:solidFill>
            <a:srgbClr val="F4F4F4"/>
          </a:solidFill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OPPORTUNITY</a:t>
            </a:r>
            <a:endParaRPr/>
          </a:p>
        </p:txBody>
      </p:sp>
      <p:cxnSp>
        <p:nvCxnSpPr>
          <p:cNvPr id="1346" name="Google Shape;1346;p27"/>
          <p:cNvCxnSpPr/>
          <p:nvPr/>
        </p:nvCxnSpPr>
        <p:spPr>
          <a:xfrm flipH="1" rot="-5400000">
            <a:off x="1447025" y="1847275"/>
            <a:ext cx="600" cy="600"/>
          </a:xfrm>
          <a:prstGeom prst="curvedConnector3">
            <a:avLst>
              <a:gd fmla="val 50000" name="adj1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7" name="Google Shape;1347;p27"/>
          <p:cNvCxnSpPr/>
          <p:nvPr/>
        </p:nvCxnSpPr>
        <p:spPr>
          <a:xfrm flipH="1" rot="10800000">
            <a:off x="1439325" y="1685675"/>
            <a:ext cx="1424100" cy="177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8" name="Google Shape;1348;p27"/>
          <p:cNvCxnSpPr/>
          <p:nvPr/>
        </p:nvCxnSpPr>
        <p:spPr>
          <a:xfrm flipH="1" rot="10800000">
            <a:off x="4243850" y="1323838"/>
            <a:ext cx="1452000" cy="4836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49" name="Google Shape;1349;p27"/>
          <p:cNvCxnSpPr/>
          <p:nvPr/>
        </p:nvCxnSpPr>
        <p:spPr>
          <a:xfrm flipH="1" rot="10800000">
            <a:off x="7076275" y="1654763"/>
            <a:ext cx="1428900" cy="309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0" name="Google Shape;1350;p27"/>
          <p:cNvCxnSpPr/>
          <p:nvPr/>
        </p:nvCxnSpPr>
        <p:spPr>
          <a:xfrm flipH="1" rot="10800000">
            <a:off x="8528975" y="1500863"/>
            <a:ext cx="1353900" cy="1539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1" name="Google Shape;1351;p27"/>
          <p:cNvCxnSpPr/>
          <p:nvPr/>
        </p:nvCxnSpPr>
        <p:spPr>
          <a:xfrm>
            <a:off x="9826350" y="1503588"/>
            <a:ext cx="1488300" cy="2127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2" name="Google Shape;1352;p27"/>
          <p:cNvCxnSpPr/>
          <p:nvPr/>
        </p:nvCxnSpPr>
        <p:spPr>
          <a:xfrm>
            <a:off x="5695850" y="1307438"/>
            <a:ext cx="1400700" cy="3858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353" name="Google Shape;1353;p27"/>
          <p:cNvCxnSpPr/>
          <p:nvPr/>
        </p:nvCxnSpPr>
        <p:spPr>
          <a:xfrm>
            <a:off x="2839325" y="1698450"/>
            <a:ext cx="1447800" cy="1179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54" name="Google Shape;1354;p27"/>
          <p:cNvSpPr/>
          <p:nvPr/>
        </p:nvSpPr>
        <p:spPr>
          <a:xfrm>
            <a:off x="2792350" y="1625919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5" name="Google Shape;1355;p27"/>
          <p:cNvSpPr/>
          <p:nvPr/>
        </p:nvSpPr>
        <p:spPr>
          <a:xfrm>
            <a:off x="4215200" y="1745319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6" name="Google Shape;1356;p27"/>
          <p:cNvSpPr/>
          <p:nvPr/>
        </p:nvSpPr>
        <p:spPr>
          <a:xfrm>
            <a:off x="5644200" y="1260169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7" name="Google Shape;1357;p27"/>
          <p:cNvSpPr/>
          <p:nvPr/>
        </p:nvSpPr>
        <p:spPr>
          <a:xfrm>
            <a:off x="6997038" y="1610519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8" name="Google Shape;1358;p27"/>
          <p:cNvSpPr/>
          <p:nvPr/>
        </p:nvSpPr>
        <p:spPr>
          <a:xfrm>
            <a:off x="8459463" y="1610519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9" name="Google Shape;1359;p27"/>
          <p:cNvSpPr/>
          <p:nvPr/>
        </p:nvSpPr>
        <p:spPr>
          <a:xfrm>
            <a:off x="9833713" y="1440644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0" name="Google Shape;1360;p27"/>
          <p:cNvSpPr/>
          <p:nvPr/>
        </p:nvSpPr>
        <p:spPr>
          <a:xfrm>
            <a:off x="1387625" y="1787869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1" name="Google Shape;1361;p27"/>
          <p:cNvSpPr/>
          <p:nvPr/>
        </p:nvSpPr>
        <p:spPr>
          <a:xfrm>
            <a:off x="11217144" y="1661897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365" name="Shape 1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" name="Google Shape;1366;p28"/>
          <p:cNvSpPr txBox="1"/>
          <p:nvPr/>
        </p:nvSpPr>
        <p:spPr>
          <a:xfrm>
            <a:off x="3803475" y="355641"/>
            <a:ext cx="4585050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Retail Customer Journey Map</a:t>
            </a:r>
            <a:endParaRPr/>
          </a:p>
        </p:txBody>
      </p:sp>
      <p:graphicFrame>
        <p:nvGraphicFramePr>
          <p:cNvPr id="1367" name="Google Shape;1367;p28"/>
          <p:cNvGraphicFramePr/>
          <p:nvPr/>
        </p:nvGraphicFramePr>
        <p:xfrm>
          <a:off x="1165276" y="117505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{CEEB74EB-F5A7-455D-ACCA-B63C673DCDCC}</a:tableStyleId>
              </a:tblPr>
              <a:tblGrid>
                <a:gridCol w="1342800"/>
                <a:gridCol w="1214850"/>
                <a:gridCol w="1293225"/>
                <a:gridCol w="1358525"/>
                <a:gridCol w="1358525"/>
                <a:gridCol w="1267100"/>
                <a:gridCol w="1332400"/>
                <a:gridCol w="1254025"/>
              </a:tblGrid>
              <a:tr h="1021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7777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Physical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77777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Evidence</a:t>
                      </a:r>
                      <a:endParaRPr/>
                    </a:p>
                  </a:txBody>
                  <a:tcPr marT="21200" marB="21200" marR="42400" marL="424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Parking Exterior And Interior Road Signs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Uniformed stuff, waiting area, seating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Air conditioning, music, poster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and paintings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Plates, cutlery, napkins and pans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Menu and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bill desk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Food delivery tray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Food, sauce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and spices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021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7777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Customer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77777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Action</a:t>
                      </a:r>
                      <a:endParaRPr/>
                    </a:p>
                  </a:txBody>
                  <a:tcPr marT="21200" marB="21200" marR="42400" marL="424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Arrive at the restaurant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Select dine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in option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Receive menu, wait for attendant (2min)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Give order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Receive order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Serve food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Eat, ask for bill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021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7777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Onstage Contact Person</a:t>
                      </a:r>
                      <a:endParaRPr/>
                    </a:p>
                  </a:txBody>
                  <a:tcPr marT="21200" marB="21200" marR="42400" marL="424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Greet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Inquire about takeaway or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dine in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Showed the way to the table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Take food order (serve in 15 min)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Delivery of food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(served after 15 minutes)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Ask for more or process bill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021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7777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Backstage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77777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Contact</a:t>
                      </a:r>
                      <a:endParaRPr/>
                    </a:p>
                  </a:txBody>
                  <a:tcPr marT="21200" marB="21200" marR="42400" marL="424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Check In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7F7F7F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F0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7F7F7F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F0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Process food order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7F7F7F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F0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7F7F7F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F0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Checkout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1021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77777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Support System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77777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i="0" lang="en-US" sz="9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Process</a:t>
                      </a:r>
                      <a:endParaRPr/>
                    </a:p>
                  </a:txBody>
                  <a:tcPr marT="21200" marB="21200" marR="42400" marL="424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Registration process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 gridSpan="2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Prepare food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7F7F7F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F0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7F7F7F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CF0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7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7F7F7F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rgbClr val="7F7F7F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Registration Process</a:t>
                      </a:r>
                      <a:endParaRPr/>
                    </a:p>
                  </a:txBody>
                  <a:tcPr marT="0" marB="0" marR="180000" marL="180000" anchor="ctr">
                    <a:lnL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ECF0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1368" name="Google Shape;1368;p28"/>
          <p:cNvSpPr/>
          <p:nvPr/>
        </p:nvSpPr>
        <p:spPr>
          <a:xfrm rot="10800000">
            <a:off x="7353963" y="4977227"/>
            <a:ext cx="254020" cy="561138"/>
          </a:xfrm>
          <a:prstGeom prst="upDownArrow">
            <a:avLst>
              <a:gd fmla="val 36273" name="adj1"/>
              <a:gd fmla="val 50000" name="adj2"/>
            </a:avLst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69" name="Google Shape;1369;p28"/>
          <p:cNvSpPr/>
          <p:nvPr/>
        </p:nvSpPr>
        <p:spPr>
          <a:xfrm rot="10800000">
            <a:off x="3375188" y="4977227"/>
            <a:ext cx="254020" cy="561138"/>
          </a:xfrm>
          <a:prstGeom prst="downArrow">
            <a:avLst>
              <a:gd fmla="val 41725" name="adj1"/>
              <a:gd fmla="val 50000" name="adj2"/>
            </a:avLst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0" name="Google Shape;1370;p28"/>
          <p:cNvSpPr/>
          <p:nvPr/>
        </p:nvSpPr>
        <p:spPr>
          <a:xfrm rot="10800000">
            <a:off x="11205727" y="4977227"/>
            <a:ext cx="254020" cy="561138"/>
          </a:xfrm>
          <a:prstGeom prst="upDownArrow">
            <a:avLst>
              <a:gd fmla="val 36273" name="adj1"/>
              <a:gd fmla="val 50000" name="adj2"/>
            </a:avLst>
          </a:prstGeom>
          <a:gradFill>
            <a:gsLst>
              <a:gs pos="0">
                <a:schemeClr val="accent3"/>
              </a:gs>
              <a:gs pos="100000">
                <a:schemeClr val="accent4"/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1" name="Google Shape;1371;p28"/>
          <p:cNvSpPr/>
          <p:nvPr/>
        </p:nvSpPr>
        <p:spPr>
          <a:xfrm rot="10800000">
            <a:off x="3375187" y="3988752"/>
            <a:ext cx="254020" cy="561138"/>
          </a:xfrm>
          <a:prstGeom prst="downArrow">
            <a:avLst>
              <a:gd fmla="val 41725" name="adj1"/>
              <a:gd fmla="val 50000" name="adj2"/>
            </a:avLst>
          </a:pr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2" name="Google Shape;1372;p28"/>
          <p:cNvSpPr/>
          <p:nvPr/>
        </p:nvSpPr>
        <p:spPr>
          <a:xfrm rot="-5400000">
            <a:off x="4912122" y="3779434"/>
            <a:ext cx="208365" cy="557784"/>
          </a:xfrm>
          <a:prstGeom prst="downArrow">
            <a:avLst>
              <a:gd fmla="val 41725" name="adj1"/>
              <a:gd fmla="val 5000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3" name="Google Shape;1373;p28"/>
          <p:cNvSpPr/>
          <p:nvPr/>
        </p:nvSpPr>
        <p:spPr>
          <a:xfrm rot="10800000">
            <a:off x="7353962" y="3988752"/>
            <a:ext cx="254020" cy="561138"/>
          </a:xfrm>
          <a:prstGeom prst="upDownArrow">
            <a:avLst>
              <a:gd fmla="val 36273" name="adj1"/>
              <a:gd fmla="val 50000" name="adj2"/>
            </a:avLst>
          </a:pr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4" name="Google Shape;1374;p28"/>
          <p:cNvSpPr/>
          <p:nvPr/>
        </p:nvSpPr>
        <p:spPr>
          <a:xfrm rot="10800000">
            <a:off x="11205726" y="3988752"/>
            <a:ext cx="254020" cy="561138"/>
          </a:xfrm>
          <a:prstGeom prst="downArrow">
            <a:avLst>
              <a:gd fmla="val 41725" name="adj1"/>
              <a:gd fmla="val 50000" name="adj2"/>
            </a:avLst>
          </a:prstGeom>
          <a:gradFill>
            <a:gsLst>
              <a:gs pos="0">
                <a:schemeClr val="accent2"/>
              </a:gs>
              <a:gs pos="100000">
                <a:schemeClr val="accent3"/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5" name="Google Shape;1375;p28"/>
          <p:cNvSpPr/>
          <p:nvPr/>
        </p:nvSpPr>
        <p:spPr>
          <a:xfrm rot="10800000">
            <a:off x="4671394" y="2922796"/>
            <a:ext cx="254020" cy="561138"/>
          </a:xfrm>
          <a:prstGeom prst="downArrow">
            <a:avLst>
              <a:gd fmla="val 41725" name="adj1"/>
              <a:gd fmla="val 50000" name="adj2"/>
            </a:avLst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6" name="Google Shape;1376;p28"/>
          <p:cNvSpPr/>
          <p:nvPr/>
        </p:nvSpPr>
        <p:spPr>
          <a:xfrm rot="10800000">
            <a:off x="6026036" y="2922797"/>
            <a:ext cx="254020" cy="561138"/>
          </a:xfrm>
          <a:prstGeom prst="downArrow">
            <a:avLst>
              <a:gd fmla="val 41725" name="adj1"/>
              <a:gd fmla="val 50000" name="adj2"/>
            </a:avLst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7" name="Google Shape;1377;p28"/>
          <p:cNvSpPr/>
          <p:nvPr/>
        </p:nvSpPr>
        <p:spPr>
          <a:xfrm rot="10800000">
            <a:off x="7380678" y="2922797"/>
            <a:ext cx="254020" cy="561138"/>
          </a:xfrm>
          <a:prstGeom prst="downArrow">
            <a:avLst>
              <a:gd fmla="val 41725" name="adj1"/>
              <a:gd fmla="val 50000" name="adj2"/>
            </a:avLst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8" name="Google Shape;1378;p28"/>
          <p:cNvSpPr/>
          <p:nvPr/>
        </p:nvSpPr>
        <p:spPr>
          <a:xfrm rot="10800000">
            <a:off x="9975064" y="2917752"/>
            <a:ext cx="254020" cy="561138"/>
          </a:xfrm>
          <a:prstGeom prst="downArrow">
            <a:avLst>
              <a:gd fmla="val 41725" name="adj1"/>
              <a:gd fmla="val 50000" name="adj2"/>
            </a:avLst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79" name="Google Shape;1379;p28"/>
          <p:cNvSpPr/>
          <p:nvPr/>
        </p:nvSpPr>
        <p:spPr>
          <a:xfrm rot="10800000">
            <a:off x="11195024" y="2917752"/>
            <a:ext cx="254020" cy="561138"/>
          </a:xfrm>
          <a:prstGeom prst="upDownArrow">
            <a:avLst>
              <a:gd fmla="val 36273" name="adj1"/>
              <a:gd fmla="val 50000" name="adj2"/>
            </a:avLst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80" name="Google Shape;1380;p28"/>
          <p:cNvSpPr/>
          <p:nvPr/>
        </p:nvSpPr>
        <p:spPr>
          <a:xfrm rot="-5400000">
            <a:off x="343976" y="5487538"/>
            <a:ext cx="1025431" cy="565952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 cap="flat" cmpd="sng" w="381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Internal</a:t>
            </a:r>
            <a:endParaRPr/>
          </a:p>
        </p:txBody>
      </p:sp>
      <p:sp>
        <p:nvSpPr>
          <p:cNvPr id="1381" name="Google Shape;1381;p28"/>
          <p:cNvSpPr/>
          <p:nvPr/>
        </p:nvSpPr>
        <p:spPr>
          <a:xfrm rot="-5400000">
            <a:off x="345200" y="4462104"/>
            <a:ext cx="1025431" cy="565952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 cap="flat" cmpd="sng" w="381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Visibility</a:t>
            </a:r>
            <a:endParaRPr/>
          </a:p>
        </p:txBody>
      </p:sp>
      <p:sp>
        <p:nvSpPr>
          <p:cNvPr id="1382" name="Google Shape;1382;p28"/>
          <p:cNvSpPr/>
          <p:nvPr/>
        </p:nvSpPr>
        <p:spPr>
          <a:xfrm rot="-5400000">
            <a:off x="343976" y="3436667"/>
            <a:ext cx="1025431" cy="565952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 cap="flat" cmpd="sng" w="381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Interaction</a:t>
            </a:r>
            <a:endParaRPr/>
          </a:p>
        </p:txBody>
      </p:sp>
      <p:sp>
        <p:nvSpPr>
          <p:cNvPr id="1383" name="Google Shape;1383;p28"/>
          <p:cNvSpPr/>
          <p:nvPr/>
        </p:nvSpPr>
        <p:spPr>
          <a:xfrm rot="-5400000">
            <a:off x="-158021" y="1908012"/>
            <a:ext cx="2031873" cy="565952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 cap="flat" cmpd="sng" w="381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Customer Journey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387" name="Shape 1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8" name="Google Shape;1388;p29"/>
          <p:cNvSpPr/>
          <p:nvPr/>
        </p:nvSpPr>
        <p:spPr>
          <a:xfrm>
            <a:off x="591689" y="1639691"/>
            <a:ext cx="1545095" cy="4862661"/>
          </a:xfrm>
          <a:prstGeom prst="rect">
            <a:avLst/>
          </a:prstGeom>
          <a:solidFill>
            <a:srgbClr val="7F7F7F">
              <a:alpha val="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89" name="Google Shape;1389;p29"/>
          <p:cNvSpPr/>
          <p:nvPr/>
        </p:nvSpPr>
        <p:spPr>
          <a:xfrm>
            <a:off x="3711506" y="1639691"/>
            <a:ext cx="1545095" cy="4862661"/>
          </a:xfrm>
          <a:prstGeom prst="rect">
            <a:avLst/>
          </a:prstGeom>
          <a:solidFill>
            <a:srgbClr val="7F7F7F">
              <a:alpha val="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90" name="Google Shape;1390;p29"/>
          <p:cNvSpPr/>
          <p:nvPr/>
        </p:nvSpPr>
        <p:spPr>
          <a:xfrm>
            <a:off x="6848351" y="1639691"/>
            <a:ext cx="3111912" cy="4862661"/>
          </a:xfrm>
          <a:prstGeom prst="rect">
            <a:avLst/>
          </a:prstGeom>
          <a:solidFill>
            <a:srgbClr val="7F7F7F">
              <a:alpha val="9803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91" name="Google Shape;1391;p29"/>
          <p:cNvSpPr/>
          <p:nvPr/>
        </p:nvSpPr>
        <p:spPr>
          <a:xfrm>
            <a:off x="591688" y="1202839"/>
            <a:ext cx="1528067" cy="43466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STAGES</a:t>
            </a:r>
            <a:endParaRPr/>
          </a:p>
        </p:txBody>
      </p:sp>
      <p:grpSp>
        <p:nvGrpSpPr>
          <p:cNvPr id="1392" name="Google Shape;1392;p29"/>
          <p:cNvGrpSpPr/>
          <p:nvPr/>
        </p:nvGrpSpPr>
        <p:grpSpPr>
          <a:xfrm>
            <a:off x="2136784" y="1202839"/>
            <a:ext cx="9587094" cy="436854"/>
            <a:chOff x="2259984" y="1178125"/>
            <a:chExt cx="9402110" cy="436854"/>
          </a:xfrm>
        </p:grpSpPr>
        <p:sp>
          <p:nvSpPr>
            <p:cNvPr id="1393" name="Google Shape;1393;p29"/>
            <p:cNvSpPr/>
            <p:nvPr/>
          </p:nvSpPr>
          <p:spPr>
            <a:xfrm>
              <a:off x="2259984" y="1178126"/>
              <a:ext cx="1729586" cy="436853"/>
            </a:xfrm>
            <a:prstGeom prst="homePlate">
              <a:avLst>
                <a:gd fmla="val 50914" name="adj"/>
              </a:avLst>
            </a:prstGeom>
            <a:solidFill>
              <a:srgbClr val="A5A5A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AWARENESS</a:t>
              </a:r>
              <a:endParaRPr/>
            </a:p>
          </p:txBody>
        </p:sp>
        <p:sp>
          <p:nvSpPr>
            <p:cNvPr id="1394" name="Google Shape;1394;p29"/>
            <p:cNvSpPr/>
            <p:nvPr/>
          </p:nvSpPr>
          <p:spPr>
            <a:xfrm>
              <a:off x="3804322" y="1178125"/>
              <a:ext cx="1729586" cy="436853"/>
            </a:xfrm>
            <a:prstGeom prst="chevron">
              <a:avLst>
                <a:gd fmla="val 53743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CONSIDERATION</a:t>
              </a:r>
              <a:endParaRPr/>
            </a:p>
          </p:txBody>
        </p:sp>
        <p:sp>
          <p:nvSpPr>
            <p:cNvPr id="1395" name="Google Shape;1395;p29"/>
            <p:cNvSpPr/>
            <p:nvPr/>
          </p:nvSpPr>
          <p:spPr>
            <a:xfrm>
              <a:off x="5336302" y="1178125"/>
              <a:ext cx="1729586" cy="436853"/>
            </a:xfrm>
            <a:prstGeom prst="chevron">
              <a:avLst>
                <a:gd fmla="val 53744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DECISION</a:t>
              </a:r>
              <a:endParaRPr/>
            </a:p>
          </p:txBody>
        </p:sp>
        <p:sp>
          <p:nvSpPr>
            <p:cNvPr id="1396" name="Google Shape;1396;p29"/>
            <p:cNvSpPr/>
            <p:nvPr/>
          </p:nvSpPr>
          <p:spPr>
            <a:xfrm>
              <a:off x="6880641" y="1178125"/>
              <a:ext cx="3249473" cy="436853"/>
            </a:xfrm>
            <a:prstGeom prst="chevron">
              <a:avLst>
                <a:gd fmla="val 5374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DELIVERY &amp; USE</a:t>
              </a:r>
              <a:endParaRPr/>
            </a:p>
          </p:txBody>
        </p:sp>
        <p:sp>
          <p:nvSpPr>
            <p:cNvPr id="1397" name="Google Shape;1397;p29"/>
            <p:cNvSpPr/>
            <p:nvPr/>
          </p:nvSpPr>
          <p:spPr>
            <a:xfrm>
              <a:off x="9932508" y="1178125"/>
              <a:ext cx="1729586" cy="436853"/>
            </a:xfrm>
            <a:prstGeom prst="chevron">
              <a:avLst>
                <a:gd fmla="val 53744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9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ADVOCACY</a:t>
              </a:r>
              <a:endParaRPr/>
            </a:p>
          </p:txBody>
        </p:sp>
      </p:grpSp>
      <p:grpSp>
        <p:nvGrpSpPr>
          <p:cNvPr id="1398" name="Google Shape;1398;p29"/>
          <p:cNvGrpSpPr/>
          <p:nvPr/>
        </p:nvGrpSpPr>
        <p:grpSpPr>
          <a:xfrm>
            <a:off x="591689" y="2172958"/>
            <a:ext cx="10813597" cy="3826476"/>
            <a:chOff x="591689" y="2172958"/>
            <a:chExt cx="10813597" cy="3826476"/>
          </a:xfrm>
        </p:grpSpPr>
        <p:cxnSp>
          <p:nvCxnSpPr>
            <p:cNvPr id="1399" name="Google Shape;1399;p29"/>
            <p:cNvCxnSpPr/>
            <p:nvPr/>
          </p:nvCxnSpPr>
          <p:spPr>
            <a:xfrm>
              <a:off x="591689" y="2172958"/>
              <a:ext cx="10813597" cy="0"/>
            </a:xfrm>
            <a:prstGeom prst="straightConnector1">
              <a:avLst/>
            </a:prstGeom>
            <a:noFill/>
            <a:ln cap="flat" cmpd="sng" w="12700">
              <a:solidFill>
                <a:srgbClr val="BFBFBF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400" name="Google Shape;1400;p29"/>
            <p:cNvCxnSpPr/>
            <p:nvPr/>
          </p:nvCxnSpPr>
          <p:spPr>
            <a:xfrm>
              <a:off x="591689" y="2708418"/>
              <a:ext cx="10813597" cy="0"/>
            </a:xfrm>
            <a:prstGeom prst="straightConnector1">
              <a:avLst/>
            </a:prstGeom>
            <a:noFill/>
            <a:ln cap="flat" cmpd="sng" w="12700">
              <a:solidFill>
                <a:srgbClr val="BFBFBF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401" name="Google Shape;1401;p29"/>
            <p:cNvCxnSpPr/>
            <p:nvPr/>
          </p:nvCxnSpPr>
          <p:spPr>
            <a:xfrm>
              <a:off x="591689" y="3239758"/>
              <a:ext cx="10813597" cy="0"/>
            </a:xfrm>
            <a:prstGeom prst="straightConnector1">
              <a:avLst/>
            </a:prstGeom>
            <a:noFill/>
            <a:ln cap="flat" cmpd="sng" w="12700">
              <a:solidFill>
                <a:srgbClr val="BFBFBF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402" name="Google Shape;1402;p29"/>
            <p:cNvCxnSpPr/>
            <p:nvPr/>
          </p:nvCxnSpPr>
          <p:spPr>
            <a:xfrm>
              <a:off x="591689" y="4949118"/>
              <a:ext cx="10813597" cy="0"/>
            </a:xfrm>
            <a:prstGeom prst="straightConnector1">
              <a:avLst/>
            </a:prstGeom>
            <a:noFill/>
            <a:ln cap="flat" cmpd="sng" w="12700">
              <a:solidFill>
                <a:srgbClr val="BFBFBF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403" name="Google Shape;1403;p29"/>
            <p:cNvCxnSpPr/>
            <p:nvPr/>
          </p:nvCxnSpPr>
          <p:spPr>
            <a:xfrm>
              <a:off x="591689" y="5463974"/>
              <a:ext cx="10813597" cy="0"/>
            </a:xfrm>
            <a:prstGeom prst="straightConnector1">
              <a:avLst/>
            </a:prstGeom>
            <a:noFill/>
            <a:ln cap="flat" cmpd="sng" w="12700">
              <a:solidFill>
                <a:srgbClr val="BFBFBF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404" name="Google Shape;1404;p29"/>
            <p:cNvCxnSpPr/>
            <p:nvPr/>
          </p:nvCxnSpPr>
          <p:spPr>
            <a:xfrm>
              <a:off x="591689" y="5999434"/>
              <a:ext cx="10813597" cy="0"/>
            </a:xfrm>
            <a:prstGeom prst="straightConnector1">
              <a:avLst/>
            </a:prstGeom>
            <a:noFill/>
            <a:ln cap="flat" cmpd="sng" w="12700">
              <a:solidFill>
                <a:srgbClr val="BFBFBF"/>
              </a:solidFill>
              <a:prstDash val="dash"/>
              <a:round/>
              <a:headEnd len="sm" w="sm" type="none"/>
              <a:tailEnd len="sm" w="sm" type="none"/>
            </a:ln>
          </p:spPr>
        </p:cxnSp>
      </p:grpSp>
      <p:sp>
        <p:nvSpPr>
          <p:cNvPr id="1405" name="Google Shape;1405;p29"/>
          <p:cNvSpPr txBox="1"/>
          <p:nvPr/>
        </p:nvSpPr>
        <p:spPr>
          <a:xfrm>
            <a:off x="907595" y="1728763"/>
            <a:ext cx="1083970" cy="348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Customer Activities</a:t>
            </a:r>
            <a:endParaRPr/>
          </a:p>
        </p:txBody>
      </p:sp>
      <p:sp>
        <p:nvSpPr>
          <p:cNvPr id="1406" name="Google Shape;1406;p29"/>
          <p:cNvSpPr txBox="1"/>
          <p:nvPr/>
        </p:nvSpPr>
        <p:spPr>
          <a:xfrm>
            <a:off x="2323471" y="1717356"/>
            <a:ext cx="1201347" cy="375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Hear from friends see offline or online ad, read from newspaper</a:t>
            </a:r>
            <a:endParaRPr/>
          </a:p>
        </p:txBody>
      </p:sp>
      <p:sp>
        <p:nvSpPr>
          <p:cNvPr id="1407" name="Google Shape;1407;p29"/>
          <p:cNvSpPr txBox="1"/>
          <p:nvPr/>
        </p:nvSpPr>
        <p:spPr>
          <a:xfrm>
            <a:off x="3942068" y="1779415"/>
            <a:ext cx="1083970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Compare &amp; evaluate alternative</a:t>
            </a:r>
            <a:endParaRPr/>
          </a:p>
        </p:txBody>
      </p:sp>
      <p:sp>
        <p:nvSpPr>
          <p:cNvPr id="1408" name="Google Shape;1408;p29"/>
          <p:cNvSpPr txBox="1"/>
          <p:nvPr/>
        </p:nvSpPr>
        <p:spPr>
          <a:xfrm>
            <a:off x="5614523" y="1778797"/>
            <a:ext cx="883888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Add groceries to a shopping cart</a:t>
            </a:r>
            <a:endParaRPr/>
          </a:p>
        </p:txBody>
      </p:sp>
      <p:sp>
        <p:nvSpPr>
          <p:cNvPr id="1409" name="Google Shape;1409;p29"/>
          <p:cNvSpPr txBox="1"/>
          <p:nvPr/>
        </p:nvSpPr>
        <p:spPr>
          <a:xfrm>
            <a:off x="7598663" y="1773201"/>
            <a:ext cx="1601842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Receive or pick up on order, contact customer service and enjoy groceries</a:t>
            </a:r>
            <a:endParaRPr/>
          </a:p>
        </p:txBody>
      </p:sp>
      <p:sp>
        <p:nvSpPr>
          <p:cNvPr id="1410" name="Google Shape;1410;p29"/>
          <p:cNvSpPr txBox="1"/>
          <p:nvPr/>
        </p:nvSpPr>
        <p:spPr>
          <a:xfrm>
            <a:off x="10146950" y="1845598"/>
            <a:ext cx="1186543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Share experience</a:t>
            </a:r>
            <a:endParaRPr/>
          </a:p>
        </p:txBody>
      </p:sp>
      <p:sp>
        <p:nvSpPr>
          <p:cNvPr id="1411" name="Google Shape;1411;p29"/>
          <p:cNvSpPr txBox="1"/>
          <p:nvPr/>
        </p:nvSpPr>
        <p:spPr>
          <a:xfrm>
            <a:off x="907595" y="2357286"/>
            <a:ext cx="1083970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Customer Goals</a:t>
            </a:r>
            <a:endParaRPr/>
          </a:p>
        </p:txBody>
      </p:sp>
      <p:sp>
        <p:nvSpPr>
          <p:cNvPr id="1412" name="Google Shape;1412;p29"/>
          <p:cNvSpPr txBox="1"/>
          <p:nvPr/>
        </p:nvSpPr>
        <p:spPr>
          <a:xfrm>
            <a:off x="2382160" y="2384353"/>
            <a:ext cx="1083970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No goals at this point</a:t>
            </a:r>
            <a:endParaRPr/>
          </a:p>
        </p:txBody>
      </p:sp>
      <p:sp>
        <p:nvSpPr>
          <p:cNvPr id="1413" name="Google Shape;1413;p29"/>
          <p:cNvSpPr txBox="1"/>
          <p:nvPr/>
        </p:nvSpPr>
        <p:spPr>
          <a:xfrm>
            <a:off x="4099669" y="2321215"/>
            <a:ext cx="761953" cy="249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Find the best solution to buy food</a:t>
            </a:r>
            <a:endParaRPr/>
          </a:p>
        </p:txBody>
      </p:sp>
      <p:sp>
        <p:nvSpPr>
          <p:cNvPr id="1414" name="Google Shape;1414;p29"/>
          <p:cNvSpPr txBox="1"/>
          <p:nvPr/>
        </p:nvSpPr>
        <p:spPr>
          <a:xfrm>
            <a:off x="5515380" y="2318171"/>
            <a:ext cx="1083970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Find and select product easily, get inspired</a:t>
            </a:r>
            <a:endParaRPr/>
          </a:p>
        </p:txBody>
      </p:sp>
      <p:sp>
        <p:nvSpPr>
          <p:cNvPr id="1415" name="Google Shape;1415;p29"/>
          <p:cNvSpPr txBox="1"/>
          <p:nvPr/>
        </p:nvSpPr>
        <p:spPr>
          <a:xfrm>
            <a:off x="7326923" y="2318998"/>
            <a:ext cx="2145323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Receive order effortlessly, get help if problems appear and have a right and good quality ingredients</a:t>
            </a:r>
            <a:endParaRPr/>
          </a:p>
        </p:txBody>
      </p:sp>
      <p:sp>
        <p:nvSpPr>
          <p:cNvPr id="1416" name="Google Shape;1416;p29"/>
          <p:cNvSpPr txBox="1"/>
          <p:nvPr/>
        </p:nvSpPr>
        <p:spPr>
          <a:xfrm>
            <a:off x="10146950" y="2320233"/>
            <a:ext cx="1186543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Share feeling, </a:t>
            </a:r>
            <a:endParaRPr/>
          </a:p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give feedback</a:t>
            </a:r>
            <a:endParaRPr/>
          </a:p>
        </p:txBody>
      </p:sp>
      <p:sp>
        <p:nvSpPr>
          <p:cNvPr id="1417" name="Google Shape;1417;p29"/>
          <p:cNvSpPr txBox="1"/>
          <p:nvPr/>
        </p:nvSpPr>
        <p:spPr>
          <a:xfrm>
            <a:off x="907595" y="2884691"/>
            <a:ext cx="1083970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Touchpoints</a:t>
            </a:r>
            <a:endParaRPr/>
          </a:p>
        </p:txBody>
      </p:sp>
      <p:sp>
        <p:nvSpPr>
          <p:cNvPr id="1418" name="Google Shape;1418;p29"/>
          <p:cNvSpPr txBox="1"/>
          <p:nvPr/>
        </p:nvSpPr>
        <p:spPr>
          <a:xfrm>
            <a:off x="2382160" y="2847637"/>
            <a:ext cx="1083970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Word of mouth, traditional media, social media</a:t>
            </a:r>
            <a:endParaRPr/>
          </a:p>
        </p:txBody>
      </p:sp>
      <p:sp>
        <p:nvSpPr>
          <p:cNvPr id="1419" name="Google Shape;1419;p29"/>
          <p:cNvSpPr txBox="1"/>
          <p:nvPr/>
        </p:nvSpPr>
        <p:spPr>
          <a:xfrm>
            <a:off x="4013955" y="2855245"/>
            <a:ext cx="940464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Website, brick &amp; mortar store, social media</a:t>
            </a:r>
            <a:endParaRPr/>
          </a:p>
        </p:txBody>
      </p:sp>
      <p:sp>
        <p:nvSpPr>
          <p:cNvPr id="1420" name="Google Shape;1420;p29"/>
          <p:cNvSpPr txBox="1"/>
          <p:nvPr/>
        </p:nvSpPr>
        <p:spPr>
          <a:xfrm>
            <a:off x="5515380" y="2845576"/>
            <a:ext cx="1083970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Website, app, order confirmation emails</a:t>
            </a:r>
            <a:endParaRPr/>
          </a:p>
        </p:txBody>
      </p:sp>
      <p:sp>
        <p:nvSpPr>
          <p:cNvPr id="1421" name="Google Shape;1421;p29"/>
          <p:cNvSpPr txBox="1"/>
          <p:nvPr/>
        </p:nvSpPr>
        <p:spPr>
          <a:xfrm>
            <a:off x="7481198" y="2846403"/>
            <a:ext cx="1846217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Delivery service, packing, phone, call, chat and food product, packages and  materials</a:t>
            </a:r>
            <a:endParaRPr/>
          </a:p>
        </p:txBody>
      </p:sp>
      <p:sp>
        <p:nvSpPr>
          <p:cNvPr id="1422" name="Google Shape;1422;p29"/>
          <p:cNvSpPr txBox="1"/>
          <p:nvPr/>
        </p:nvSpPr>
        <p:spPr>
          <a:xfrm>
            <a:off x="10345584" y="2861902"/>
            <a:ext cx="789273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Word of mouth, social media</a:t>
            </a:r>
            <a:endParaRPr/>
          </a:p>
        </p:txBody>
      </p:sp>
      <p:sp>
        <p:nvSpPr>
          <p:cNvPr id="1423" name="Google Shape;1423;p29"/>
          <p:cNvSpPr txBox="1"/>
          <p:nvPr/>
        </p:nvSpPr>
        <p:spPr>
          <a:xfrm>
            <a:off x="907595" y="5120916"/>
            <a:ext cx="1083970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Business Goal</a:t>
            </a:r>
            <a:endParaRPr/>
          </a:p>
        </p:txBody>
      </p:sp>
      <p:sp>
        <p:nvSpPr>
          <p:cNvPr id="1424" name="Google Shape;1424;p29"/>
          <p:cNvSpPr txBox="1"/>
          <p:nvPr/>
        </p:nvSpPr>
        <p:spPr>
          <a:xfrm>
            <a:off x="2540626" y="5086874"/>
            <a:ext cx="778052" cy="2472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Increase awareness and interest</a:t>
            </a:r>
            <a:endParaRPr/>
          </a:p>
        </p:txBody>
      </p:sp>
      <p:sp>
        <p:nvSpPr>
          <p:cNvPr id="1425" name="Google Shape;1425;p29"/>
          <p:cNvSpPr txBox="1"/>
          <p:nvPr/>
        </p:nvSpPr>
        <p:spPr>
          <a:xfrm>
            <a:off x="4013955" y="5089653"/>
            <a:ext cx="933383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Increase number of website visitors</a:t>
            </a:r>
            <a:endParaRPr/>
          </a:p>
        </p:txBody>
      </p:sp>
      <p:sp>
        <p:nvSpPr>
          <p:cNvPr id="1426" name="Google Shape;1426;p29"/>
          <p:cNvSpPr txBox="1"/>
          <p:nvPr/>
        </p:nvSpPr>
        <p:spPr>
          <a:xfrm>
            <a:off x="5515380" y="5081801"/>
            <a:ext cx="1083970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Increase shopping cart value &amp; conversion rate</a:t>
            </a:r>
            <a:endParaRPr/>
          </a:p>
        </p:txBody>
      </p:sp>
      <p:sp>
        <p:nvSpPr>
          <p:cNvPr id="1427" name="Google Shape;1427;p29"/>
          <p:cNvSpPr txBox="1"/>
          <p:nvPr/>
        </p:nvSpPr>
        <p:spPr>
          <a:xfrm>
            <a:off x="7481198" y="5082628"/>
            <a:ext cx="1846217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Deliver on time and minimize a delivery window, increase customer service satisfaction</a:t>
            </a:r>
            <a:endParaRPr/>
          </a:p>
        </p:txBody>
      </p:sp>
      <p:sp>
        <p:nvSpPr>
          <p:cNvPr id="1428" name="Google Shape;1428;p29"/>
          <p:cNvSpPr txBox="1"/>
          <p:nvPr/>
        </p:nvSpPr>
        <p:spPr>
          <a:xfrm>
            <a:off x="10242873" y="5081801"/>
            <a:ext cx="1057498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Turn customer to advocate, turn negative to positive</a:t>
            </a:r>
            <a:endParaRPr/>
          </a:p>
        </p:txBody>
      </p:sp>
      <p:sp>
        <p:nvSpPr>
          <p:cNvPr id="1429" name="Google Shape;1429;p29"/>
          <p:cNvSpPr txBox="1"/>
          <p:nvPr/>
        </p:nvSpPr>
        <p:spPr>
          <a:xfrm>
            <a:off x="907595" y="5635854"/>
            <a:ext cx="1083970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KPI</a:t>
            </a:r>
            <a:endParaRPr/>
          </a:p>
        </p:txBody>
      </p:sp>
      <p:sp>
        <p:nvSpPr>
          <p:cNvPr id="1430" name="Google Shape;1430;p29"/>
          <p:cNvSpPr txBox="1"/>
          <p:nvPr/>
        </p:nvSpPr>
        <p:spPr>
          <a:xfrm>
            <a:off x="2382160" y="5662921"/>
            <a:ext cx="1083970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Number of people reached</a:t>
            </a:r>
            <a:endParaRPr/>
          </a:p>
        </p:txBody>
      </p:sp>
      <p:sp>
        <p:nvSpPr>
          <p:cNvPr id="1431" name="Google Shape;1431;p29"/>
          <p:cNvSpPr txBox="1"/>
          <p:nvPr/>
        </p:nvSpPr>
        <p:spPr>
          <a:xfrm>
            <a:off x="3942068" y="5660860"/>
            <a:ext cx="1083970" cy="11926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New website visitors</a:t>
            </a:r>
            <a:endParaRPr/>
          </a:p>
        </p:txBody>
      </p:sp>
      <p:sp>
        <p:nvSpPr>
          <p:cNvPr id="1432" name="Google Shape;1432;p29"/>
          <p:cNvSpPr txBox="1"/>
          <p:nvPr/>
        </p:nvSpPr>
        <p:spPr>
          <a:xfrm>
            <a:off x="5515380" y="5596739"/>
            <a:ext cx="1083970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Shopping cart value, conversion rate</a:t>
            </a:r>
            <a:endParaRPr/>
          </a:p>
        </p:txBody>
      </p:sp>
      <p:sp>
        <p:nvSpPr>
          <p:cNvPr id="1433" name="Google Shape;1433;p29"/>
          <p:cNvSpPr txBox="1"/>
          <p:nvPr/>
        </p:nvSpPr>
        <p:spPr>
          <a:xfrm>
            <a:off x="7586471" y="5617101"/>
            <a:ext cx="1626226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On time delivery rate, average delivery window, success rate, product review</a:t>
            </a:r>
            <a:endParaRPr/>
          </a:p>
        </p:txBody>
      </p:sp>
      <p:sp>
        <p:nvSpPr>
          <p:cNvPr id="1434" name="Google Shape;1434;p29"/>
          <p:cNvSpPr txBox="1"/>
          <p:nvPr/>
        </p:nvSpPr>
        <p:spPr>
          <a:xfrm>
            <a:off x="10333391" y="5533860"/>
            <a:ext cx="813658" cy="37574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Viral coeffect, customer satisfaction</a:t>
            </a:r>
            <a:endParaRPr/>
          </a:p>
        </p:txBody>
      </p:sp>
      <p:sp>
        <p:nvSpPr>
          <p:cNvPr id="1435" name="Google Shape;1435;p29"/>
          <p:cNvSpPr txBox="1"/>
          <p:nvPr/>
        </p:nvSpPr>
        <p:spPr>
          <a:xfrm>
            <a:off x="907595" y="6163298"/>
            <a:ext cx="1083970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Organizational </a:t>
            </a:r>
            <a:endParaRPr/>
          </a:p>
        </p:txBody>
      </p:sp>
      <p:sp>
        <p:nvSpPr>
          <p:cNvPr id="1436" name="Google Shape;1436;p29"/>
          <p:cNvSpPr txBox="1"/>
          <p:nvPr/>
        </p:nvSpPr>
        <p:spPr>
          <a:xfrm>
            <a:off x="2323471" y="6125211"/>
            <a:ext cx="1201347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Create marketing campaigns both offline &amp; online, PR</a:t>
            </a:r>
            <a:endParaRPr/>
          </a:p>
        </p:txBody>
      </p:sp>
      <p:sp>
        <p:nvSpPr>
          <p:cNvPr id="1437" name="Google Shape;1437;p29"/>
          <p:cNvSpPr txBox="1"/>
          <p:nvPr/>
        </p:nvSpPr>
        <p:spPr>
          <a:xfrm>
            <a:off x="3942068" y="6124183"/>
            <a:ext cx="1083970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Marketing &amp; communications</a:t>
            </a:r>
            <a:endParaRPr/>
          </a:p>
        </p:txBody>
      </p:sp>
      <p:sp>
        <p:nvSpPr>
          <p:cNvPr id="1438" name="Google Shape;1438;p29"/>
          <p:cNvSpPr txBox="1"/>
          <p:nvPr/>
        </p:nvSpPr>
        <p:spPr>
          <a:xfrm>
            <a:off x="5515380" y="6124183"/>
            <a:ext cx="1083970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Optimize grocery and shopping experience</a:t>
            </a:r>
            <a:endParaRPr/>
          </a:p>
        </p:txBody>
      </p:sp>
      <p:sp>
        <p:nvSpPr>
          <p:cNvPr id="1439" name="Google Shape;1439;p29"/>
          <p:cNvSpPr txBox="1"/>
          <p:nvPr/>
        </p:nvSpPr>
        <p:spPr>
          <a:xfrm>
            <a:off x="7539930" y="6124183"/>
            <a:ext cx="1719307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Picking &amp; delivery, organize customer service and develop product &amp; product range</a:t>
            </a:r>
            <a:endParaRPr/>
          </a:p>
        </p:txBody>
      </p:sp>
      <p:sp>
        <p:nvSpPr>
          <p:cNvPr id="1440" name="Google Shape;1440;p29"/>
          <p:cNvSpPr txBox="1"/>
          <p:nvPr/>
        </p:nvSpPr>
        <p:spPr>
          <a:xfrm>
            <a:off x="10146950" y="6126245"/>
            <a:ext cx="1186543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Manage feedback &amp; social media, develop sharing </a:t>
            </a:r>
            <a:endParaRPr/>
          </a:p>
        </p:txBody>
      </p:sp>
      <p:sp>
        <p:nvSpPr>
          <p:cNvPr id="1441" name="Google Shape;1441;p29"/>
          <p:cNvSpPr txBox="1"/>
          <p:nvPr/>
        </p:nvSpPr>
        <p:spPr>
          <a:xfrm>
            <a:off x="907595" y="3986382"/>
            <a:ext cx="1083970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Experience</a:t>
            </a:r>
            <a:endParaRPr/>
          </a:p>
        </p:txBody>
      </p:sp>
      <p:sp>
        <p:nvSpPr>
          <p:cNvPr id="1442" name="Google Shape;1442;p29"/>
          <p:cNvSpPr txBox="1"/>
          <p:nvPr/>
        </p:nvSpPr>
        <p:spPr>
          <a:xfrm>
            <a:off x="2136782" y="4420613"/>
            <a:ext cx="781856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656565"/>
                </a:solidFill>
                <a:latin typeface="Poppins"/>
                <a:ea typeface="Poppins"/>
                <a:cs typeface="Poppins"/>
                <a:sym typeface="Poppins"/>
              </a:rPr>
              <a:t>Interested</a:t>
            </a:r>
            <a:endParaRPr/>
          </a:p>
        </p:txBody>
      </p:sp>
      <p:sp>
        <p:nvSpPr>
          <p:cNvPr id="1443" name="Google Shape;1443;p29"/>
          <p:cNvSpPr txBox="1"/>
          <p:nvPr/>
        </p:nvSpPr>
        <p:spPr>
          <a:xfrm>
            <a:off x="3160212" y="4105227"/>
            <a:ext cx="781856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656565"/>
                </a:solidFill>
                <a:latin typeface="Poppins"/>
                <a:ea typeface="Poppins"/>
                <a:cs typeface="Poppins"/>
                <a:sym typeface="Poppins"/>
              </a:rPr>
              <a:t>Excited</a:t>
            </a:r>
            <a:endParaRPr/>
          </a:p>
        </p:txBody>
      </p:sp>
      <p:sp>
        <p:nvSpPr>
          <p:cNvPr id="1444" name="Google Shape;1444;p29"/>
          <p:cNvSpPr txBox="1"/>
          <p:nvPr/>
        </p:nvSpPr>
        <p:spPr>
          <a:xfrm>
            <a:off x="4177161" y="4329020"/>
            <a:ext cx="781856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Excited</a:t>
            </a:r>
            <a:endParaRPr/>
          </a:p>
        </p:txBody>
      </p:sp>
      <p:sp>
        <p:nvSpPr>
          <p:cNvPr id="1445" name="Google Shape;1445;p29"/>
          <p:cNvSpPr txBox="1"/>
          <p:nvPr/>
        </p:nvSpPr>
        <p:spPr>
          <a:xfrm>
            <a:off x="5730095" y="3389971"/>
            <a:ext cx="781856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Painful</a:t>
            </a:r>
            <a:endParaRPr/>
          </a:p>
        </p:txBody>
      </p:sp>
      <p:sp>
        <p:nvSpPr>
          <p:cNvPr id="1446" name="Google Shape;1446;p29"/>
          <p:cNvSpPr txBox="1"/>
          <p:nvPr/>
        </p:nvSpPr>
        <p:spPr>
          <a:xfrm>
            <a:off x="6539623" y="4589889"/>
            <a:ext cx="781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Happy when received</a:t>
            </a:r>
            <a:endParaRPr/>
          </a:p>
        </p:txBody>
      </p:sp>
      <p:sp>
        <p:nvSpPr>
          <p:cNvPr id="1447" name="Google Shape;1447;p29"/>
          <p:cNvSpPr txBox="1"/>
          <p:nvPr/>
        </p:nvSpPr>
        <p:spPr>
          <a:xfrm>
            <a:off x="7617728" y="3986382"/>
            <a:ext cx="781856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accent3"/>
                </a:solidFill>
                <a:latin typeface="Poppins"/>
                <a:ea typeface="Poppins"/>
                <a:cs typeface="Poppins"/>
                <a:sym typeface="Poppins"/>
              </a:rPr>
              <a:t>Frustrated</a:t>
            </a:r>
            <a:endParaRPr/>
          </a:p>
        </p:txBody>
      </p:sp>
      <p:sp>
        <p:nvSpPr>
          <p:cNvPr id="1448" name="Google Shape;1448;p29"/>
          <p:cNvSpPr txBox="1"/>
          <p:nvPr/>
        </p:nvSpPr>
        <p:spPr>
          <a:xfrm>
            <a:off x="8694119" y="3649452"/>
            <a:ext cx="781856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accent3"/>
                </a:solidFill>
                <a:latin typeface="Poppins"/>
                <a:ea typeface="Poppins"/>
                <a:cs typeface="Poppins"/>
                <a:sym typeface="Poppins"/>
              </a:rPr>
              <a:t>Satisfied</a:t>
            </a:r>
            <a:endParaRPr/>
          </a:p>
        </p:txBody>
      </p:sp>
      <p:sp>
        <p:nvSpPr>
          <p:cNvPr id="1449" name="Google Shape;1449;p29"/>
          <p:cNvSpPr txBox="1"/>
          <p:nvPr/>
        </p:nvSpPr>
        <p:spPr>
          <a:xfrm>
            <a:off x="9818336" y="4536462"/>
            <a:ext cx="781856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rPr>
              <a:t>This is easy</a:t>
            </a:r>
            <a:endParaRPr/>
          </a:p>
        </p:txBody>
      </p:sp>
      <p:sp>
        <p:nvSpPr>
          <p:cNvPr id="1450" name="Google Shape;1450;p29"/>
          <p:cNvSpPr txBox="1"/>
          <p:nvPr/>
        </p:nvSpPr>
        <p:spPr>
          <a:xfrm>
            <a:off x="10771622" y="3931092"/>
            <a:ext cx="781856" cy="16927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rPr>
              <a:t>Shared</a:t>
            </a:r>
            <a:endParaRPr/>
          </a:p>
        </p:txBody>
      </p:sp>
      <p:sp>
        <p:nvSpPr>
          <p:cNvPr id="1451" name="Google Shape;1451;p29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cxnSp>
        <p:nvCxnSpPr>
          <p:cNvPr id="1452" name="Google Shape;1452;p29"/>
          <p:cNvCxnSpPr/>
          <p:nvPr/>
        </p:nvCxnSpPr>
        <p:spPr>
          <a:xfrm flipH="1" rot="10800000">
            <a:off x="2447740" y="4410404"/>
            <a:ext cx="1139100" cy="384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3" name="Google Shape;1453;p29"/>
          <p:cNvCxnSpPr>
            <a:endCxn id="1445" idx="1"/>
          </p:cNvCxnSpPr>
          <p:nvPr/>
        </p:nvCxnSpPr>
        <p:spPr>
          <a:xfrm flipH="1" rot="10800000">
            <a:off x="4647995" y="3474610"/>
            <a:ext cx="1082100" cy="1228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4" name="Google Shape;1454;p29"/>
          <p:cNvCxnSpPr/>
          <p:nvPr/>
        </p:nvCxnSpPr>
        <p:spPr>
          <a:xfrm flipH="1" rot="10800000">
            <a:off x="7981750" y="3919700"/>
            <a:ext cx="1108500" cy="390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5" name="Google Shape;1455;p29"/>
          <p:cNvCxnSpPr/>
          <p:nvPr/>
        </p:nvCxnSpPr>
        <p:spPr>
          <a:xfrm flipH="1" rot="10800000">
            <a:off x="6873250" y="4302650"/>
            <a:ext cx="1146900" cy="153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6" name="Google Shape;1456;p29"/>
          <p:cNvCxnSpPr/>
          <p:nvPr/>
        </p:nvCxnSpPr>
        <p:spPr>
          <a:xfrm flipH="1" rot="10800000">
            <a:off x="10198175" y="4270038"/>
            <a:ext cx="1146900" cy="153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7" name="Google Shape;1457;p29"/>
          <p:cNvCxnSpPr/>
          <p:nvPr/>
        </p:nvCxnSpPr>
        <p:spPr>
          <a:xfrm>
            <a:off x="3556115" y="4395179"/>
            <a:ext cx="1123500" cy="307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8" name="Google Shape;1458;p29"/>
          <p:cNvCxnSpPr/>
          <p:nvPr/>
        </p:nvCxnSpPr>
        <p:spPr>
          <a:xfrm>
            <a:off x="5730090" y="3464329"/>
            <a:ext cx="1166400" cy="992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9" name="Google Shape;1459;p29"/>
          <p:cNvCxnSpPr/>
          <p:nvPr/>
        </p:nvCxnSpPr>
        <p:spPr>
          <a:xfrm>
            <a:off x="9090250" y="3929388"/>
            <a:ext cx="1123500" cy="4809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60" name="Google Shape;1460;p29"/>
          <p:cNvSpPr/>
          <p:nvPr/>
        </p:nvSpPr>
        <p:spPr>
          <a:xfrm>
            <a:off x="3532900" y="4364175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1" name="Google Shape;1461;p29"/>
          <p:cNvSpPr/>
          <p:nvPr/>
        </p:nvSpPr>
        <p:spPr>
          <a:xfrm>
            <a:off x="2389847" y="4721144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2" name="Google Shape;1462;p29"/>
          <p:cNvSpPr/>
          <p:nvPr/>
        </p:nvSpPr>
        <p:spPr>
          <a:xfrm>
            <a:off x="4615250" y="4646550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3" name="Google Shape;1463;p29"/>
          <p:cNvSpPr/>
          <p:nvPr/>
        </p:nvSpPr>
        <p:spPr>
          <a:xfrm>
            <a:off x="5677425" y="3443150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4" name="Google Shape;1464;p29"/>
          <p:cNvSpPr/>
          <p:nvPr/>
        </p:nvSpPr>
        <p:spPr>
          <a:xfrm>
            <a:off x="6825238" y="4364175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5" name="Google Shape;1465;p29"/>
          <p:cNvSpPr/>
          <p:nvPr/>
        </p:nvSpPr>
        <p:spPr>
          <a:xfrm>
            <a:off x="7956634" y="4240413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6" name="Google Shape;1466;p29"/>
          <p:cNvSpPr/>
          <p:nvPr/>
        </p:nvSpPr>
        <p:spPr>
          <a:xfrm>
            <a:off x="9025338" y="3847566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7" name="Google Shape;1467;p29"/>
          <p:cNvSpPr/>
          <p:nvPr/>
        </p:nvSpPr>
        <p:spPr>
          <a:xfrm>
            <a:off x="10125284" y="4356478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8" name="Google Shape;1468;p29"/>
          <p:cNvSpPr/>
          <p:nvPr/>
        </p:nvSpPr>
        <p:spPr>
          <a:xfrm>
            <a:off x="11250913" y="4209625"/>
            <a:ext cx="119400" cy="119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2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grpSp>
        <p:nvGrpSpPr>
          <p:cNvPr id="118" name="Google Shape;118;p12"/>
          <p:cNvGrpSpPr/>
          <p:nvPr/>
        </p:nvGrpSpPr>
        <p:grpSpPr>
          <a:xfrm>
            <a:off x="906684" y="2824524"/>
            <a:ext cx="10394116" cy="3539695"/>
            <a:chOff x="785810" y="2787953"/>
            <a:chExt cx="10394116" cy="3539695"/>
          </a:xfrm>
        </p:grpSpPr>
        <p:sp>
          <p:nvSpPr>
            <p:cNvPr id="119" name="Google Shape;119;p12"/>
            <p:cNvSpPr/>
            <p:nvPr/>
          </p:nvSpPr>
          <p:spPr>
            <a:xfrm>
              <a:off x="2185988" y="2787953"/>
              <a:ext cx="8993938" cy="3539695"/>
            </a:xfrm>
            <a:prstGeom prst="round2SameRect">
              <a:avLst>
                <a:gd fmla="val 4822" name="adj1"/>
                <a:gd fmla="val 2706" name="adj2"/>
              </a:avLst>
            </a:prstGeom>
            <a:solidFill>
              <a:schemeClr val="lt1"/>
            </a:solidFill>
            <a:ln>
              <a:noFill/>
            </a:ln>
            <a:effectLst>
              <a:outerShdw blurRad="330200" sx="73000" rotWithShape="0" algn="t" dir="5400000" dist="279400" sy="73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0" name="Google Shape;120;p12"/>
            <p:cNvSpPr/>
            <p:nvPr/>
          </p:nvSpPr>
          <p:spPr>
            <a:xfrm>
              <a:off x="785811" y="2787953"/>
              <a:ext cx="1269649" cy="3539695"/>
            </a:xfrm>
            <a:prstGeom prst="round2SameRect">
              <a:avLst>
                <a:gd fmla="val 9945" name="adj1"/>
                <a:gd fmla="val 11409" name="adj2"/>
              </a:avLst>
            </a:prstGeom>
            <a:solidFill>
              <a:schemeClr val="lt1"/>
            </a:solidFill>
            <a:ln>
              <a:noFill/>
            </a:ln>
            <a:effectLst>
              <a:outerShdw blurRad="330200" sx="73000" rotWithShape="0" algn="t" dir="5400000" dist="279400" sy="73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21" name="Google Shape;121;p12"/>
            <p:cNvCxnSpPr/>
            <p:nvPr/>
          </p:nvCxnSpPr>
          <p:spPr>
            <a:xfrm>
              <a:off x="785810" y="3910195"/>
              <a:ext cx="1269649" cy="0"/>
            </a:xfrm>
            <a:prstGeom prst="straightConnector1">
              <a:avLst/>
            </a:prstGeom>
            <a:noFill/>
            <a:ln cap="flat" cmpd="sng" w="25400">
              <a:solidFill>
                <a:srgbClr val="F4F4F4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2" name="Google Shape;122;p12"/>
            <p:cNvCxnSpPr/>
            <p:nvPr/>
          </p:nvCxnSpPr>
          <p:spPr>
            <a:xfrm flipH="1" rot="10800000">
              <a:off x="2185987" y="3910196"/>
              <a:ext cx="8987967" cy="23841"/>
            </a:xfrm>
            <a:prstGeom prst="straightConnector1">
              <a:avLst/>
            </a:prstGeom>
            <a:noFill/>
            <a:ln cap="flat" cmpd="sng" w="25400">
              <a:solidFill>
                <a:srgbClr val="F4F4F4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23" name="Google Shape;123;p12"/>
          <p:cNvGrpSpPr/>
          <p:nvPr/>
        </p:nvGrpSpPr>
        <p:grpSpPr>
          <a:xfrm>
            <a:off x="2306863" y="1583022"/>
            <a:ext cx="1574003" cy="1111405"/>
            <a:chOff x="2185989" y="1546451"/>
            <a:chExt cx="1574003" cy="1111405"/>
          </a:xfrm>
        </p:grpSpPr>
        <p:sp>
          <p:nvSpPr>
            <p:cNvPr id="124" name="Google Shape;124;p12"/>
            <p:cNvSpPr/>
            <p:nvPr/>
          </p:nvSpPr>
          <p:spPr>
            <a:xfrm>
              <a:off x="2185989" y="1546451"/>
              <a:ext cx="1574003" cy="1111405"/>
            </a:xfrm>
            <a:prstGeom prst="round2SameRect">
              <a:avLst>
                <a:gd fmla="val 0" name="adj1"/>
                <a:gd fmla="val 10284" name="adj2"/>
              </a:avLst>
            </a:prstGeom>
            <a:solidFill>
              <a:schemeClr val="lt1"/>
            </a:solidFill>
            <a:ln>
              <a:noFill/>
            </a:ln>
            <a:effectLst>
              <a:outerShdw blurRad="330200" sx="73000" rotWithShape="0" algn="t" dir="5400000" dist="279400" sy="73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25" name="Google Shape;125;p12"/>
            <p:cNvSpPr txBox="1"/>
            <p:nvPr/>
          </p:nvSpPr>
          <p:spPr>
            <a:xfrm>
              <a:off x="2351806" y="1855872"/>
              <a:ext cx="1242369" cy="489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Wants a news curation apps. Planning and analyzing is required</a:t>
              </a:r>
              <a:endParaRPr/>
            </a:p>
          </p:txBody>
        </p:sp>
      </p:grpSp>
      <p:grpSp>
        <p:nvGrpSpPr>
          <p:cNvPr id="126" name="Google Shape;126;p12"/>
          <p:cNvGrpSpPr/>
          <p:nvPr/>
        </p:nvGrpSpPr>
        <p:grpSpPr>
          <a:xfrm>
            <a:off x="3960724" y="1583022"/>
            <a:ext cx="1971695" cy="1111500"/>
            <a:chOff x="3839850" y="1546451"/>
            <a:chExt cx="1971695" cy="1111500"/>
          </a:xfrm>
        </p:grpSpPr>
        <p:sp>
          <p:nvSpPr>
            <p:cNvPr id="127" name="Google Shape;127;p12"/>
            <p:cNvSpPr/>
            <p:nvPr/>
          </p:nvSpPr>
          <p:spPr>
            <a:xfrm>
              <a:off x="3839850" y="1546451"/>
              <a:ext cx="1971695" cy="1111405"/>
            </a:xfrm>
            <a:prstGeom prst="round2SameRect">
              <a:avLst>
                <a:gd fmla="val 0" name="adj1"/>
                <a:gd fmla="val 10284" name="adj2"/>
              </a:avLst>
            </a:prstGeom>
            <a:solidFill>
              <a:schemeClr val="lt1"/>
            </a:solidFill>
            <a:ln>
              <a:noFill/>
            </a:ln>
            <a:effectLst>
              <a:outerShdw blurRad="330200" sx="73000" rotWithShape="0" algn="t" dir="5400000" dist="279400" sy="73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28" name="Google Shape;128;p12"/>
            <p:cNvCxnSpPr>
              <a:stCxn id="127" idx="3"/>
              <a:endCxn id="127" idx="1"/>
            </p:cNvCxnSpPr>
            <p:nvPr/>
          </p:nvCxnSpPr>
          <p:spPr>
            <a:xfrm>
              <a:off x="4825698" y="1546451"/>
              <a:ext cx="0" cy="1111500"/>
            </a:xfrm>
            <a:prstGeom prst="straightConnector1">
              <a:avLst/>
            </a:prstGeom>
            <a:noFill/>
            <a:ln cap="flat" cmpd="sng" w="25400">
              <a:solidFill>
                <a:srgbClr val="F4F4F4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29" name="Google Shape;129;p12"/>
            <p:cNvSpPr txBox="1"/>
            <p:nvPr/>
          </p:nvSpPr>
          <p:spPr>
            <a:xfrm>
              <a:off x="3902093" y="1857536"/>
              <a:ext cx="861362" cy="489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Discover landing page via search, compare apps</a:t>
              </a:r>
              <a:endParaRPr/>
            </a:p>
          </p:txBody>
        </p:sp>
        <p:sp>
          <p:nvSpPr>
            <p:cNvPr id="130" name="Google Shape;130;p12"/>
            <p:cNvSpPr txBox="1"/>
            <p:nvPr/>
          </p:nvSpPr>
          <p:spPr>
            <a:xfrm>
              <a:off x="4885852" y="1774180"/>
              <a:ext cx="861362" cy="6559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Browser features, gets trails, create accounts</a:t>
              </a:r>
              <a:endParaRPr/>
            </a:p>
          </p:txBody>
        </p:sp>
      </p:grpSp>
      <p:grpSp>
        <p:nvGrpSpPr>
          <p:cNvPr id="131" name="Google Shape;131;p12"/>
          <p:cNvGrpSpPr/>
          <p:nvPr/>
        </p:nvGrpSpPr>
        <p:grpSpPr>
          <a:xfrm>
            <a:off x="6011233" y="1583022"/>
            <a:ext cx="1574003" cy="1111405"/>
            <a:chOff x="5890359" y="1546451"/>
            <a:chExt cx="1574003" cy="1111405"/>
          </a:xfrm>
        </p:grpSpPr>
        <p:sp>
          <p:nvSpPr>
            <p:cNvPr id="132" name="Google Shape;132;p12"/>
            <p:cNvSpPr/>
            <p:nvPr/>
          </p:nvSpPr>
          <p:spPr>
            <a:xfrm>
              <a:off x="5890359" y="1546451"/>
              <a:ext cx="1574003" cy="1111405"/>
            </a:xfrm>
            <a:prstGeom prst="round2SameRect">
              <a:avLst>
                <a:gd fmla="val 0" name="adj1"/>
                <a:gd fmla="val 10284" name="adj2"/>
              </a:avLst>
            </a:prstGeom>
            <a:solidFill>
              <a:schemeClr val="lt1"/>
            </a:solidFill>
            <a:ln>
              <a:noFill/>
            </a:ln>
            <a:effectLst>
              <a:outerShdw blurRad="330200" sx="73000" rotWithShape="0" algn="t" dir="5400000" dist="279400" sy="73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33" name="Google Shape;133;p12"/>
            <p:cNvSpPr txBox="1"/>
            <p:nvPr/>
          </p:nvSpPr>
          <p:spPr>
            <a:xfrm>
              <a:off x="6056176" y="1772516"/>
              <a:ext cx="1242369" cy="6559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Registers as paying user, receive activation email, updates accounts</a:t>
              </a:r>
              <a:endParaRPr/>
            </a:p>
          </p:txBody>
        </p:sp>
      </p:grpSp>
      <p:grpSp>
        <p:nvGrpSpPr>
          <p:cNvPr id="134" name="Google Shape;134;p12"/>
          <p:cNvGrpSpPr/>
          <p:nvPr/>
        </p:nvGrpSpPr>
        <p:grpSpPr>
          <a:xfrm>
            <a:off x="7669272" y="1583022"/>
            <a:ext cx="1971695" cy="1111500"/>
            <a:chOff x="7548398" y="1546451"/>
            <a:chExt cx="1971695" cy="1111500"/>
          </a:xfrm>
        </p:grpSpPr>
        <p:sp>
          <p:nvSpPr>
            <p:cNvPr id="135" name="Google Shape;135;p12"/>
            <p:cNvSpPr/>
            <p:nvPr/>
          </p:nvSpPr>
          <p:spPr>
            <a:xfrm>
              <a:off x="7548398" y="1546451"/>
              <a:ext cx="1971695" cy="1111405"/>
            </a:xfrm>
            <a:prstGeom prst="round2SameRect">
              <a:avLst>
                <a:gd fmla="val 0" name="adj1"/>
                <a:gd fmla="val 10284" name="adj2"/>
              </a:avLst>
            </a:prstGeom>
            <a:solidFill>
              <a:schemeClr val="lt1"/>
            </a:solidFill>
            <a:ln>
              <a:noFill/>
            </a:ln>
            <a:effectLst>
              <a:outerShdw blurRad="330200" sx="73000" rotWithShape="0" algn="t" dir="5400000" dist="279400" sy="73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36" name="Google Shape;136;p12"/>
            <p:cNvCxnSpPr>
              <a:stCxn id="135" idx="3"/>
              <a:endCxn id="135" idx="1"/>
            </p:cNvCxnSpPr>
            <p:nvPr/>
          </p:nvCxnSpPr>
          <p:spPr>
            <a:xfrm>
              <a:off x="8534245" y="1546451"/>
              <a:ext cx="0" cy="1111500"/>
            </a:xfrm>
            <a:prstGeom prst="straightConnector1">
              <a:avLst/>
            </a:prstGeom>
            <a:noFill/>
            <a:ln cap="flat" cmpd="sng" w="25400">
              <a:solidFill>
                <a:srgbClr val="F4F4F4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7" name="Google Shape;137;p12"/>
            <p:cNvSpPr txBox="1"/>
            <p:nvPr/>
          </p:nvSpPr>
          <p:spPr>
            <a:xfrm>
              <a:off x="7610640" y="1857536"/>
              <a:ext cx="861362" cy="489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Does not see the kind of news that interests</a:t>
              </a:r>
              <a:endParaRPr/>
            </a:p>
          </p:txBody>
        </p:sp>
        <p:sp>
          <p:nvSpPr>
            <p:cNvPr id="138" name="Google Shape;138;p12"/>
            <p:cNvSpPr txBox="1"/>
            <p:nvPr/>
          </p:nvSpPr>
          <p:spPr>
            <a:xfrm>
              <a:off x="8614105" y="1857536"/>
              <a:ext cx="843744" cy="489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Applies  filters &amp; tags, sees the desired news</a:t>
              </a:r>
              <a:endParaRPr/>
            </a:p>
          </p:txBody>
        </p:sp>
      </p:grpSp>
      <p:grpSp>
        <p:nvGrpSpPr>
          <p:cNvPr id="139" name="Google Shape;139;p12"/>
          <p:cNvGrpSpPr/>
          <p:nvPr/>
        </p:nvGrpSpPr>
        <p:grpSpPr>
          <a:xfrm>
            <a:off x="9726799" y="1583020"/>
            <a:ext cx="1574003" cy="1111405"/>
            <a:chOff x="9605925" y="1546449"/>
            <a:chExt cx="1574003" cy="1111405"/>
          </a:xfrm>
        </p:grpSpPr>
        <p:sp>
          <p:nvSpPr>
            <p:cNvPr id="140" name="Google Shape;140;p12"/>
            <p:cNvSpPr/>
            <p:nvPr/>
          </p:nvSpPr>
          <p:spPr>
            <a:xfrm>
              <a:off x="9605925" y="1546449"/>
              <a:ext cx="1574003" cy="1111405"/>
            </a:xfrm>
            <a:prstGeom prst="round2SameRect">
              <a:avLst>
                <a:gd fmla="val 0" name="adj1"/>
                <a:gd fmla="val 10284" name="adj2"/>
              </a:avLst>
            </a:prstGeom>
            <a:solidFill>
              <a:schemeClr val="lt1"/>
            </a:solidFill>
            <a:ln>
              <a:noFill/>
            </a:ln>
            <a:effectLst>
              <a:outerShdw blurRad="330200" sx="73000" rotWithShape="0" algn="t" dir="5400000" dist="279400" sy="73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1" name="Google Shape;141;p12"/>
            <p:cNvSpPr txBox="1"/>
            <p:nvPr/>
          </p:nvSpPr>
          <p:spPr>
            <a:xfrm>
              <a:off x="9771742" y="1772514"/>
              <a:ext cx="1242369" cy="6559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Receives offers for relevant events, discount for products, write review</a:t>
              </a:r>
              <a:endParaRPr/>
            </a:p>
          </p:txBody>
        </p:sp>
      </p:grpSp>
      <p:cxnSp>
        <p:nvCxnSpPr>
          <p:cNvPr id="142" name="Google Shape;142;p12"/>
          <p:cNvCxnSpPr/>
          <p:nvPr/>
        </p:nvCxnSpPr>
        <p:spPr>
          <a:xfrm>
            <a:off x="906685" y="1578060"/>
            <a:ext cx="1269649" cy="0"/>
          </a:xfrm>
          <a:prstGeom prst="straightConnector1">
            <a:avLst/>
          </a:prstGeom>
          <a:noFill/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43" name="Google Shape;143;p12"/>
          <p:cNvGrpSpPr/>
          <p:nvPr/>
        </p:nvGrpSpPr>
        <p:grpSpPr>
          <a:xfrm>
            <a:off x="906685" y="1609446"/>
            <a:ext cx="1269649" cy="1082270"/>
            <a:chOff x="785811" y="1546449"/>
            <a:chExt cx="1269649" cy="1093918"/>
          </a:xfrm>
        </p:grpSpPr>
        <p:sp>
          <p:nvSpPr>
            <p:cNvPr id="144" name="Google Shape;144;p12"/>
            <p:cNvSpPr/>
            <p:nvPr/>
          </p:nvSpPr>
          <p:spPr>
            <a:xfrm>
              <a:off x="785811" y="1546449"/>
              <a:ext cx="1269649" cy="1093918"/>
            </a:xfrm>
            <a:prstGeom prst="round2SameRect">
              <a:avLst>
                <a:gd fmla="val 0" name="adj1"/>
                <a:gd fmla="val 11409" name="adj2"/>
              </a:avLst>
            </a:prstGeom>
            <a:solidFill>
              <a:schemeClr val="lt1"/>
            </a:solidFill>
            <a:ln>
              <a:noFill/>
            </a:ln>
            <a:effectLst>
              <a:outerShdw blurRad="330200" sx="73000" rotWithShape="0" algn="t" dir="5400000" dist="279400" sy="73000">
                <a:srgbClr val="221B43">
                  <a:alpha val="14901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t/>
              </a:r>
              <a:endParaRPr b="1" i="0" sz="18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5" name="Google Shape;145;p12"/>
            <p:cNvSpPr txBox="1"/>
            <p:nvPr/>
          </p:nvSpPr>
          <p:spPr>
            <a:xfrm>
              <a:off x="915905" y="2019515"/>
              <a:ext cx="662253" cy="1652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26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Steps</a:t>
              </a:r>
              <a:endParaRPr b="1"/>
            </a:p>
          </p:txBody>
        </p:sp>
      </p:grpSp>
      <p:sp>
        <p:nvSpPr>
          <p:cNvPr id="146" name="Google Shape;146;p12"/>
          <p:cNvSpPr txBox="1"/>
          <p:nvPr/>
        </p:nvSpPr>
        <p:spPr>
          <a:xfrm>
            <a:off x="1035104" y="3303892"/>
            <a:ext cx="983768" cy="16350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Touchpoints</a:t>
            </a:r>
            <a:endParaRPr b="1"/>
          </a:p>
        </p:txBody>
      </p:sp>
      <p:sp>
        <p:nvSpPr>
          <p:cNvPr id="147" name="Google Shape;147;p12"/>
          <p:cNvSpPr txBox="1"/>
          <p:nvPr/>
        </p:nvSpPr>
        <p:spPr>
          <a:xfrm>
            <a:off x="1035104" y="4189459"/>
            <a:ext cx="983768" cy="16350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26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Departments</a:t>
            </a:r>
            <a:endParaRPr b="1"/>
          </a:p>
        </p:txBody>
      </p:sp>
      <p:sp>
        <p:nvSpPr>
          <p:cNvPr id="148" name="Google Shape;148;p12"/>
          <p:cNvSpPr txBox="1"/>
          <p:nvPr/>
        </p:nvSpPr>
        <p:spPr>
          <a:xfrm>
            <a:off x="1035104" y="4560449"/>
            <a:ext cx="983768" cy="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Marketing</a:t>
            </a:r>
            <a:endParaRPr/>
          </a:p>
        </p:txBody>
      </p:sp>
      <p:sp>
        <p:nvSpPr>
          <p:cNvPr id="149" name="Google Shape;149;p12"/>
          <p:cNvSpPr txBox="1"/>
          <p:nvPr/>
        </p:nvSpPr>
        <p:spPr>
          <a:xfrm>
            <a:off x="1035104" y="4926070"/>
            <a:ext cx="983768" cy="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Design</a:t>
            </a:r>
            <a:endParaRPr/>
          </a:p>
        </p:txBody>
      </p:sp>
      <p:sp>
        <p:nvSpPr>
          <p:cNvPr id="150" name="Google Shape;150;p12"/>
          <p:cNvSpPr txBox="1"/>
          <p:nvPr/>
        </p:nvSpPr>
        <p:spPr>
          <a:xfrm>
            <a:off x="1035104" y="5291691"/>
            <a:ext cx="983768" cy="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Engineering</a:t>
            </a:r>
            <a:endParaRPr/>
          </a:p>
        </p:txBody>
      </p:sp>
      <p:sp>
        <p:nvSpPr>
          <p:cNvPr id="151" name="Google Shape;151;p12"/>
          <p:cNvSpPr txBox="1"/>
          <p:nvPr/>
        </p:nvSpPr>
        <p:spPr>
          <a:xfrm>
            <a:off x="1035104" y="5657312"/>
            <a:ext cx="983768" cy="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User Experience</a:t>
            </a:r>
            <a:endParaRPr/>
          </a:p>
        </p:txBody>
      </p:sp>
      <p:sp>
        <p:nvSpPr>
          <p:cNvPr id="152" name="Google Shape;152;p12"/>
          <p:cNvSpPr txBox="1"/>
          <p:nvPr/>
        </p:nvSpPr>
        <p:spPr>
          <a:xfrm>
            <a:off x="1035104" y="6022933"/>
            <a:ext cx="983768" cy="151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Customer Success</a:t>
            </a:r>
            <a:endParaRPr/>
          </a:p>
        </p:txBody>
      </p:sp>
      <p:grpSp>
        <p:nvGrpSpPr>
          <p:cNvPr id="153" name="Google Shape;153;p12"/>
          <p:cNvGrpSpPr/>
          <p:nvPr/>
        </p:nvGrpSpPr>
        <p:grpSpPr>
          <a:xfrm>
            <a:off x="2563948" y="2824521"/>
            <a:ext cx="1055977" cy="983771"/>
            <a:chOff x="2443074" y="2787950"/>
            <a:chExt cx="1055977" cy="983771"/>
          </a:xfrm>
        </p:grpSpPr>
        <p:sp>
          <p:nvSpPr>
            <p:cNvPr id="154" name="Google Shape;154;p12"/>
            <p:cNvSpPr txBox="1"/>
            <p:nvPr/>
          </p:nvSpPr>
          <p:spPr>
            <a:xfrm rot="-5400000">
              <a:off x="2029096" y="3201931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Online Ads</a:t>
              </a:r>
              <a:endParaRPr/>
            </a:p>
          </p:txBody>
        </p:sp>
        <p:sp>
          <p:nvSpPr>
            <p:cNvPr id="155" name="Google Shape;155;p12"/>
            <p:cNvSpPr txBox="1"/>
            <p:nvPr/>
          </p:nvSpPr>
          <p:spPr>
            <a:xfrm rot="-5400000">
              <a:off x="2329151" y="3201930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Blog  Content</a:t>
              </a:r>
              <a:endParaRPr/>
            </a:p>
          </p:txBody>
        </p:sp>
        <p:sp>
          <p:nvSpPr>
            <p:cNvPr id="156" name="Google Shape;156;p12"/>
            <p:cNvSpPr txBox="1"/>
            <p:nvPr/>
          </p:nvSpPr>
          <p:spPr>
            <a:xfrm rot="-5400000">
              <a:off x="2629206" y="3201929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News Releases</a:t>
              </a:r>
              <a:endParaRPr/>
            </a:p>
          </p:txBody>
        </p:sp>
        <p:sp>
          <p:nvSpPr>
            <p:cNvPr id="157" name="Google Shape;157;p12"/>
            <p:cNvSpPr txBox="1"/>
            <p:nvPr/>
          </p:nvSpPr>
          <p:spPr>
            <a:xfrm rot="-5400000">
              <a:off x="2929261" y="3201928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Social media</a:t>
              </a:r>
              <a:endParaRPr/>
            </a:p>
          </p:txBody>
        </p:sp>
      </p:grpSp>
      <p:cxnSp>
        <p:nvCxnSpPr>
          <p:cNvPr id="158" name="Google Shape;158;p12"/>
          <p:cNvCxnSpPr/>
          <p:nvPr/>
        </p:nvCxnSpPr>
        <p:spPr>
          <a:xfrm>
            <a:off x="3123461" y="3963103"/>
            <a:ext cx="0" cy="2401116"/>
          </a:xfrm>
          <a:prstGeom prst="straightConnector1">
            <a:avLst/>
          </a:prstGeom>
          <a:noFill/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9" name="Google Shape;159;p12"/>
          <p:cNvSpPr/>
          <p:nvPr/>
        </p:nvSpPr>
        <p:spPr>
          <a:xfrm>
            <a:off x="2997461" y="4144558"/>
            <a:ext cx="252000" cy="252000"/>
          </a:xfrm>
          <a:prstGeom prst="ellipse">
            <a:avLst/>
          </a:prstGeom>
          <a:gradFill>
            <a:gsLst>
              <a:gs pos="0">
                <a:srgbClr val="F4F4F4"/>
              </a:gs>
              <a:gs pos="15000">
                <a:srgbClr val="F4F4F4"/>
              </a:gs>
              <a:gs pos="99000">
                <a:srgbClr val="D8D8D8"/>
              </a:gs>
              <a:gs pos="100000">
                <a:srgbClr val="D8D8D8"/>
              </a:gs>
            </a:gsLst>
            <a:path path="circle">
              <a:fillToRect l="100%" t="100%"/>
            </a:path>
            <a:tileRect b="-100%" r="-100%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2</a:t>
            </a:r>
            <a:endParaRPr/>
          </a:p>
        </p:txBody>
      </p:sp>
      <p:sp>
        <p:nvSpPr>
          <p:cNvPr id="160" name="Google Shape;160;p12"/>
          <p:cNvSpPr/>
          <p:nvPr/>
        </p:nvSpPr>
        <p:spPr>
          <a:xfrm>
            <a:off x="3051461" y="4590210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1" name="Google Shape;161;p12"/>
          <p:cNvSpPr/>
          <p:nvPr/>
        </p:nvSpPr>
        <p:spPr>
          <a:xfrm>
            <a:off x="3051461" y="4927685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62" name="Google Shape;162;p12"/>
          <p:cNvGrpSpPr/>
          <p:nvPr/>
        </p:nvGrpSpPr>
        <p:grpSpPr>
          <a:xfrm>
            <a:off x="4229011" y="2817042"/>
            <a:ext cx="755922" cy="983770"/>
            <a:chOff x="4108137" y="2780471"/>
            <a:chExt cx="755922" cy="983770"/>
          </a:xfrm>
        </p:grpSpPr>
        <p:sp>
          <p:nvSpPr>
            <p:cNvPr id="163" name="Google Shape;163;p12"/>
            <p:cNvSpPr txBox="1"/>
            <p:nvPr/>
          </p:nvSpPr>
          <p:spPr>
            <a:xfrm rot="-5400000">
              <a:off x="3694159" y="3194451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1"/>
                  </a:solidFill>
                  <a:latin typeface="Poppins"/>
                  <a:ea typeface="Poppins"/>
                  <a:cs typeface="Poppins"/>
                  <a:sym typeface="Poppins"/>
                </a:rPr>
                <a:t>Landing Page</a:t>
              </a:r>
              <a:endParaRPr/>
            </a:p>
          </p:txBody>
        </p:sp>
        <p:sp>
          <p:nvSpPr>
            <p:cNvPr id="164" name="Google Shape;164;p12"/>
            <p:cNvSpPr txBox="1"/>
            <p:nvPr/>
          </p:nvSpPr>
          <p:spPr>
            <a:xfrm rot="-5400000">
              <a:off x="3994214" y="3194450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1"/>
                  </a:solidFill>
                  <a:latin typeface="Poppins"/>
                  <a:ea typeface="Poppins"/>
                  <a:cs typeface="Poppins"/>
                  <a:sym typeface="Poppins"/>
                </a:rPr>
                <a:t>Apps Discovery</a:t>
              </a:r>
              <a:endParaRPr/>
            </a:p>
          </p:txBody>
        </p:sp>
        <p:sp>
          <p:nvSpPr>
            <p:cNvPr id="165" name="Google Shape;165;p12"/>
            <p:cNvSpPr txBox="1"/>
            <p:nvPr/>
          </p:nvSpPr>
          <p:spPr>
            <a:xfrm rot="-5400000">
              <a:off x="4294269" y="3194449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1"/>
                  </a:solidFill>
                  <a:latin typeface="Poppins"/>
                  <a:ea typeface="Poppins"/>
                  <a:cs typeface="Poppins"/>
                  <a:sym typeface="Poppins"/>
                </a:rPr>
                <a:t>E - Shop</a:t>
              </a:r>
              <a:endParaRPr/>
            </a:p>
          </p:txBody>
        </p:sp>
      </p:grpSp>
      <p:grpSp>
        <p:nvGrpSpPr>
          <p:cNvPr id="166" name="Google Shape;166;p12"/>
          <p:cNvGrpSpPr/>
          <p:nvPr/>
        </p:nvGrpSpPr>
        <p:grpSpPr>
          <a:xfrm>
            <a:off x="5129176" y="2817040"/>
            <a:ext cx="455867" cy="983769"/>
            <a:chOff x="5008302" y="2780469"/>
            <a:chExt cx="455867" cy="983769"/>
          </a:xfrm>
        </p:grpSpPr>
        <p:sp>
          <p:nvSpPr>
            <p:cNvPr id="167" name="Google Shape;167;p12"/>
            <p:cNvSpPr txBox="1"/>
            <p:nvPr/>
          </p:nvSpPr>
          <p:spPr>
            <a:xfrm rot="-5400000">
              <a:off x="4594324" y="3194448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1"/>
                  </a:solidFill>
                  <a:latin typeface="Poppins"/>
                  <a:ea typeface="Poppins"/>
                  <a:cs typeface="Poppins"/>
                  <a:sym typeface="Poppins"/>
                </a:rPr>
                <a:t>Sign Up Page</a:t>
              </a:r>
              <a:endParaRPr/>
            </a:p>
          </p:txBody>
        </p:sp>
        <p:sp>
          <p:nvSpPr>
            <p:cNvPr id="168" name="Google Shape;168;p12"/>
            <p:cNvSpPr txBox="1"/>
            <p:nvPr/>
          </p:nvSpPr>
          <p:spPr>
            <a:xfrm rot="-5400000">
              <a:off x="4894379" y="3194447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1"/>
                  </a:solidFill>
                  <a:latin typeface="Poppins"/>
                  <a:ea typeface="Poppins"/>
                  <a:cs typeface="Poppins"/>
                  <a:sym typeface="Poppins"/>
                </a:rPr>
                <a:t>Product Page</a:t>
              </a:r>
              <a:endParaRPr/>
            </a:p>
          </p:txBody>
        </p:sp>
      </p:grpSp>
      <p:cxnSp>
        <p:nvCxnSpPr>
          <p:cNvPr id="169" name="Google Shape;169;p12"/>
          <p:cNvCxnSpPr/>
          <p:nvPr/>
        </p:nvCxnSpPr>
        <p:spPr>
          <a:xfrm>
            <a:off x="4620434" y="3955623"/>
            <a:ext cx="0" cy="2408596"/>
          </a:xfrm>
          <a:prstGeom prst="straightConnector1">
            <a:avLst/>
          </a:prstGeom>
          <a:noFill/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0" name="Google Shape;170;p12"/>
          <p:cNvSpPr/>
          <p:nvPr/>
        </p:nvSpPr>
        <p:spPr>
          <a:xfrm>
            <a:off x="4494434" y="4137078"/>
            <a:ext cx="252000" cy="252000"/>
          </a:xfrm>
          <a:prstGeom prst="ellipse">
            <a:avLst/>
          </a:prstGeom>
          <a:gradFill>
            <a:gsLst>
              <a:gs pos="0">
                <a:srgbClr val="F4F4F4"/>
              </a:gs>
              <a:gs pos="15000">
                <a:srgbClr val="F4F4F4"/>
              </a:gs>
              <a:gs pos="99000">
                <a:srgbClr val="D8D8D8"/>
              </a:gs>
              <a:gs pos="100000">
                <a:srgbClr val="D8D8D8"/>
              </a:gs>
            </a:gsLst>
            <a:path path="circle">
              <a:fillToRect l="100%" t="100%"/>
            </a:path>
            <a:tileRect b="-100%" r="-100%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3</a:t>
            </a:r>
            <a:endParaRPr/>
          </a:p>
        </p:txBody>
      </p:sp>
      <p:cxnSp>
        <p:nvCxnSpPr>
          <p:cNvPr id="171" name="Google Shape;171;p12"/>
          <p:cNvCxnSpPr/>
          <p:nvPr/>
        </p:nvCxnSpPr>
        <p:spPr>
          <a:xfrm>
            <a:off x="5374019" y="3963884"/>
            <a:ext cx="0" cy="2408596"/>
          </a:xfrm>
          <a:prstGeom prst="straightConnector1">
            <a:avLst/>
          </a:prstGeom>
          <a:noFill/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2" name="Google Shape;172;p12"/>
          <p:cNvSpPr/>
          <p:nvPr/>
        </p:nvSpPr>
        <p:spPr>
          <a:xfrm>
            <a:off x="5248019" y="4145339"/>
            <a:ext cx="252000" cy="252000"/>
          </a:xfrm>
          <a:prstGeom prst="ellipse">
            <a:avLst/>
          </a:prstGeom>
          <a:gradFill>
            <a:gsLst>
              <a:gs pos="0">
                <a:srgbClr val="F4F4F4"/>
              </a:gs>
              <a:gs pos="15000">
                <a:srgbClr val="F4F4F4"/>
              </a:gs>
              <a:gs pos="99000">
                <a:srgbClr val="D8D8D8"/>
              </a:gs>
              <a:gs pos="100000">
                <a:srgbClr val="D8D8D8"/>
              </a:gs>
            </a:gsLst>
            <a:path path="circle">
              <a:fillToRect l="100%" t="100%"/>
            </a:path>
            <a:tileRect b="-100%" r="-100%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4</a:t>
            </a:r>
            <a:endParaRPr/>
          </a:p>
        </p:txBody>
      </p:sp>
      <p:grpSp>
        <p:nvGrpSpPr>
          <p:cNvPr id="173" name="Google Shape;173;p12"/>
          <p:cNvGrpSpPr/>
          <p:nvPr/>
        </p:nvGrpSpPr>
        <p:grpSpPr>
          <a:xfrm>
            <a:off x="6253412" y="2824522"/>
            <a:ext cx="1055977" cy="983771"/>
            <a:chOff x="6132538" y="2787951"/>
            <a:chExt cx="1055977" cy="983771"/>
          </a:xfrm>
        </p:grpSpPr>
        <p:sp>
          <p:nvSpPr>
            <p:cNvPr id="174" name="Google Shape;174;p12"/>
            <p:cNvSpPr txBox="1"/>
            <p:nvPr/>
          </p:nvSpPr>
          <p:spPr>
            <a:xfrm rot="-5400000">
              <a:off x="5718560" y="3201932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Engagement</a:t>
              </a:r>
              <a:endParaRPr/>
            </a:p>
          </p:txBody>
        </p:sp>
        <p:sp>
          <p:nvSpPr>
            <p:cNvPr id="175" name="Google Shape;175;p12"/>
            <p:cNvSpPr txBox="1"/>
            <p:nvPr/>
          </p:nvSpPr>
          <p:spPr>
            <a:xfrm rot="-5400000">
              <a:off x="6018615" y="3201931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Interaction</a:t>
              </a:r>
              <a:endParaRPr/>
            </a:p>
          </p:txBody>
        </p:sp>
        <p:sp>
          <p:nvSpPr>
            <p:cNvPr id="176" name="Google Shape;176;p12"/>
            <p:cNvSpPr txBox="1"/>
            <p:nvPr/>
          </p:nvSpPr>
          <p:spPr>
            <a:xfrm rot="-5400000">
              <a:off x="6318670" y="3201930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User Experience</a:t>
              </a:r>
              <a:endParaRPr/>
            </a:p>
          </p:txBody>
        </p:sp>
        <p:sp>
          <p:nvSpPr>
            <p:cNvPr id="177" name="Google Shape;177;p12"/>
            <p:cNvSpPr txBox="1"/>
            <p:nvPr/>
          </p:nvSpPr>
          <p:spPr>
            <a:xfrm rot="-5400000">
              <a:off x="6618725" y="3201929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Personalization</a:t>
              </a:r>
              <a:endParaRPr/>
            </a:p>
          </p:txBody>
        </p:sp>
      </p:grpSp>
      <p:cxnSp>
        <p:nvCxnSpPr>
          <p:cNvPr id="178" name="Google Shape;178;p12"/>
          <p:cNvCxnSpPr/>
          <p:nvPr/>
        </p:nvCxnSpPr>
        <p:spPr>
          <a:xfrm>
            <a:off x="6812925" y="3963104"/>
            <a:ext cx="0" cy="2401116"/>
          </a:xfrm>
          <a:prstGeom prst="straightConnector1">
            <a:avLst/>
          </a:prstGeom>
          <a:noFill/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9" name="Google Shape;179;p12"/>
          <p:cNvSpPr/>
          <p:nvPr/>
        </p:nvSpPr>
        <p:spPr>
          <a:xfrm>
            <a:off x="6686925" y="4144559"/>
            <a:ext cx="252000" cy="252000"/>
          </a:xfrm>
          <a:prstGeom prst="ellipse">
            <a:avLst/>
          </a:prstGeom>
          <a:gradFill>
            <a:gsLst>
              <a:gs pos="0">
                <a:srgbClr val="F4F4F4"/>
              </a:gs>
              <a:gs pos="15000">
                <a:srgbClr val="F4F4F4"/>
              </a:gs>
              <a:gs pos="99000">
                <a:srgbClr val="D8D8D8"/>
              </a:gs>
              <a:gs pos="100000">
                <a:srgbClr val="D8D8D8"/>
              </a:gs>
            </a:gsLst>
            <a:path path="circle">
              <a:fillToRect l="100%" t="100%"/>
            </a:path>
            <a:tileRect b="-100%" r="-100%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2</a:t>
            </a:r>
            <a:endParaRPr/>
          </a:p>
        </p:txBody>
      </p:sp>
      <p:sp>
        <p:nvSpPr>
          <p:cNvPr id="180" name="Google Shape;180;p12"/>
          <p:cNvSpPr/>
          <p:nvPr/>
        </p:nvSpPr>
        <p:spPr>
          <a:xfrm>
            <a:off x="6740925" y="4590211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81" name="Google Shape;181;p12"/>
          <p:cNvSpPr/>
          <p:nvPr/>
        </p:nvSpPr>
        <p:spPr>
          <a:xfrm>
            <a:off x="6740925" y="4927686"/>
            <a:ext cx="144000" cy="14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82" name="Google Shape;182;p12"/>
          <p:cNvGrpSpPr/>
          <p:nvPr/>
        </p:nvGrpSpPr>
        <p:grpSpPr>
          <a:xfrm>
            <a:off x="8109927" y="2824523"/>
            <a:ext cx="455867" cy="983769"/>
            <a:chOff x="7989053" y="2787952"/>
            <a:chExt cx="455867" cy="983769"/>
          </a:xfrm>
        </p:grpSpPr>
        <p:sp>
          <p:nvSpPr>
            <p:cNvPr id="183" name="Google Shape;183;p12"/>
            <p:cNvSpPr txBox="1"/>
            <p:nvPr/>
          </p:nvSpPr>
          <p:spPr>
            <a:xfrm rot="-5400000">
              <a:off x="7575075" y="3201931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3"/>
                  </a:solidFill>
                  <a:latin typeface="Poppins"/>
                  <a:ea typeface="Poppins"/>
                  <a:cs typeface="Poppins"/>
                  <a:sym typeface="Poppins"/>
                </a:rPr>
                <a:t>Emails</a:t>
              </a:r>
              <a:endParaRPr/>
            </a:p>
          </p:txBody>
        </p:sp>
        <p:sp>
          <p:nvSpPr>
            <p:cNvPr id="184" name="Google Shape;184;p12"/>
            <p:cNvSpPr txBox="1"/>
            <p:nvPr/>
          </p:nvSpPr>
          <p:spPr>
            <a:xfrm rot="-5400000">
              <a:off x="7875130" y="3201930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3"/>
                  </a:solidFill>
                  <a:latin typeface="Poppins"/>
                  <a:ea typeface="Poppins"/>
                  <a:cs typeface="Poppins"/>
                  <a:sym typeface="Poppins"/>
                </a:rPr>
                <a:t>Chat Options</a:t>
              </a:r>
              <a:endParaRPr/>
            </a:p>
          </p:txBody>
        </p:sp>
      </p:grpSp>
      <p:grpSp>
        <p:nvGrpSpPr>
          <p:cNvPr id="185" name="Google Shape;185;p12"/>
          <p:cNvGrpSpPr/>
          <p:nvPr/>
        </p:nvGrpSpPr>
        <p:grpSpPr>
          <a:xfrm>
            <a:off x="8710037" y="2824521"/>
            <a:ext cx="455867" cy="983769"/>
            <a:chOff x="8589163" y="2787950"/>
            <a:chExt cx="455867" cy="983769"/>
          </a:xfrm>
        </p:grpSpPr>
        <p:sp>
          <p:nvSpPr>
            <p:cNvPr id="186" name="Google Shape;186;p12"/>
            <p:cNvSpPr txBox="1"/>
            <p:nvPr/>
          </p:nvSpPr>
          <p:spPr>
            <a:xfrm rot="-5400000">
              <a:off x="8175185" y="3201929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3"/>
                  </a:solidFill>
                  <a:latin typeface="Poppins"/>
                  <a:ea typeface="Poppins"/>
                  <a:cs typeface="Poppins"/>
                  <a:sym typeface="Poppins"/>
                </a:rPr>
                <a:t>All Features</a:t>
              </a:r>
              <a:endParaRPr/>
            </a:p>
          </p:txBody>
        </p:sp>
        <p:sp>
          <p:nvSpPr>
            <p:cNvPr id="187" name="Google Shape;187;p12"/>
            <p:cNvSpPr txBox="1"/>
            <p:nvPr/>
          </p:nvSpPr>
          <p:spPr>
            <a:xfrm rot="-5400000">
              <a:off x="8475240" y="3201928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3"/>
                  </a:solidFill>
                  <a:latin typeface="Poppins"/>
                  <a:ea typeface="Poppins"/>
                  <a:cs typeface="Poppins"/>
                  <a:sym typeface="Poppins"/>
                </a:rPr>
                <a:t>Optimizations</a:t>
              </a:r>
              <a:endParaRPr/>
            </a:p>
          </p:txBody>
        </p:sp>
      </p:grpSp>
      <p:cxnSp>
        <p:nvCxnSpPr>
          <p:cNvPr id="188" name="Google Shape;188;p12"/>
          <p:cNvCxnSpPr/>
          <p:nvPr/>
        </p:nvCxnSpPr>
        <p:spPr>
          <a:xfrm>
            <a:off x="8361328" y="3963103"/>
            <a:ext cx="0" cy="2401116"/>
          </a:xfrm>
          <a:prstGeom prst="straightConnector1">
            <a:avLst/>
          </a:prstGeom>
          <a:noFill/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9" name="Google Shape;189;p12"/>
          <p:cNvSpPr/>
          <p:nvPr/>
        </p:nvSpPr>
        <p:spPr>
          <a:xfrm>
            <a:off x="8235328" y="4144558"/>
            <a:ext cx="252000" cy="252000"/>
          </a:xfrm>
          <a:prstGeom prst="ellipse">
            <a:avLst/>
          </a:prstGeom>
          <a:gradFill>
            <a:gsLst>
              <a:gs pos="0">
                <a:srgbClr val="F4F4F4"/>
              </a:gs>
              <a:gs pos="15000">
                <a:srgbClr val="F4F4F4"/>
              </a:gs>
              <a:gs pos="99000">
                <a:srgbClr val="D8D8D8"/>
              </a:gs>
              <a:gs pos="100000">
                <a:srgbClr val="D8D8D8"/>
              </a:gs>
            </a:gsLst>
            <a:path path="circle">
              <a:fillToRect l="100%" t="100%"/>
            </a:path>
            <a:tileRect b="-100%" r="-100%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5</a:t>
            </a:r>
            <a:endParaRPr/>
          </a:p>
        </p:txBody>
      </p:sp>
      <p:sp>
        <p:nvSpPr>
          <p:cNvPr id="190" name="Google Shape;190;p12"/>
          <p:cNvSpPr/>
          <p:nvPr/>
        </p:nvSpPr>
        <p:spPr>
          <a:xfrm>
            <a:off x="8289328" y="4590210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1" name="Google Shape;191;p12"/>
          <p:cNvSpPr/>
          <p:nvPr/>
        </p:nvSpPr>
        <p:spPr>
          <a:xfrm>
            <a:off x="8289328" y="4927685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192" name="Google Shape;192;p12"/>
          <p:cNvCxnSpPr/>
          <p:nvPr/>
        </p:nvCxnSpPr>
        <p:spPr>
          <a:xfrm>
            <a:off x="8961354" y="3960235"/>
            <a:ext cx="0" cy="2408596"/>
          </a:xfrm>
          <a:prstGeom prst="straightConnector1">
            <a:avLst/>
          </a:prstGeom>
          <a:noFill/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3" name="Google Shape;193;p12"/>
          <p:cNvSpPr/>
          <p:nvPr/>
        </p:nvSpPr>
        <p:spPr>
          <a:xfrm>
            <a:off x="8835354" y="4147666"/>
            <a:ext cx="252000" cy="252000"/>
          </a:xfrm>
          <a:prstGeom prst="ellipse">
            <a:avLst/>
          </a:prstGeom>
          <a:gradFill>
            <a:gsLst>
              <a:gs pos="0">
                <a:srgbClr val="F4F4F4"/>
              </a:gs>
              <a:gs pos="15000">
                <a:srgbClr val="F4F4F4"/>
              </a:gs>
              <a:gs pos="99000">
                <a:srgbClr val="D8D8D8"/>
              </a:gs>
              <a:gs pos="100000">
                <a:srgbClr val="D8D8D8"/>
              </a:gs>
            </a:gsLst>
            <a:path path="circle">
              <a:fillToRect l="100%" t="100%"/>
            </a:path>
            <a:tileRect b="-100%" r="-100%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4</a:t>
            </a:r>
            <a:endParaRPr/>
          </a:p>
        </p:txBody>
      </p:sp>
      <p:sp>
        <p:nvSpPr>
          <p:cNvPr id="194" name="Google Shape;194;p12"/>
          <p:cNvSpPr/>
          <p:nvPr/>
        </p:nvSpPr>
        <p:spPr>
          <a:xfrm>
            <a:off x="8889354" y="4593318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5" name="Google Shape;195;p12"/>
          <p:cNvSpPr/>
          <p:nvPr/>
        </p:nvSpPr>
        <p:spPr>
          <a:xfrm>
            <a:off x="8889354" y="4930793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6" name="Google Shape;196;p12"/>
          <p:cNvSpPr/>
          <p:nvPr/>
        </p:nvSpPr>
        <p:spPr>
          <a:xfrm>
            <a:off x="8889354" y="5305806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7" name="Google Shape;197;p12"/>
          <p:cNvSpPr/>
          <p:nvPr/>
        </p:nvSpPr>
        <p:spPr>
          <a:xfrm>
            <a:off x="8889143" y="5664077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8" name="Google Shape;198;p12"/>
          <p:cNvSpPr/>
          <p:nvPr/>
        </p:nvSpPr>
        <p:spPr>
          <a:xfrm>
            <a:off x="8289328" y="5303479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99" name="Google Shape;199;p12"/>
          <p:cNvSpPr/>
          <p:nvPr/>
        </p:nvSpPr>
        <p:spPr>
          <a:xfrm>
            <a:off x="8289328" y="5661750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00" name="Google Shape;200;p12"/>
          <p:cNvSpPr/>
          <p:nvPr/>
        </p:nvSpPr>
        <p:spPr>
          <a:xfrm>
            <a:off x="8289328" y="6027371"/>
            <a:ext cx="144000" cy="144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201" name="Google Shape;201;p12"/>
          <p:cNvGrpSpPr/>
          <p:nvPr/>
        </p:nvGrpSpPr>
        <p:grpSpPr>
          <a:xfrm>
            <a:off x="9785090" y="2825301"/>
            <a:ext cx="1356032" cy="983772"/>
            <a:chOff x="9664216" y="2788730"/>
            <a:chExt cx="1356032" cy="983772"/>
          </a:xfrm>
        </p:grpSpPr>
        <p:sp>
          <p:nvSpPr>
            <p:cNvPr id="202" name="Google Shape;202;p12"/>
            <p:cNvSpPr txBox="1"/>
            <p:nvPr/>
          </p:nvSpPr>
          <p:spPr>
            <a:xfrm rot="-5400000">
              <a:off x="9250238" y="3202712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4"/>
                  </a:solidFill>
                  <a:latin typeface="Poppins"/>
                  <a:ea typeface="Poppins"/>
                  <a:cs typeface="Poppins"/>
                  <a:sym typeface="Poppins"/>
                </a:rPr>
                <a:t>In App Purchase</a:t>
              </a:r>
              <a:endParaRPr/>
            </a:p>
          </p:txBody>
        </p:sp>
        <p:sp>
          <p:nvSpPr>
            <p:cNvPr id="203" name="Google Shape;203;p12"/>
            <p:cNvSpPr txBox="1"/>
            <p:nvPr/>
          </p:nvSpPr>
          <p:spPr>
            <a:xfrm rot="-5400000">
              <a:off x="9550293" y="3202711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4"/>
                  </a:solidFill>
                  <a:latin typeface="Poppins"/>
                  <a:ea typeface="Poppins"/>
                  <a:cs typeface="Poppins"/>
                  <a:sym typeface="Poppins"/>
                </a:rPr>
                <a:t>SMS Notifications</a:t>
              </a:r>
              <a:endParaRPr/>
            </a:p>
          </p:txBody>
        </p:sp>
        <p:sp>
          <p:nvSpPr>
            <p:cNvPr id="204" name="Google Shape;204;p12"/>
            <p:cNvSpPr txBox="1"/>
            <p:nvPr/>
          </p:nvSpPr>
          <p:spPr>
            <a:xfrm rot="-5400000">
              <a:off x="9850348" y="3202710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4"/>
                  </a:solidFill>
                  <a:latin typeface="Poppins"/>
                  <a:ea typeface="Poppins"/>
                  <a:cs typeface="Poppins"/>
                  <a:sym typeface="Poppins"/>
                </a:rPr>
                <a:t>Vendor Partners</a:t>
              </a:r>
              <a:endParaRPr/>
            </a:p>
          </p:txBody>
        </p:sp>
        <p:sp>
          <p:nvSpPr>
            <p:cNvPr id="205" name="Google Shape;205;p12"/>
            <p:cNvSpPr txBox="1"/>
            <p:nvPr/>
          </p:nvSpPr>
          <p:spPr>
            <a:xfrm rot="-5400000">
              <a:off x="10150403" y="3202709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4"/>
                  </a:solidFill>
                  <a:latin typeface="Poppins"/>
                  <a:ea typeface="Poppins"/>
                  <a:cs typeface="Poppins"/>
                  <a:sym typeface="Poppins"/>
                </a:rPr>
                <a:t>Social Media</a:t>
              </a:r>
              <a:endParaRPr/>
            </a:p>
          </p:txBody>
        </p:sp>
        <p:sp>
          <p:nvSpPr>
            <p:cNvPr id="206" name="Google Shape;206;p12"/>
            <p:cNvSpPr txBox="1"/>
            <p:nvPr/>
          </p:nvSpPr>
          <p:spPr>
            <a:xfrm rot="-5400000">
              <a:off x="10450458" y="3202708"/>
              <a:ext cx="983768" cy="155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chemeClr val="accent4"/>
                  </a:solidFill>
                  <a:latin typeface="Poppins"/>
                  <a:ea typeface="Poppins"/>
                  <a:cs typeface="Poppins"/>
                  <a:sym typeface="Poppins"/>
                </a:rPr>
                <a:t>Reviews</a:t>
              </a:r>
              <a:endParaRPr/>
            </a:p>
          </p:txBody>
        </p:sp>
      </p:grpSp>
      <p:cxnSp>
        <p:nvCxnSpPr>
          <p:cNvPr id="207" name="Google Shape;207;p12"/>
          <p:cNvCxnSpPr/>
          <p:nvPr/>
        </p:nvCxnSpPr>
        <p:spPr>
          <a:xfrm>
            <a:off x="10470978" y="3958968"/>
            <a:ext cx="0" cy="2408596"/>
          </a:xfrm>
          <a:prstGeom prst="straightConnector1">
            <a:avLst/>
          </a:prstGeom>
          <a:noFill/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8" name="Google Shape;208;p12"/>
          <p:cNvSpPr/>
          <p:nvPr/>
        </p:nvSpPr>
        <p:spPr>
          <a:xfrm>
            <a:off x="10344978" y="4145339"/>
            <a:ext cx="252000" cy="252000"/>
          </a:xfrm>
          <a:prstGeom prst="ellipse">
            <a:avLst/>
          </a:prstGeom>
          <a:gradFill>
            <a:gsLst>
              <a:gs pos="0">
                <a:srgbClr val="F4F4F4"/>
              </a:gs>
              <a:gs pos="15000">
                <a:srgbClr val="F4F4F4"/>
              </a:gs>
              <a:gs pos="99000">
                <a:srgbClr val="D8D8D8"/>
              </a:gs>
              <a:gs pos="100000">
                <a:srgbClr val="D8D8D8"/>
              </a:gs>
            </a:gsLst>
            <a:path path="circle">
              <a:fillToRect l="100%" t="100%"/>
            </a:path>
            <a:tileRect b="-100%" r="-100%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3</a:t>
            </a:r>
            <a:endParaRPr/>
          </a:p>
        </p:txBody>
      </p:sp>
      <p:sp>
        <p:nvSpPr>
          <p:cNvPr id="209" name="Google Shape;209;p12"/>
          <p:cNvSpPr/>
          <p:nvPr/>
        </p:nvSpPr>
        <p:spPr>
          <a:xfrm>
            <a:off x="10398978" y="4590991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0" name="Google Shape;210;p12"/>
          <p:cNvSpPr/>
          <p:nvPr/>
        </p:nvSpPr>
        <p:spPr>
          <a:xfrm>
            <a:off x="10398978" y="4928466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11" name="Google Shape;211;p12"/>
          <p:cNvSpPr/>
          <p:nvPr/>
        </p:nvSpPr>
        <p:spPr>
          <a:xfrm>
            <a:off x="10398978" y="5303479"/>
            <a:ext cx="144000" cy="144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212" name="Google Shape;212;p12"/>
          <p:cNvGrpSpPr/>
          <p:nvPr/>
        </p:nvGrpSpPr>
        <p:grpSpPr>
          <a:xfrm>
            <a:off x="907729" y="1146167"/>
            <a:ext cx="1269649" cy="436852"/>
            <a:chOff x="786855" y="1109596"/>
            <a:chExt cx="1269649" cy="436852"/>
          </a:xfrm>
        </p:grpSpPr>
        <p:sp>
          <p:nvSpPr>
            <p:cNvPr id="213" name="Google Shape;213;p12"/>
            <p:cNvSpPr/>
            <p:nvPr/>
          </p:nvSpPr>
          <p:spPr>
            <a:xfrm>
              <a:off x="786855" y="1109596"/>
              <a:ext cx="1269649" cy="436852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0" sz="1000" u="none" cap="none" strike="noStrik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214" name="Google Shape;214;p12"/>
            <p:cNvSpPr txBox="1"/>
            <p:nvPr/>
          </p:nvSpPr>
          <p:spPr>
            <a:xfrm>
              <a:off x="914230" y="1253518"/>
              <a:ext cx="662253" cy="16350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26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Stages</a:t>
              </a:r>
              <a:endParaRPr b="1"/>
            </a:p>
          </p:txBody>
        </p:sp>
      </p:grpSp>
      <p:sp>
        <p:nvSpPr>
          <p:cNvPr id="215" name="Google Shape;215;p12"/>
          <p:cNvSpPr/>
          <p:nvPr/>
        </p:nvSpPr>
        <p:spPr>
          <a:xfrm>
            <a:off x="2307907" y="1146170"/>
            <a:ext cx="1574003" cy="436853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Awareness</a:t>
            </a:r>
            <a:endParaRPr b="1"/>
          </a:p>
        </p:txBody>
      </p:sp>
      <p:sp>
        <p:nvSpPr>
          <p:cNvPr id="216" name="Google Shape;216;p12"/>
          <p:cNvSpPr/>
          <p:nvPr/>
        </p:nvSpPr>
        <p:spPr>
          <a:xfrm>
            <a:off x="3962812" y="1146170"/>
            <a:ext cx="1971696" cy="436853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Consideration</a:t>
            </a:r>
            <a:endParaRPr b="1"/>
          </a:p>
        </p:txBody>
      </p:sp>
      <p:sp>
        <p:nvSpPr>
          <p:cNvPr id="217" name="Google Shape;217;p12"/>
          <p:cNvSpPr/>
          <p:nvPr/>
        </p:nvSpPr>
        <p:spPr>
          <a:xfrm>
            <a:off x="6015410" y="1146169"/>
            <a:ext cx="1574003" cy="436853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Acquisition</a:t>
            </a:r>
            <a:endParaRPr b="1"/>
          </a:p>
        </p:txBody>
      </p:sp>
      <p:sp>
        <p:nvSpPr>
          <p:cNvPr id="218" name="Google Shape;218;p12"/>
          <p:cNvSpPr/>
          <p:nvPr/>
        </p:nvSpPr>
        <p:spPr>
          <a:xfrm>
            <a:off x="7669271" y="1146167"/>
            <a:ext cx="1971696" cy="436853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Service</a:t>
            </a:r>
            <a:endParaRPr b="1"/>
          </a:p>
        </p:txBody>
      </p:sp>
      <p:sp>
        <p:nvSpPr>
          <p:cNvPr id="219" name="Google Shape;219;p12"/>
          <p:cNvSpPr/>
          <p:nvPr/>
        </p:nvSpPr>
        <p:spPr>
          <a:xfrm>
            <a:off x="9720825" y="1146167"/>
            <a:ext cx="1574003" cy="436853"/>
          </a:xfrm>
          <a:prstGeom prst="round2SameRect">
            <a:avLst>
              <a:gd fmla="val 16667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Loyalty</a:t>
            </a:r>
            <a:endParaRPr b="1"/>
          </a:p>
        </p:txBody>
      </p:sp>
      <p:sp>
        <p:nvSpPr>
          <p:cNvPr id="220" name="Google Shape;220;p12"/>
          <p:cNvSpPr/>
          <p:nvPr/>
        </p:nvSpPr>
        <p:spPr>
          <a:xfrm>
            <a:off x="4548434" y="4582730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1" name="Google Shape;221;p12"/>
          <p:cNvSpPr/>
          <p:nvPr/>
        </p:nvSpPr>
        <p:spPr>
          <a:xfrm>
            <a:off x="4548434" y="4920205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2" name="Google Shape;222;p12"/>
          <p:cNvSpPr/>
          <p:nvPr/>
        </p:nvSpPr>
        <p:spPr>
          <a:xfrm>
            <a:off x="4548434" y="5295218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3" name="Google Shape;223;p12"/>
          <p:cNvSpPr/>
          <p:nvPr/>
        </p:nvSpPr>
        <p:spPr>
          <a:xfrm>
            <a:off x="5302019" y="4590991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4" name="Google Shape;224;p12"/>
          <p:cNvSpPr/>
          <p:nvPr/>
        </p:nvSpPr>
        <p:spPr>
          <a:xfrm>
            <a:off x="5302019" y="4928466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5" name="Google Shape;225;p12"/>
          <p:cNvSpPr/>
          <p:nvPr/>
        </p:nvSpPr>
        <p:spPr>
          <a:xfrm>
            <a:off x="5302019" y="5303479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26" name="Google Shape;226;p12"/>
          <p:cNvSpPr/>
          <p:nvPr/>
        </p:nvSpPr>
        <p:spPr>
          <a:xfrm>
            <a:off x="5301808" y="5661750"/>
            <a:ext cx="144000" cy="144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472" name="Shape 1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3" name="Google Shape;1473;p30"/>
          <p:cNvGrpSpPr/>
          <p:nvPr/>
        </p:nvGrpSpPr>
        <p:grpSpPr>
          <a:xfrm>
            <a:off x="1443200" y="1030214"/>
            <a:ext cx="9562641" cy="5450704"/>
            <a:chOff x="1443200" y="1030214"/>
            <a:chExt cx="9562641" cy="5450704"/>
          </a:xfrm>
        </p:grpSpPr>
        <p:sp>
          <p:nvSpPr>
            <p:cNvPr id="1474" name="Google Shape;1474;p30"/>
            <p:cNvSpPr/>
            <p:nvPr/>
          </p:nvSpPr>
          <p:spPr>
            <a:xfrm>
              <a:off x="1443200" y="1030214"/>
              <a:ext cx="1653642" cy="5450704"/>
            </a:xfrm>
            <a:prstGeom prst="rect">
              <a:avLst/>
            </a:prstGeom>
            <a:solidFill>
              <a:srgbClr val="7F7F7F">
                <a:alpha val="9803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75" name="Google Shape;1475;p30"/>
            <p:cNvSpPr/>
            <p:nvPr/>
          </p:nvSpPr>
          <p:spPr>
            <a:xfrm>
              <a:off x="3430351" y="1030214"/>
              <a:ext cx="1653642" cy="5450704"/>
            </a:xfrm>
            <a:prstGeom prst="rect">
              <a:avLst/>
            </a:prstGeom>
            <a:solidFill>
              <a:schemeClr val="accent1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76" name="Google Shape;1476;p30"/>
            <p:cNvSpPr/>
            <p:nvPr/>
          </p:nvSpPr>
          <p:spPr>
            <a:xfrm>
              <a:off x="5417502" y="1030214"/>
              <a:ext cx="1653642" cy="5450704"/>
            </a:xfrm>
            <a:prstGeom prst="rect">
              <a:avLst/>
            </a:prstGeom>
            <a:solidFill>
              <a:schemeClr val="accent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77" name="Google Shape;1477;p30"/>
            <p:cNvSpPr/>
            <p:nvPr/>
          </p:nvSpPr>
          <p:spPr>
            <a:xfrm>
              <a:off x="7393338" y="1030214"/>
              <a:ext cx="1653642" cy="5450704"/>
            </a:xfrm>
            <a:prstGeom prst="rect">
              <a:avLst/>
            </a:prstGeom>
            <a:solidFill>
              <a:schemeClr val="accent3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478" name="Google Shape;1478;p30"/>
            <p:cNvSpPr/>
            <p:nvPr/>
          </p:nvSpPr>
          <p:spPr>
            <a:xfrm>
              <a:off x="9352199" y="1030214"/>
              <a:ext cx="1653642" cy="5450704"/>
            </a:xfrm>
            <a:prstGeom prst="rect">
              <a:avLst/>
            </a:prstGeom>
            <a:solidFill>
              <a:schemeClr val="accent4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479" name="Google Shape;1479;p30"/>
          <p:cNvGrpSpPr/>
          <p:nvPr/>
        </p:nvGrpSpPr>
        <p:grpSpPr>
          <a:xfrm>
            <a:off x="709733" y="2419928"/>
            <a:ext cx="10708075" cy="2681979"/>
            <a:chOff x="1242823" y="5441631"/>
            <a:chExt cx="21221246" cy="5363957"/>
          </a:xfrm>
        </p:grpSpPr>
        <p:cxnSp>
          <p:nvCxnSpPr>
            <p:cNvPr id="1480" name="Google Shape;1480;p30"/>
            <p:cNvCxnSpPr/>
            <p:nvPr/>
          </p:nvCxnSpPr>
          <p:spPr>
            <a:xfrm>
              <a:off x="1242823" y="5441631"/>
              <a:ext cx="21221246" cy="0"/>
            </a:xfrm>
            <a:prstGeom prst="straightConnector1">
              <a:avLst/>
            </a:prstGeom>
            <a:noFill/>
            <a:ln cap="rnd" cmpd="sng" w="15875">
              <a:solidFill>
                <a:srgbClr val="D8D8D8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481" name="Google Shape;1481;p30"/>
            <p:cNvCxnSpPr/>
            <p:nvPr/>
          </p:nvCxnSpPr>
          <p:spPr>
            <a:xfrm>
              <a:off x="1242823" y="8112906"/>
              <a:ext cx="21221246" cy="0"/>
            </a:xfrm>
            <a:prstGeom prst="straightConnector1">
              <a:avLst/>
            </a:prstGeom>
            <a:noFill/>
            <a:ln cap="rnd" cmpd="sng" w="15875">
              <a:solidFill>
                <a:srgbClr val="D8D8D8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1482" name="Google Shape;1482;p30"/>
            <p:cNvCxnSpPr/>
            <p:nvPr/>
          </p:nvCxnSpPr>
          <p:spPr>
            <a:xfrm>
              <a:off x="1242823" y="10805588"/>
              <a:ext cx="21221246" cy="0"/>
            </a:xfrm>
            <a:prstGeom prst="straightConnector1">
              <a:avLst/>
            </a:prstGeom>
            <a:noFill/>
            <a:ln cap="rnd" cmpd="sng" w="15875">
              <a:solidFill>
                <a:srgbClr val="D8D8D8"/>
              </a:solidFill>
              <a:prstDash val="dash"/>
              <a:round/>
              <a:headEnd len="sm" w="sm" type="none"/>
              <a:tailEnd len="sm" w="sm" type="none"/>
            </a:ln>
          </p:spPr>
        </p:cxnSp>
      </p:grpSp>
      <p:sp>
        <p:nvSpPr>
          <p:cNvPr id="1483" name="Google Shape;1483;p30"/>
          <p:cNvSpPr/>
          <p:nvPr/>
        </p:nvSpPr>
        <p:spPr>
          <a:xfrm>
            <a:off x="1340675" y="1191241"/>
            <a:ext cx="1870008" cy="1140337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STAGE 1</a:t>
            </a:r>
            <a:endParaRPr/>
          </a:p>
        </p:txBody>
      </p:sp>
      <p:sp>
        <p:nvSpPr>
          <p:cNvPr id="1484" name="Google Shape;1484;p30"/>
          <p:cNvSpPr/>
          <p:nvPr/>
        </p:nvSpPr>
        <p:spPr>
          <a:xfrm>
            <a:off x="3316510" y="1191243"/>
            <a:ext cx="1870008" cy="1136431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STAGE 2</a:t>
            </a:r>
            <a:endParaRPr/>
          </a:p>
        </p:txBody>
      </p:sp>
      <p:sp>
        <p:nvSpPr>
          <p:cNvPr id="1485" name="Google Shape;1485;p30"/>
          <p:cNvSpPr/>
          <p:nvPr/>
        </p:nvSpPr>
        <p:spPr>
          <a:xfrm>
            <a:off x="5292346" y="1191242"/>
            <a:ext cx="1870008" cy="1136431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rPr>
              <a:t>STAGE 3</a:t>
            </a:r>
            <a:endParaRPr/>
          </a:p>
        </p:txBody>
      </p:sp>
      <p:sp>
        <p:nvSpPr>
          <p:cNvPr id="1486" name="Google Shape;1486;p30"/>
          <p:cNvSpPr/>
          <p:nvPr/>
        </p:nvSpPr>
        <p:spPr>
          <a:xfrm>
            <a:off x="7268181" y="1191243"/>
            <a:ext cx="1870008" cy="1136431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accent3"/>
                </a:solidFill>
                <a:latin typeface="Poppins"/>
                <a:ea typeface="Poppins"/>
                <a:cs typeface="Poppins"/>
                <a:sym typeface="Poppins"/>
              </a:rPr>
              <a:t>STAGE 4</a:t>
            </a:r>
            <a:endParaRPr/>
          </a:p>
        </p:txBody>
      </p:sp>
      <p:sp>
        <p:nvSpPr>
          <p:cNvPr id="1487" name="Google Shape;1487;p30"/>
          <p:cNvSpPr/>
          <p:nvPr/>
        </p:nvSpPr>
        <p:spPr>
          <a:xfrm>
            <a:off x="9244016" y="1191242"/>
            <a:ext cx="1870008" cy="1136431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accent4"/>
                </a:solidFill>
                <a:latin typeface="Poppins"/>
                <a:ea typeface="Poppins"/>
                <a:cs typeface="Poppins"/>
                <a:sym typeface="Poppins"/>
              </a:rPr>
              <a:t>STAGE 5</a:t>
            </a:r>
            <a:endParaRPr/>
          </a:p>
        </p:txBody>
      </p:sp>
      <p:sp>
        <p:nvSpPr>
          <p:cNvPr id="1488" name="Google Shape;1488;p30"/>
          <p:cNvSpPr/>
          <p:nvPr/>
        </p:nvSpPr>
        <p:spPr>
          <a:xfrm>
            <a:off x="1340675" y="2522287"/>
            <a:ext cx="1870008" cy="1129278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251975" spcFirstLastPara="1" rIns="216000" wrap="square" tIns="468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Insert more details or description here.</a:t>
            </a:r>
            <a:endParaRPr/>
          </a:p>
        </p:txBody>
      </p:sp>
      <p:sp>
        <p:nvSpPr>
          <p:cNvPr id="1489" name="Google Shape;1489;p30"/>
          <p:cNvSpPr/>
          <p:nvPr/>
        </p:nvSpPr>
        <p:spPr>
          <a:xfrm>
            <a:off x="3316510" y="2523930"/>
            <a:ext cx="1870008" cy="1136431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251975" spcFirstLastPara="1" rIns="216000" wrap="square" tIns="468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Insert more details or description here.</a:t>
            </a:r>
            <a:endParaRPr/>
          </a:p>
        </p:txBody>
      </p:sp>
      <p:sp>
        <p:nvSpPr>
          <p:cNvPr id="1490" name="Google Shape;1490;p30"/>
          <p:cNvSpPr/>
          <p:nvPr/>
        </p:nvSpPr>
        <p:spPr>
          <a:xfrm>
            <a:off x="5292346" y="2523929"/>
            <a:ext cx="1870008" cy="1136431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251975" spcFirstLastPara="1" rIns="216000" wrap="square" tIns="468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Insert more details or description here.</a:t>
            </a:r>
            <a:endParaRPr/>
          </a:p>
        </p:txBody>
      </p:sp>
      <p:sp>
        <p:nvSpPr>
          <p:cNvPr id="1491" name="Google Shape;1491;p30"/>
          <p:cNvSpPr/>
          <p:nvPr/>
        </p:nvSpPr>
        <p:spPr>
          <a:xfrm>
            <a:off x="7268181" y="2523930"/>
            <a:ext cx="1870008" cy="1136431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251975" spcFirstLastPara="1" rIns="216000" wrap="square" tIns="468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Insert more details or description here.</a:t>
            </a:r>
            <a:endParaRPr/>
          </a:p>
        </p:txBody>
      </p:sp>
      <p:sp>
        <p:nvSpPr>
          <p:cNvPr id="1492" name="Google Shape;1492;p30"/>
          <p:cNvSpPr/>
          <p:nvPr/>
        </p:nvSpPr>
        <p:spPr>
          <a:xfrm>
            <a:off x="9244016" y="2523929"/>
            <a:ext cx="1870008" cy="1136431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251975" spcFirstLastPara="1" rIns="216000" wrap="square" tIns="468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Insert more details or description here.</a:t>
            </a:r>
            <a:endParaRPr/>
          </a:p>
        </p:txBody>
      </p:sp>
      <p:sp>
        <p:nvSpPr>
          <p:cNvPr id="1493" name="Google Shape;1493;p30"/>
          <p:cNvSpPr/>
          <p:nvPr/>
        </p:nvSpPr>
        <p:spPr>
          <a:xfrm>
            <a:off x="1340675" y="5213061"/>
            <a:ext cx="1870008" cy="1127636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251975" spcFirstLastPara="1" rIns="216000" wrap="square" tIns="468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Insert more details or description here.</a:t>
            </a:r>
            <a:endParaRPr/>
          </a:p>
        </p:txBody>
      </p:sp>
      <p:sp>
        <p:nvSpPr>
          <p:cNvPr id="1494" name="Google Shape;1494;p30"/>
          <p:cNvSpPr/>
          <p:nvPr/>
        </p:nvSpPr>
        <p:spPr>
          <a:xfrm>
            <a:off x="3316510" y="5213062"/>
            <a:ext cx="1870008" cy="1136431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251975" spcFirstLastPara="1" rIns="216000" wrap="square" tIns="468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Insert more details or description here.</a:t>
            </a:r>
            <a:endParaRPr/>
          </a:p>
        </p:txBody>
      </p:sp>
      <p:sp>
        <p:nvSpPr>
          <p:cNvPr id="1495" name="Google Shape;1495;p30"/>
          <p:cNvSpPr/>
          <p:nvPr/>
        </p:nvSpPr>
        <p:spPr>
          <a:xfrm>
            <a:off x="5292346" y="5213061"/>
            <a:ext cx="1870008" cy="1136431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251975" spcFirstLastPara="1" rIns="216000" wrap="square" tIns="468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Insert more details or description here.</a:t>
            </a:r>
            <a:endParaRPr/>
          </a:p>
        </p:txBody>
      </p:sp>
      <p:sp>
        <p:nvSpPr>
          <p:cNvPr id="1496" name="Google Shape;1496;p30"/>
          <p:cNvSpPr/>
          <p:nvPr/>
        </p:nvSpPr>
        <p:spPr>
          <a:xfrm>
            <a:off x="7268181" y="5213062"/>
            <a:ext cx="1870008" cy="1136431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251975" spcFirstLastPara="1" rIns="216000" wrap="square" tIns="468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Insert more details or description here.</a:t>
            </a:r>
            <a:endParaRPr/>
          </a:p>
        </p:txBody>
      </p:sp>
      <p:sp>
        <p:nvSpPr>
          <p:cNvPr id="1497" name="Google Shape;1497;p30"/>
          <p:cNvSpPr/>
          <p:nvPr/>
        </p:nvSpPr>
        <p:spPr>
          <a:xfrm>
            <a:off x="9244016" y="5213061"/>
            <a:ext cx="1870008" cy="1136431"/>
          </a:xfrm>
          <a:prstGeom prst="rect">
            <a:avLst/>
          </a:prstGeom>
          <a:noFill/>
          <a:ln cap="flat" cmpd="sng" w="15875">
            <a:solidFill>
              <a:srgbClr val="BFBFB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251975" spcFirstLastPara="1" rIns="216000" wrap="square" tIns="46800">
            <a:noAutofit/>
          </a:bodyPr>
          <a:lstStyle/>
          <a:p>
            <a:pPr indent="0" lvl="0" marL="0" marR="0" rtl="0" algn="ctr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Insert more details or description here.</a:t>
            </a:r>
            <a:endParaRPr/>
          </a:p>
        </p:txBody>
      </p:sp>
      <p:sp>
        <p:nvSpPr>
          <p:cNvPr id="1498" name="Google Shape;1498;p30"/>
          <p:cNvSpPr/>
          <p:nvPr/>
        </p:nvSpPr>
        <p:spPr>
          <a:xfrm rot="-5400000">
            <a:off x="708979" y="1568151"/>
            <a:ext cx="1162636" cy="374948"/>
          </a:xfrm>
          <a:prstGeom prst="round2SameRect">
            <a:avLst>
              <a:gd fmla="val 30490" name="adj1"/>
              <a:gd fmla="val 0" name="adj2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7200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Stages</a:t>
            </a:r>
            <a:endParaRPr/>
          </a:p>
        </p:txBody>
      </p:sp>
      <p:sp>
        <p:nvSpPr>
          <p:cNvPr id="1499" name="Google Shape;1499;p30"/>
          <p:cNvSpPr/>
          <p:nvPr/>
        </p:nvSpPr>
        <p:spPr>
          <a:xfrm rot="-5400000">
            <a:off x="721261" y="2903850"/>
            <a:ext cx="1138073" cy="374948"/>
          </a:xfrm>
          <a:prstGeom prst="round2SameRect">
            <a:avLst>
              <a:gd fmla="val 30490" name="adj1"/>
              <a:gd fmla="val 0" name="adj2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7200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Steps</a:t>
            </a:r>
            <a:endParaRPr/>
          </a:p>
        </p:txBody>
      </p:sp>
      <p:sp>
        <p:nvSpPr>
          <p:cNvPr id="1500" name="Google Shape;1500;p30"/>
          <p:cNvSpPr/>
          <p:nvPr/>
        </p:nvSpPr>
        <p:spPr>
          <a:xfrm rot="-5400000">
            <a:off x="710680" y="4258659"/>
            <a:ext cx="1159235" cy="374948"/>
          </a:xfrm>
          <a:prstGeom prst="round2SameRect">
            <a:avLst>
              <a:gd fmla="val 27238" name="adj1"/>
              <a:gd fmla="val 0" name="adj2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7200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Feelings</a:t>
            </a:r>
            <a:endParaRPr/>
          </a:p>
        </p:txBody>
      </p:sp>
      <p:sp>
        <p:nvSpPr>
          <p:cNvPr id="1501" name="Google Shape;1501;p30"/>
          <p:cNvSpPr/>
          <p:nvPr/>
        </p:nvSpPr>
        <p:spPr>
          <a:xfrm rot="-5400000">
            <a:off x="717087" y="5593797"/>
            <a:ext cx="1136421" cy="374948"/>
          </a:xfrm>
          <a:prstGeom prst="round2SameRect">
            <a:avLst>
              <a:gd fmla="val 30490" name="adj1"/>
              <a:gd fmla="val 0" name="adj2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7200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Opportunities</a:t>
            </a:r>
            <a:endParaRPr/>
          </a:p>
        </p:txBody>
      </p:sp>
      <p:sp>
        <p:nvSpPr>
          <p:cNvPr id="1502" name="Google Shape;1502;p30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cxnSp>
        <p:nvCxnSpPr>
          <p:cNvPr id="1503" name="Google Shape;1503;p30"/>
          <p:cNvCxnSpPr/>
          <p:nvPr/>
        </p:nvCxnSpPr>
        <p:spPr>
          <a:xfrm flipH="1" rot="10800000">
            <a:off x="2093436" y="4137420"/>
            <a:ext cx="2030700" cy="5898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04" name="Google Shape;1504;p30"/>
          <p:cNvCxnSpPr/>
          <p:nvPr/>
        </p:nvCxnSpPr>
        <p:spPr>
          <a:xfrm flipH="1" rot="10800000">
            <a:off x="6188211" y="4117820"/>
            <a:ext cx="2101500" cy="292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05" name="Google Shape;1505;p30"/>
          <p:cNvCxnSpPr>
            <a:endCxn id="1506" idx="4"/>
          </p:cNvCxnSpPr>
          <p:nvPr/>
        </p:nvCxnSpPr>
        <p:spPr>
          <a:xfrm flipH="1" rot="10800000">
            <a:off x="8289932" y="4109394"/>
            <a:ext cx="2081700" cy="8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07" name="Google Shape;1507;p30"/>
          <p:cNvCxnSpPr>
            <a:endCxn id="1508" idx="0"/>
          </p:cNvCxnSpPr>
          <p:nvPr/>
        </p:nvCxnSpPr>
        <p:spPr>
          <a:xfrm>
            <a:off x="4123958" y="4117844"/>
            <a:ext cx="2084100" cy="297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09" name="Google Shape;1509;p30"/>
          <p:cNvSpPr/>
          <p:nvPr/>
        </p:nvSpPr>
        <p:spPr>
          <a:xfrm>
            <a:off x="3962425" y="3959363"/>
            <a:ext cx="375000" cy="375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10" name="Google Shape;1510;p30"/>
          <p:cNvGrpSpPr/>
          <p:nvPr/>
        </p:nvGrpSpPr>
        <p:grpSpPr>
          <a:xfrm>
            <a:off x="4005932" y="4002869"/>
            <a:ext cx="287987" cy="287987"/>
            <a:chOff x="6207125" y="2541588"/>
            <a:chExt cx="296863" cy="296863"/>
          </a:xfrm>
        </p:grpSpPr>
        <p:sp>
          <p:nvSpPr>
            <p:cNvPr id="1511" name="Google Shape;1511;p30"/>
            <p:cNvSpPr/>
            <p:nvPr/>
          </p:nvSpPr>
          <p:spPr>
            <a:xfrm>
              <a:off x="6207125" y="2541588"/>
              <a:ext cx="296863" cy="296863"/>
            </a:xfrm>
            <a:custGeom>
              <a:rect b="b" l="l" r="r" t="t"/>
              <a:pathLst>
                <a:path extrusionOk="0" h="116" w="116"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90"/>
                    <a:pt x="26" y="116"/>
                    <a:pt x="58" y="116"/>
                  </a:cubicBezTo>
                  <a:cubicBezTo>
                    <a:pt x="90" y="116"/>
                    <a:pt x="116" y="90"/>
                    <a:pt x="116" y="58"/>
                  </a:cubicBezTo>
                  <a:cubicBezTo>
                    <a:pt x="116" y="26"/>
                    <a:pt x="90" y="0"/>
                    <a:pt x="58" y="0"/>
                  </a:cubicBezTo>
                  <a:close/>
                  <a:moveTo>
                    <a:pt x="58" y="109"/>
                  </a:moveTo>
                  <a:cubicBezTo>
                    <a:pt x="30" y="109"/>
                    <a:pt x="7" y="86"/>
                    <a:pt x="7" y="58"/>
                  </a:cubicBezTo>
                  <a:cubicBezTo>
                    <a:pt x="7" y="30"/>
                    <a:pt x="30" y="7"/>
                    <a:pt x="58" y="7"/>
                  </a:cubicBezTo>
                  <a:cubicBezTo>
                    <a:pt x="86" y="7"/>
                    <a:pt x="109" y="30"/>
                    <a:pt x="109" y="58"/>
                  </a:cubicBezTo>
                  <a:cubicBezTo>
                    <a:pt x="109" y="86"/>
                    <a:pt x="86" y="109"/>
                    <a:pt x="58" y="1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12" name="Google Shape;1512;p30"/>
            <p:cNvSpPr/>
            <p:nvPr/>
          </p:nvSpPr>
          <p:spPr>
            <a:xfrm>
              <a:off x="6262688" y="2708275"/>
              <a:ext cx="184150" cy="55563"/>
            </a:xfrm>
            <a:custGeom>
              <a:rect b="b" l="l" r="r" t="t"/>
              <a:pathLst>
                <a:path extrusionOk="0" h="22" w="72">
                  <a:moveTo>
                    <a:pt x="71" y="0"/>
                  </a:moveTo>
                  <a:cubicBezTo>
                    <a:pt x="62" y="9"/>
                    <a:pt x="50" y="15"/>
                    <a:pt x="36" y="15"/>
                  </a:cubicBezTo>
                  <a:cubicBezTo>
                    <a:pt x="22" y="15"/>
                    <a:pt x="10" y="9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13"/>
                    <a:pt x="18" y="22"/>
                    <a:pt x="36" y="22"/>
                  </a:cubicBezTo>
                  <a:cubicBezTo>
                    <a:pt x="54" y="22"/>
                    <a:pt x="62" y="13"/>
                    <a:pt x="72" y="0"/>
                  </a:cubicBezTo>
                  <a:lnTo>
                    <a:pt x="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13" name="Google Shape;1513;p30"/>
            <p:cNvSpPr/>
            <p:nvPr/>
          </p:nvSpPr>
          <p:spPr>
            <a:xfrm>
              <a:off x="6299200" y="2616200"/>
              <a:ext cx="38100" cy="5556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14" name="Google Shape;1514;p30"/>
            <p:cNvSpPr/>
            <p:nvPr/>
          </p:nvSpPr>
          <p:spPr>
            <a:xfrm>
              <a:off x="6372225" y="2616200"/>
              <a:ext cx="39688" cy="5556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515" name="Google Shape;1515;p30"/>
          <p:cNvSpPr/>
          <p:nvPr/>
        </p:nvSpPr>
        <p:spPr>
          <a:xfrm>
            <a:off x="8084575" y="3935288"/>
            <a:ext cx="375000" cy="3750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6" name="Google Shape;1516;p30"/>
          <p:cNvSpPr/>
          <p:nvPr/>
        </p:nvSpPr>
        <p:spPr>
          <a:xfrm>
            <a:off x="6023500" y="4193163"/>
            <a:ext cx="375000" cy="375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17" name="Google Shape;1517;p30"/>
          <p:cNvGrpSpPr/>
          <p:nvPr/>
        </p:nvGrpSpPr>
        <p:grpSpPr>
          <a:xfrm>
            <a:off x="6064058" y="4236792"/>
            <a:ext cx="288000" cy="288000"/>
            <a:chOff x="7392988" y="2541588"/>
            <a:chExt cx="300038" cy="296863"/>
          </a:xfrm>
        </p:grpSpPr>
        <p:sp>
          <p:nvSpPr>
            <p:cNvPr id="1518" name="Google Shape;1518;p30"/>
            <p:cNvSpPr/>
            <p:nvPr/>
          </p:nvSpPr>
          <p:spPr>
            <a:xfrm>
              <a:off x="7392988" y="2541588"/>
              <a:ext cx="300038" cy="296863"/>
            </a:xfrm>
            <a:custGeom>
              <a:rect b="b" l="l" r="r" t="t"/>
              <a:pathLst>
                <a:path extrusionOk="0" h="116" w="117"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90"/>
                    <a:pt x="26" y="116"/>
                    <a:pt x="58" y="116"/>
                  </a:cubicBezTo>
                  <a:cubicBezTo>
                    <a:pt x="91" y="116"/>
                    <a:pt x="117" y="90"/>
                    <a:pt x="117" y="58"/>
                  </a:cubicBezTo>
                  <a:cubicBezTo>
                    <a:pt x="117" y="26"/>
                    <a:pt x="91" y="0"/>
                    <a:pt x="58" y="0"/>
                  </a:cubicBezTo>
                  <a:close/>
                  <a:moveTo>
                    <a:pt x="58" y="109"/>
                  </a:moveTo>
                  <a:cubicBezTo>
                    <a:pt x="30" y="109"/>
                    <a:pt x="8" y="86"/>
                    <a:pt x="8" y="58"/>
                  </a:cubicBezTo>
                  <a:cubicBezTo>
                    <a:pt x="8" y="30"/>
                    <a:pt x="30" y="7"/>
                    <a:pt x="58" y="7"/>
                  </a:cubicBezTo>
                  <a:cubicBezTo>
                    <a:pt x="86" y="7"/>
                    <a:pt x="109" y="30"/>
                    <a:pt x="109" y="58"/>
                  </a:cubicBezTo>
                  <a:cubicBezTo>
                    <a:pt x="109" y="86"/>
                    <a:pt x="86" y="109"/>
                    <a:pt x="58" y="1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19" name="Google Shape;1519;p30"/>
            <p:cNvSpPr/>
            <p:nvPr/>
          </p:nvSpPr>
          <p:spPr>
            <a:xfrm>
              <a:off x="7488238" y="2616200"/>
              <a:ext cx="36513" cy="5556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20" name="Google Shape;1520;p30"/>
            <p:cNvSpPr/>
            <p:nvPr/>
          </p:nvSpPr>
          <p:spPr>
            <a:xfrm>
              <a:off x="7562850" y="2616200"/>
              <a:ext cx="34925" cy="5556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08" name="Google Shape;1508;p30"/>
            <p:cNvSpPr/>
            <p:nvPr/>
          </p:nvSpPr>
          <p:spPr>
            <a:xfrm>
              <a:off x="7467600" y="2725738"/>
              <a:ext cx="150813" cy="20638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521" name="Google Shape;1521;p30"/>
          <p:cNvGrpSpPr/>
          <p:nvPr/>
        </p:nvGrpSpPr>
        <p:grpSpPr>
          <a:xfrm>
            <a:off x="8128082" y="3978794"/>
            <a:ext cx="287987" cy="287987"/>
            <a:chOff x="6207125" y="2541588"/>
            <a:chExt cx="296863" cy="296863"/>
          </a:xfrm>
        </p:grpSpPr>
        <p:sp>
          <p:nvSpPr>
            <p:cNvPr id="1522" name="Google Shape;1522;p30"/>
            <p:cNvSpPr/>
            <p:nvPr/>
          </p:nvSpPr>
          <p:spPr>
            <a:xfrm>
              <a:off x="6207125" y="2541588"/>
              <a:ext cx="296863" cy="296863"/>
            </a:xfrm>
            <a:custGeom>
              <a:rect b="b" l="l" r="r" t="t"/>
              <a:pathLst>
                <a:path extrusionOk="0" h="116" w="116"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90"/>
                    <a:pt x="26" y="116"/>
                    <a:pt x="58" y="116"/>
                  </a:cubicBezTo>
                  <a:cubicBezTo>
                    <a:pt x="90" y="116"/>
                    <a:pt x="116" y="90"/>
                    <a:pt x="116" y="58"/>
                  </a:cubicBezTo>
                  <a:cubicBezTo>
                    <a:pt x="116" y="26"/>
                    <a:pt x="90" y="0"/>
                    <a:pt x="58" y="0"/>
                  </a:cubicBezTo>
                  <a:close/>
                  <a:moveTo>
                    <a:pt x="58" y="109"/>
                  </a:moveTo>
                  <a:cubicBezTo>
                    <a:pt x="30" y="109"/>
                    <a:pt x="7" y="86"/>
                    <a:pt x="7" y="58"/>
                  </a:cubicBezTo>
                  <a:cubicBezTo>
                    <a:pt x="7" y="30"/>
                    <a:pt x="30" y="7"/>
                    <a:pt x="58" y="7"/>
                  </a:cubicBezTo>
                  <a:cubicBezTo>
                    <a:pt x="86" y="7"/>
                    <a:pt x="109" y="30"/>
                    <a:pt x="109" y="58"/>
                  </a:cubicBezTo>
                  <a:cubicBezTo>
                    <a:pt x="109" y="86"/>
                    <a:pt x="86" y="109"/>
                    <a:pt x="58" y="1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23" name="Google Shape;1523;p30"/>
            <p:cNvSpPr/>
            <p:nvPr/>
          </p:nvSpPr>
          <p:spPr>
            <a:xfrm>
              <a:off x="6262688" y="2708275"/>
              <a:ext cx="184150" cy="55563"/>
            </a:xfrm>
            <a:custGeom>
              <a:rect b="b" l="l" r="r" t="t"/>
              <a:pathLst>
                <a:path extrusionOk="0" h="22" w="72">
                  <a:moveTo>
                    <a:pt x="71" y="0"/>
                  </a:moveTo>
                  <a:cubicBezTo>
                    <a:pt x="62" y="9"/>
                    <a:pt x="50" y="15"/>
                    <a:pt x="36" y="15"/>
                  </a:cubicBezTo>
                  <a:cubicBezTo>
                    <a:pt x="22" y="15"/>
                    <a:pt x="10" y="9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13"/>
                    <a:pt x="18" y="22"/>
                    <a:pt x="36" y="22"/>
                  </a:cubicBezTo>
                  <a:cubicBezTo>
                    <a:pt x="54" y="22"/>
                    <a:pt x="62" y="13"/>
                    <a:pt x="72" y="0"/>
                  </a:cubicBezTo>
                  <a:lnTo>
                    <a:pt x="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24" name="Google Shape;1524;p30"/>
            <p:cNvSpPr/>
            <p:nvPr/>
          </p:nvSpPr>
          <p:spPr>
            <a:xfrm>
              <a:off x="6299200" y="2616200"/>
              <a:ext cx="38100" cy="55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25" name="Google Shape;1525;p30"/>
            <p:cNvSpPr/>
            <p:nvPr/>
          </p:nvSpPr>
          <p:spPr>
            <a:xfrm>
              <a:off x="6372225" y="2616200"/>
              <a:ext cx="39600" cy="55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526" name="Google Shape;1526;p30"/>
          <p:cNvSpPr/>
          <p:nvPr/>
        </p:nvSpPr>
        <p:spPr>
          <a:xfrm>
            <a:off x="10091925" y="3925963"/>
            <a:ext cx="375000" cy="375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27" name="Google Shape;1527;p30"/>
          <p:cNvGrpSpPr/>
          <p:nvPr/>
        </p:nvGrpSpPr>
        <p:grpSpPr>
          <a:xfrm>
            <a:off x="10135432" y="3969469"/>
            <a:ext cx="287987" cy="287987"/>
            <a:chOff x="6207125" y="2541588"/>
            <a:chExt cx="296863" cy="296863"/>
          </a:xfrm>
        </p:grpSpPr>
        <p:sp>
          <p:nvSpPr>
            <p:cNvPr id="1528" name="Google Shape;1528;p30"/>
            <p:cNvSpPr/>
            <p:nvPr/>
          </p:nvSpPr>
          <p:spPr>
            <a:xfrm>
              <a:off x="6207125" y="2541588"/>
              <a:ext cx="296863" cy="296863"/>
            </a:xfrm>
            <a:custGeom>
              <a:rect b="b" l="l" r="r" t="t"/>
              <a:pathLst>
                <a:path extrusionOk="0" h="116" w="116"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90"/>
                    <a:pt x="26" y="116"/>
                    <a:pt x="58" y="116"/>
                  </a:cubicBezTo>
                  <a:cubicBezTo>
                    <a:pt x="90" y="116"/>
                    <a:pt x="116" y="90"/>
                    <a:pt x="116" y="58"/>
                  </a:cubicBezTo>
                  <a:cubicBezTo>
                    <a:pt x="116" y="26"/>
                    <a:pt x="90" y="0"/>
                    <a:pt x="58" y="0"/>
                  </a:cubicBezTo>
                  <a:close/>
                  <a:moveTo>
                    <a:pt x="58" y="109"/>
                  </a:moveTo>
                  <a:cubicBezTo>
                    <a:pt x="30" y="109"/>
                    <a:pt x="7" y="86"/>
                    <a:pt x="7" y="58"/>
                  </a:cubicBezTo>
                  <a:cubicBezTo>
                    <a:pt x="7" y="30"/>
                    <a:pt x="30" y="7"/>
                    <a:pt x="58" y="7"/>
                  </a:cubicBezTo>
                  <a:cubicBezTo>
                    <a:pt x="86" y="7"/>
                    <a:pt x="109" y="30"/>
                    <a:pt x="109" y="58"/>
                  </a:cubicBezTo>
                  <a:cubicBezTo>
                    <a:pt x="109" y="86"/>
                    <a:pt x="86" y="109"/>
                    <a:pt x="58" y="1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29" name="Google Shape;1529;p30"/>
            <p:cNvSpPr/>
            <p:nvPr/>
          </p:nvSpPr>
          <p:spPr>
            <a:xfrm>
              <a:off x="6262688" y="2708275"/>
              <a:ext cx="184150" cy="55563"/>
            </a:xfrm>
            <a:custGeom>
              <a:rect b="b" l="l" r="r" t="t"/>
              <a:pathLst>
                <a:path extrusionOk="0" h="22" w="72">
                  <a:moveTo>
                    <a:pt x="71" y="0"/>
                  </a:moveTo>
                  <a:cubicBezTo>
                    <a:pt x="62" y="9"/>
                    <a:pt x="50" y="15"/>
                    <a:pt x="36" y="15"/>
                  </a:cubicBezTo>
                  <a:cubicBezTo>
                    <a:pt x="22" y="15"/>
                    <a:pt x="10" y="9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13"/>
                    <a:pt x="18" y="22"/>
                    <a:pt x="36" y="22"/>
                  </a:cubicBezTo>
                  <a:cubicBezTo>
                    <a:pt x="54" y="22"/>
                    <a:pt x="62" y="13"/>
                    <a:pt x="72" y="0"/>
                  </a:cubicBezTo>
                  <a:lnTo>
                    <a:pt x="7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30" name="Google Shape;1530;p30"/>
            <p:cNvSpPr/>
            <p:nvPr/>
          </p:nvSpPr>
          <p:spPr>
            <a:xfrm>
              <a:off x="6299200" y="2616200"/>
              <a:ext cx="38100" cy="55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31" name="Google Shape;1531;p30"/>
            <p:cNvSpPr/>
            <p:nvPr/>
          </p:nvSpPr>
          <p:spPr>
            <a:xfrm>
              <a:off x="6372225" y="2616200"/>
              <a:ext cx="39600" cy="555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532" name="Google Shape;1532;p30"/>
          <p:cNvSpPr/>
          <p:nvPr/>
        </p:nvSpPr>
        <p:spPr>
          <a:xfrm>
            <a:off x="2000875" y="4463213"/>
            <a:ext cx="375000" cy="3750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533" name="Google Shape;1533;p30"/>
          <p:cNvGrpSpPr/>
          <p:nvPr/>
        </p:nvGrpSpPr>
        <p:grpSpPr>
          <a:xfrm>
            <a:off x="2044376" y="4505943"/>
            <a:ext cx="288011" cy="289560"/>
            <a:chOff x="6800850" y="2541588"/>
            <a:chExt cx="295275" cy="296863"/>
          </a:xfrm>
        </p:grpSpPr>
        <p:sp>
          <p:nvSpPr>
            <p:cNvPr id="1534" name="Google Shape;1534;p30"/>
            <p:cNvSpPr/>
            <p:nvPr/>
          </p:nvSpPr>
          <p:spPr>
            <a:xfrm>
              <a:off x="6800850" y="2541588"/>
              <a:ext cx="295275" cy="296863"/>
            </a:xfrm>
            <a:custGeom>
              <a:rect b="b" l="l" r="r" t="t"/>
              <a:pathLst>
                <a:path extrusionOk="0" h="116" w="116"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90"/>
                    <a:pt x="26" y="116"/>
                    <a:pt x="58" y="116"/>
                  </a:cubicBezTo>
                  <a:cubicBezTo>
                    <a:pt x="90" y="116"/>
                    <a:pt x="116" y="90"/>
                    <a:pt x="116" y="58"/>
                  </a:cubicBezTo>
                  <a:cubicBezTo>
                    <a:pt x="116" y="26"/>
                    <a:pt x="90" y="0"/>
                    <a:pt x="58" y="0"/>
                  </a:cubicBezTo>
                  <a:close/>
                  <a:moveTo>
                    <a:pt x="58" y="109"/>
                  </a:moveTo>
                  <a:cubicBezTo>
                    <a:pt x="30" y="109"/>
                    <a:pt x="7" y="86"/>
                    <a:pt x="7" y="58"/>
                  </a:cubicBezTo>
                  <a:cubicBezTo>
                    <a:pt x="7" y="30"/>
                    <a:pt x="30" y="7"/>
                    <a:pt x="58" y="7"/>
                  </a:cubicBezTo>
                  <a:cubicBezTo>
                    <a:pt x="86" y="7"/>
                    <a:pt x="109" y="30"/>
                    <a:pt x="109" y="58"/>
                  </a:cubicBezTo>
                  <a:cubicBezTo>
                    <a:pt x="109" y="86"/>
                    <a:pt x="86" y="109"/>
                    <a:pt x="58" y="109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35" name="Google Shape;1535;p30"/>
            <p:cNvSpPr/>
            <p:nvPr/>
          </p:nvSpPr>
          <p:spPr>
            <a:xfrm>
              <a:off x="6856413" y="2708275"/>
              <a:ext cx="184150" cy="55563"/>
            </a:xfrm>
            <a:custGeom>
              <a:rect b="b" l="l" r="r" t="t"/>
              <a:pathLst>
                <a:path extrusionOk="0" h="22" w="72">
                  <a:moveTo>
                    <a:pt x="36" y="0"/>
                  </a:moveTo>
                  <a:cubicBezTo>
                    <a:pt x="18" y="0"/>
                    <a:pt x="11" y="9"/>
                    <a:pt x="0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0" y="13"/>
                    <a:pt x="22" y="7"/>
                    <a:pt x="36" y="7"/>
                  </a:cubicBezTo>
                  <a:cubicBezTo>
                    <a:pt x="50" y="7"/>
                    <a:pt x="63" y="13"/>
                    <a:pt x="72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62" y="9"/>
                    <a:pt x="55" y="0"/>
                    <a:pt x="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36" name="Google Shape;1536;p30"/>
            <p:cNvSpPr/>
            <p:nvPr/>
          </p:nvSpPr>
          <p:spPr>
            <a:xfrm>
              <a:off x="6892925" y="2616200"/>
              <a:ext cx="38100" cy="5556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537" name="Google Shape;1537;p30"/>
            <p:cNvSpPr/>
            <p:nvPr/>
          </p:nvSpPr>
          <p:spPr>
            <a:xfrm>
              <a:off x="6965950" y="2616200"/>
              <a:ext cx="38100" cy="55563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4000"/>
                                        <p:tgtEl>
                                          <p:spTgt spid="1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541" name="Shape 1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" name="Google Shape;1542;p31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UX - Customer Journey Map</a:t>
            </a:r>
            <a:endParaRPr/>
          </a:p>
        </p:txBody>
      </p:sp>
      <p:sp>
        <p:nvSpPr>
          <p:cNvPr id="1543" name="Google Shape;1543;p31"/>
          <p:cNvSpPr/>
          <p:nvPr/>
        </p:nvSpPr>
        <p:spPr>
          <a:xfrm>
            <a:off x="1269022" y="1705505"/>
            <a:ext cx="10303309" cy="924147"/>
          </a:xfrm>
          <a:prstGeom prst="roundRect">
            <a:avLst>
              <a:gd fmla="val 0" name="adj"/>
            </a:avLst>
          </a:prstGeom>
          <a:solidFill>
            <a:srgbClr val="EAEAEA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44" name="Google Shape;1544;p31"/>
          <p:cNvSpPr/>
          <p:nvPr/>
        </p:nvSpPr>
        <p:spPr>
          <a:xfrm rot="-5400000">
            <a:off x="6344932" y="-2976808"/>
            <a:ext cx="151487" cy="10303310"/>
          </a:xfrm>
          <a:prstGeom prst="downArrow">
            <a:avLst>
              <a:gd fmla="val 24288" name="adj1"/>
              <a:gd fmla="val 77616" name="adj2"/>
            </a:avLst>
          </a:prstGeom>
          <a:solidFill>
            <a:schemeClr val="accent1"/>
          </a:solidFill>
          <a:ln>
            <a:noFill/>
          </a:ln>
          <a:effectLst>
            <a:outerShdw blurRad="50800" rotWithShape="0" algn="t" dir="5400000" dist="38100">
              <a:srgbClr val="000000">
                <a:alpha val="1568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45" name="Google Shape;1545;p31"/>
          <p:cNvSpPr/>
          <p:nvPr/>
        </p:nvSpPr>
        <p:spPr>
          <a:xfrm>
            <a:off x="1270973" y="1179074"/>
            <a:ext cx="1800001" cy="419760"/>
          </a:xfrm>
          <a:prstGeom prst="homePlate">
            <a:avLst>
              <a:gd fmla="val 49639" name="adj"/>
            </a:avLst>
          </a:prstGeom>
          <a:solidFill>
            <a:srgbClr val="BFBFB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Research</a:t>
            </a:r>
            <a:endParaRPr/>
          </a:p>
        </p:txBody>
      </p:sp>
      <p:sp>
        <p:nvSpPr>
          <p:cNvPr id="1546" name="Google Shape;1546;p31"/>
          <p:cNvSpPr/>
          <p:nvPr/>
        </p:nvSpPr>
        <p:spPr>
          <a:xfrm>
            <a:off x="2791814" y="1178362"/>
            <a:ext cx="1800001" cy="419760"/>
          </a:xfrm>
          <a:prstGeom prst="chevron">
            <a:avLst>
              <a:gd fmla="val 50855" name="adj"/>
            </a:avLst>
          </a:prstGeom>
          <a:solidFill>
            <a:srgbClr val="BFBFB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Sign Up</a:t>
            </a:r>
            <a:endParaRPr/>
          </a:p>
        </p:txBody>
      </p:sp>
      <p:sp>
        <p:nvSpPr>
          <p:cNvPr id="1547" name="Google Shape;1547;p31"/>
          <p:cNvSpPr/>
          <p:nvPr/>
        </p:nvSpPr>
        <p:spPr>
          <a:xfrm>
            <a:off x="4315170" y="1178362"/>
            <a:ext cx="1800000" cy="419760"/>
          </a:xfrm>
          <a:prstGeom prst="chevron">
            <a:avLst>
              <a:gd fmla="val 50855" name="adj"/>
            </a:avLst>
          </a:prstGeom>
          <a:solidFill>
            <a:srgbClr val="BFBFB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Learn</a:t>
            </a:r>
            <a:endParaRPr/>
          </a:p>
        </p:txBody>
      </p:sp>
      <p:sp>
        <p:nvSpPr>
          <p:cNvPr id="1548" name="Google Shape;1548;p31"/>
          <p:cNvSpPr/>
          <p:nvPr/>
        </p:nvSpPr>
        <p:spPr>
          <a:xfrm>
            <a:off x="5836011" y="1178362"/>
            <a:ext cx="4230478" cy="419760"/>
          </a:xfrm>
          <a:prstGeom prst="chevron">
            <a:avLst>
              <a:gd fmla="val 50855" name="adj"/>
            </a:avLst>
          </a:prstGeom>
          <a:solidFill>
            <a:srgbClr val="BFBFB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Build your first Roadmap</a:t>
            </a:r>
            <a:endParaRPr/>
          </a:p>
        </p:txBody>
      </p:sp>
      <p:sp>
        <p:nvSpPr>
          <p:cNvPr id="1549" name="Google Shape;1549;p31"/>
          <p:cNvSpPr/>
          <p:nvPr/>
        </p:nvSpPr>
        <p:spPr>
          <a:xfrm>
            <a:off x="9772331" y="1178362"/>
            <a:ext cx="1800000" cy="419760"/>
          </a:xfrm>
          <a:prstGeom prst="chevron">
            <a:avLst>
              <a:gd fmla="val 50855" name="adj"/>
            </a:avLst>
          </a:prstGeom>
          <a:solidFill>
            <a:srgbClr val="BFBFB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Subscribe</a:t>
            </a:r>
            <a:endParaRPr/>
          </a:p>
        </p:txBody>
      </p:sp>
      <p:sp>
        <p:nvSpPr>
          <p:cNvPr id="1550" name="Google Shape;1550;p31"/>
          <p:cNvSpPr/>
          <p:nvPr/>
        </p:nvSpPr>
        <p:spPr>
          <a:xfrm rot="-5400000">
            <a:off x="418475" y="1906701"/>
            <a:ext cx="924144" cy="521758"/>
          </a:xfrm>
          <a:prstGeom prst="roundRect">
            <a:avLst>
              <a:gd fmla="val 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Actions</a:t>
            </a:r>
            <a:endParaRPr/>
          </a:p>
        </p:txBody>
      </p:sp>
      <p:sp>
        <p:nvSpPr>
          <p:cNvPr id="1551" name="Google Shape;1551;p31"/>
          <p:cNvSpPr/>
          <p:nvPr/>
        </p:nvSpPr>
        <p:spPr>
          <a:xfrm>
            <a:off x="1452536" y="1948436"/>
            <a:ext cx="1302267" cy="438284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Visit Website</a:t>
            </a:r>
            <a:endParaRPr/>
          </a:p>
        </p:txBody>
      </p:sp>
      <p:sp>
        <p:nvSpPr>
          <p:cNvPr id="1552" name="Google Shape;1552;p31"/>
          <p:cNvSpPr/>
          <p:nvPr/>
        </p:nvSpPr>
        <p:spPr>
          <a:xfrm>
            <a:off x="2887222" y="1948436"/>
            <a:ext cx="1302267" cy="438284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Register</a:t>
            </a:r>
            <a:endParaRPr/>
          </a:p>
        </p:txBody>
      </p:sp>
      <p:sp>
        <p:nvSpPr>
          <p:cNvPr id="1553" name="Google Shape;1553;p31"/>
          <p:cNvSpPr/>
          <p:nvPr/>
        </p:nvSpPr>
        <p:spPr>
          <a:xfrm>
            <a:off x="4312262" y="1948436"/>
            <a:ext cx="1302267" cy="438284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Get Started</a:t>
            </a:r>
            <a:endParaRPr/>
          </a:p>
        </p:txBody>
      </p:sp>
      <p:sp>
        <p:nvSpPr>
          <p:cNvPr id="1554" name="Google Shape;1554;p31"/>
          <p:cNvSpPr/>
          <p:nvPr/>
        </p:nvSpPr>
        <p:spPr>
          <a:xfrm>
            <a:off x="5737502" y="1948436"/>
            <a:ext cx="1302267" cy="438284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Roadmap</a:t>
            </a:r>
            <a:endParaRPr/>
          </a:p>
        </p:txBody>
      </p:sp>
      <p:sp>
        <p:nvSpPr>
          <p:cNvPr id="1555" name="Google Shape;1555;p31"/>
          <p:cNvSpPr/>
          <p:nvPr/>
        </p:nvSpPr>
        <p:spPr>
          <a:xfrm>
            <a:off x="7162743" y="1948436"/>
            <a:ext cx="1302267" cy="438284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Planning Board</a:t>
            </a:r>
            <a:endParaRPr/>
          </a:p>
        </p:txBody>
      </p:sp>
      <p:sp>
        <p:nvSpPr>
          <p:cNvPr id="1556" name="Google Shape;1556;p31"/>
          <p:cNvSpPr/>
          <p:nvPr/>
        </p:nvSpPr>
        <p:spPr>
          <a:xfrm>
            <a:off x="8585801" y="1948436"/>
            <a:ext cx="1302267" cy="438284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Parking Lot</a:t>
            </a:r>
            <a:endParaRPr/>
          </a:p>
        </p:txBody>
      </p:sp>
      <p:sp>
        <p:nvSpPr>
          <p:cNvPr id="1557" name="Google Shape;1557;p31"/>
          <p:cNvSpPr/>
          <p:nvPr/>
        </p:nvSpPr>
        <p:spPr>
          <a:xfrm>
            <a:off x="9999354" y="1948436"/>
            <a:ext cx="1302267" cy="438284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rPr>
              <a:t>Purchase</a:t>
            </a:r>
            <a:endParaRPr/>
          </a:p>
        </p:txBody>
      </p:sp>
      <p:sp>
        <p:nvSpPr>
          <p:cNvPr id="1558" name="Google Shape;1558;p31"/>
          <p:cNvSpPr/>
          <p:nvPr/>
        </p:nvSpPr>
        <p:spPr>
          <a:xfrm>
            <a:off x="1269022" y="2736323"/>
            <a:ext cx="10303309" cy="3587024"/>
          </a:xfrm>
          <a:prstGeom prst="roundRect">
            <a:avLst>
              <a:gd fmla="val 0" name="adj"/>
            </a:avLst>
          </a:prstGeom>
          <a:solidFill>
            <a:srgbClr val="EAEAEA"/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559" name="Google Shape;1559;p31"/>
          <p:cNvSpPr/>
          <p:nvPr/>
        </p:nvSpPr>
        <p:spPr>
          <a:xfrm rot="-5400000">
            <a:off x="-912965" y="4268958"/>
            <a:ext cx="3587023" cy="521758"/>
          </a:xfrm>
          <a:prstGeom prst="roundRect">
            <a:avLst>
              <a:gd fmla="val 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Customer Facing Interactions</a:t>
            </a:r>
            <a:endParaRPr/>
          </a:p>
        </p:txBody>
      </p:sp>
      <p:sp>
        <p:nvSpPr>
          <p:cNvPr id="1560" name="Google Shape;1560;p31"/>
          <p:cNvSpPr/>
          <p:nvPr/>
        </p:nvSpPr>
        <p:spPr>
          <a:xfrm>
            <a:off x="1452536" y="302248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Features</a:t>
            </a:r>
            <a:endParaRPr/>
          </a:p>
        </p:txBody>
      </p:sp>
      <p:sp>
        <p:nvSpPr>
          <p:cNvPr id="1561" name="Google Shape;1561;p31"/>
          <p:cNvSpPr/>
          <p:nvPr/>
        </p:nvSpPr>
        <p:spPr>
          <a:xfrm>
            <a:off x="2887222" y="302248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Account  Info.</a:t>
            </a:r>
            <a:endParaRPr/>
          </a:p>
        </p:txBody>
      </p:sp>
      <p:sp>
        <p:nvSpPr>
          <p:cNvPr id="1562" name="Google Shape;1562;p31"/>
          <p:cNvSpPr/>
          <p:nvPr/>
        </p:nvSpPr>
        <p:spPr>
          <a:xfrm>
            <a:off x="4312262" y="302248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Product Tour</a:t>
            </a:r>
            <a:endParaRPr/>
          </a:p>
        </p:txBody>
      </p:sp>
      <p:sp>
        <p:nvSpPr>
          <p:cNvPr id="1563" name="Google Shape;1563;p31"/>
          <p:cNvSpPr/>
          <p:nvPr/>
        </p:nvSpPr>
        <p:spPr>
          <a:xfrm>
            <a:off x="5737502" y="302248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Add/Edit Bars</a:t>
            </a:r>
            <a:endParaRPr/>
          </a:p>
        </p:txBody>
      </p:sp>
      <p:sp>
        <p:nvSpPr>
          <p:cNvPr id="1564" name="Google Shape;1564;p31"/>
          <p:cNvSpPr/>
          <p:nvPr/>
        </p:nvSpPr>
        <p:spPr>
          <a:xfrm>
            <a:off x="7162743" y="302248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Configure Cost</a:t>
            </a:r>
            <a:endParaRPr/>
          </a:p>
        </p:txBody>
      </p:sp>
      <p:sp>
        <p:nvSpPr>
          <p:cNvPr id="1565" name="Google Shape;1565;p31"/>
          <p:cNvSpPr/>
          <p:nvPr/>
        </p:nvSpPr>
        <p:spPr>
          <a:xfrm>
            <a:off x="8585801" y="302248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Add items</a:t>
            </a:r>
            <a:endParaRPr/>
          </a:p>
        </p:txBody>
      </p:sp>
      <p:sp>
        <p:nvSpPr>
          <p:cNvPr id="1566" name="Google Shape;1566;p31"/>
          <p:cNvSpPr/>
          <p:nvPr/>
        </p:nvSpPr>
        <p:spPr>
          <a:xfrm>
            <a:off x="9999354" y="302248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Choose Plans</a:t>
            </a:r>
            <a:endParaRPr/>
          </a:p>
        </p:txBody>
      </p:sp>
      <p:sp>
        <p:nvSpPr>
          <p:cNvPr id="1567" name="Google Shape;1567;p31"/>
          <p:cNvSpPr/>
          <p:nvPr/>
        </p:nvSpPr>
        <p:spPr>
          <a:xfrm>
            <a:off x="1452536" y="3567438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Pricing</a:t>
            </a:r>
            <a:endParaRPr/>
          </a:p>
        </p:txBody>
      </p:sp>
      <p:sp>
        <p:nvSpPr>
          <p:cNvPr id="1568" name="Google Shape;1568;p31"/>
          <p:cNvSpPr/>
          <p:nvPr/>
        </p:nvSpPr>
        <p:spPr>
          <a:xfrm>
            <a:off x="2887222" y="3567438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Authentication</a:t>
            </a:r>
            <a:endParaRPr/>
          </a:p>
        </p:txBody>
      </p:sp>
      <p:sp>
        <p:nvSpPr>
          <p:cNvPr id="1569" name="Google Shape;1569;p31"/>
          <p:cNvSpPr/>
          <p:nvPr/>
        </p:nvSpPr>
        <p:spPr>
          <a:xfrm>
            <a:off x="4312262" y="3567438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Intercom Chat</a:t>
            </a:r>
            <a:endParaRPr/>
          </a:p>
        </p:txBody>
      </p:sp>
      <p:sp>
        <p:nvSpPr>
          <p:cNvPr id="1570" name="Google Shape;1570;p31"/>
          <p:cNvSpPr/>
          <p:nvPr/>
        </p:nvSpPr>
        <p:spPr>
          <a:xfrm>
            <a:off x="5737502" y="3567438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Add Lanes</a:t>
            </a:r>
            <a:endParaRPr/>
          </a:p>
        </p:txBody>
      </p:sp>
      <p:sp>
        <p:nvSpPr>
          <p:cNvPr id="1571" name="Google Shape;1571;p31"/>
          <p:cNvSpPr/>
          <p:nvPr/>
        </p:nvSpPr>
        <p:spPr>
          <a:xfrm>
            <a:off x="7162743" y="3567438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Set Column Weights</a:t>
            </a:r>
            <a:endParaRPr/>
          </a:p>
        </p:txBody>
      </p:sp>
      <p:sp>
        <p:nvSpPr>
          <p:cNvPr id="1572" name="Google Shape;1572;p31"/>
          <p:cNvSpPr/>
          <p:nvPr/>
        </p:nvSpPr>
        <p:spPr>
          <a:xfrm>
            <a:off x="8585801" y="3567438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Import Sheets</a:t>
            </a:r>
            <a:endParaRPr/>
          </a:p>
        </p:txBody>
      </p:sp>
      <p:sp>
        <p:nvSpPr>
          <p:cNvPr id="1573" name="Google Shape;1573;p31"/>
          <p:cNvSpPr/>
          <p:nvPr/>
        </p:nvSpPr>
        <p:spPr>
          <a:xfrm>
            <a:off x="9999354" y="3567438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Enter Billing Info</a:t>
            </a:r>
            <a:endParaRPr/>
          </a:p>
        </p:txBody>
      </p:sp>
      <p:sp>
        <p:nvSpPr>
          <p:cNvPr id="1574" name="Google Shape;1574;p31"/>
          <p:cNvSpPr/>
          <p:nvPr/>
        </p:nvSpPr>
        <p:spPr>
          <a:xfrm>
            <a:off x="1452536" y="411239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Testimonial</a:t>
            </a:r>
            <a:endParaRPr/>
          </a:p>
        </p:txBody>
      </p:sp>
      <p:sp>
        <p:nvSpPr>
          <p:cNvPr id="1575" name="Google Shape;1575;p31"/>
          <p:cNvSpPr/>
          <p:nvPr/>
        </p:nvSpPr>
        <p:spPr>
          <a:xfrm>
            <a:off x="2887222" y="411239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Welcome Message</a:t>
            </a:r>
            <a:endParaRPr/>
          </a:p>
        </p:txBody>
      </p:sp>
      <p:sp>
        <p:nvSpPr>
          <p:cNvPr id="1576" name="Google Shape;1576;p31"/>
          <p:cNvSpPr/>
          <p:nvPr/>
        </p:nvSpPr>
        <p:spPr>
          <a:xfrm>
            <a:off x="4312262" y="411239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Roadmaps</a:t>
            </a:r>
            <a:endParaRPr/>
          </a:p>
        </p:txBody>
      </p:sp>
      <p:sp>
        <p:nvSpPr>
          <p:cNvPr id="1577" name="Google Shape;1577;p31"/>
          <p:cNvSpPr/>
          <p:nvPr/>
        </p:nvSpPr>
        <p:spPr>
          <a:xfrm>
            <a:off x="5737502" y="411239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Customize Legends</a:t>
            </a:r>
            <a:endParaRPr/>
          </a:p>
        </p:txBody>
      </p:sp>
      <p:sp>
        <p:nvSpPr>
          <p:cNvPr id="1578" name="Google Shape;1578;p31"/>
          <p:cNvSpPr/>
          <p:nvPr/>
        </p:nvSpPr>
        <p:spPr>
          <a:xfrm>
            <a:off x="7162743" y="411239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Select Items</a:t>
            </a:r>
            <a:endParaRPr/>
          </a:p>
        </p:txBody>
      </p:sp>
      <p:sp>
        <p:nvSpPr>
          <p:cNvPr id="1579" name="Google Shape;1579;p31"/>
          <p:cNvSpPr/>
          <p:nvPr/>
        </p:nvSpPr>
        <p:spPr>
          <a:xfrm>
            <a:off x="8585801" y="411239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Drag Items to Roadmap</a:t>
            </a:r>
            <a:endParaRPr/>
          </a:p>
        </p:txBody>
      </p:sp>
      <p:sp>
        <p:nvSpPr>
          <p:cNvPr id="1580" name="Google Shape;1580;p31"/>
          <p:cNvSpPr/>
          <p:nvPr/>
        </p:nvSpPr>
        <p:spPr>
          <a:xfrm>
            <a:off x="9999354" y="4112393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Confirmations</a:t>
            </a:r>
            <a:endParaRPr/>
          </a:p>
        </p:txBody>
      </p:sp>
      <p:sp>
        <p:nvSpPr>
          <p:cNvPr id="1581" name="Google Shape;1581;p31"/>
          <p:cNvSpPr/>
          <p:nvPr/>
        </p:nvSpPr>
        <p:spPr>
          <a:xfrm>
            <a:off x="1452536" y="4660320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Learn</a:t>
            </a:r>
            <a:endParaRPr/>
          </a:p>
        </p:txBody>
      </p:sp>
      <p:sp>
        <p:nvSpPr>
          <p:cNvPr id="1582" name="Google Shape;1582;p31"/>
          <p:cNvSpPr/>
          <p:nvPr/>
        </p:nvSpPr>
        <p:spPr>
          <a:xfrm>
            <a:off x="2887222" y="4660320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Welcome Email</a:t>
            </a:r>
            <a:endParaRPr/>
          </a:p>
        </p:txBody>
      </p:sp>
      <p:sp>
        <p:nvSpPr>
          <p:cNvPr id="1583" name="Google Shape;1583;p31"/>
          <p:cNvSpPr/>
          <p:nvPr/>
        </p:nvSpPr>
        <p:spPr>
          <a:xfrm>
            <a:off x="4312262" y="4660320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Free Webinar</a:t>
            </a:r>
            <a:endParaRPr/>
          </a:p>
        </p:txBody>
      </p:sp>
      <p:sp>
        <p:nvSpPr>
          <p:cNvPr id="1584" name="Google Shape;1584;p31"/>
          <p:cNvSpPr/>
          <p:nvPr/>
        </p:nvSpPr>
        <p:spPr>
          <a:xfrm>
            <a:off x="5737502" y="4660320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Set Date &amp; Timelines</a:t>
            </a:r>
            <a:endParaRPr/>
          </a:p>
        </p:txBody>
      </p:sp>
      <p:sp>
        <p:nvSpPr>
          <p:cNvPr id="1585" name="Google Shape;1585;p31"/>
          <p:cNvSpPr/>
          <p:nvPr/>
        </p:nvSpPr>
        <p:spPr>
          <a:xfrm>
            <a:off x="7162743" y="4660320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Rank Items</a:t>
            </a:r>
            <a:endParaRPr/>
          </a:p>
        </p:txBody>
      </p:sp>
      <p:sp>
        <p:nvSpPr>
          <p:cNvPr id="1586" name="Google Shape;1586;p31"/>
          <p:cNvSpPr/>
          <p:nvPr/>
        </p:nvSpPr>
        <p:spPr>
          <a:xfrm>
            <a:off x="1452536" y="5196434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Blog </a:t>
            </a:r>
            <a:endParaRPr/>
          </a:p>
        </p:txBody>
      </p:sp>
      <p:sp>
        <p:nvSpPr>
          <p:cNvPr id="1587" name="Google Shape;1587;p31"/>
          <p:cNvSpPr/>
          <p:nvPr/>
        </p:nvSpPr>
        <p:spPr>
          <a:xfrm>
            <a:off x="4312262" y="5196434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Tutorials</a:t>
            </a:r>
            <a:endParaRPr/>
          </a:p>
        </p:txBody>
      </p:sp>
      <p:sp>
        <p:nvSpPr>
          <p:cNvPr id="1588" name="Google Shape;1588;p31"/>
          <p:cNvSpPr/>
          <p:nvPr/>
        </p:nvSpPr>
        <p:spPr>
          <a:xfrm>
            <a:off x="5737502" y="5196434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Add Milestones</a:t>
            </a:r>
            <a:endParaRPr/>
          </a:p>
        </p:txBody>
      </p:sp>
      <p:sp>
        <p:nvSpPr>
          <p:cNvPr id="1589" name="Google Shape;1589;p31"/>
          <p:cNvSpPr/>
          <p:nvPr/>
        </p:nvSpPr>
        <p:spPr>
          <a:xfrm>
            <a:off x="1452536" y="5732548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Support</a:t>
            </a:r>
            <a:endParaRPr/>
          </a:p>
        </p:txBody>
      </p:sp>
      <p:sp>
        <p:nvSpPr>
          <p:cNvPr id="1590" name="Google Shape;1590;p31"/>
          <p:cNvSpPr/>
          <p:nvPr/>
        </p:nvSpPr>
        <p:spPr>
          <a:xfrm>
            <a:off x="4312262" y="5732548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Help/FAQ’s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594" name="Shape 1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5" name="Google Shape;1595;p32"/>
          <p:cNvSpPr txBox="1"/>
          <p:nvPr/>
        </p:nvSpPr>
        <p:spPr>
          <a:xfrm>
            <a:off x="2938238" y="355641"/>
            <a:ext cx="5795547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UX - Customer Journey Map (cont.)</a:t>
            </a:r>
            <a:endParaRPr/>
          </a:p>
        </p:txBody>
      </p:sp>
      <p:sp>
        <p:nvSpPr>
          <p:cNvPr id="1596" name="Google Shape;1596;p32"/>
          <p:cNvSpPr/>
          <p:nvPr/>
        </p:nvSpPr>
        <p:spPr>
          <a:xfrm>
            <a:off x="1270974" y="1136180"/>
            <a:ext cx="1800001" cy="401677"/>
          </a:xfrm>
          <a:prstGeom prst="homePlate">
            <a:avLst>
              <a:gd fmla="val 49639" name="adj"/>
            </a:avLst>
          </a:prstGeom>
          <a:solidFill>
            <a:srgbClr val="BFBFB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Research</a:t>
            </a:r>
            <a:endParaRPr/>
          </a:p>
        </p:txBody>
      </p:sp>
      <p:sp>
        <p:nvSpPr>
          <p:cNvPr id="1597" name="Google Shape;1597;p32"/>
          <p:cNvSpPr/>
          <p:nvPr/>
        </p:nvSpPr>
        <p:spPr>
          <a:xfrm>
            <a:off x="2791815" y="1135499"/>
            <a:ext cx="1800001" cy="401677"/>
          </a:xfrm>
          <a:prstGeom prst="chevron">
            <a:avLst>
              <a:gd fmla="val 50855" name="adj"/>
            </a:avLst>
          </a:prstGeom>
          <a:solidFill>
            <a:srgbClr val="BFBFB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Sign Up</a:t>
            </a:r>
            <a:endParaRPr/>
          </a:p>
        </p:txBody>
      </p:sp>
      <p:sp>
        <p:nvSpPr>
          <p:cNvPr id="1598" name="Google Shape;1598;p32"/>
          <p:cNvSpPr/>
          <p:nvPr/>
        </p:nvSpPr>
        <p:spPr>
          <a:xfrm>
            <a:off x="4315171" y="1135499"/>
            <a:ext cx="1800000" cy="401677"/>
          </a:xfrm>
          <a:prstGeom prst="chevron">
            <a:avLst>
              <a:gd fmla="val 50855" name="adj"/>
            </a:avLst>
          </a:prstGeom>
          <a:solidFill>
            <a:srgbClr val="BFBFB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Learn</a:t>
            </a:r>
            <a:endParaRPr/>
          </a:p>
        </p:txBody>
      </p:sp>
      <p:sp>
        <p:nvSpPr>
          <p:cNvPr id="1599" name="Google Shape;1599;p32"/>
          <p:cNvSpPr/>
          <p:nvPr/>
        </p:nvSpPr>
        <p:spPr>
          <a:xfrm>
            <a:off x="5836012" y="1135499"/>
            <a:ext cx="4230478" cy="401677"/>
          </a:xfrm>
          <a:prstGeom prst="chevron">
            <a:avLst>
              <a:gd fmla="val 50855" name="adj"/>
            </a:avLst>
          </a:prstGeom>
          <a:solidFill>
            <a:srgbClr val="BFBFB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Build your first Roadmap</a:t>
            </a:r>
            <a:endParaRPr/>
          </a:p>
        </p:txBody>
      </p:sp>
      <p:sp>
        <p:nvSpPr>
          <p:cNvPr id="1600" name="Google Shape;1600;p32"/>
          <p:cNvSpPr/>
          <p:nvPr/>
        </p:nvSpPr>
        <p:spPr>
          <a:xfrm>
            <a:off x="9772332" y="1135499"/>
            <a:ext cx="1800000" cy="401677"/>
          </a:xfrm>
          <a:prstGeom prst="chevron">
            <a:avLst>
              <a:gd fmla="val 50855" name="adj"/>
            </a:avLst>
          </a:prstGeom>
          <a:solidFill>
            <a:srgbClr val="BFBFB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Subscribe</a:t>
            </a:r>
            <a:endParaRPr/>
          </a:p>
        </p:txBody>
      </p:sp>
      <p:sp>
        <p:nvSpPr>
          <p:cNvPr id="1601" name="Google Shape;1601;p32"/>
          <p:cNvSpPr/>
          <p:nvPr/>
        </p:nvSpPr>
        <p:spPr>
          <a:xfrm>
            <a:off x="1269022" y="1639933"/>
            <a:ext cx="10303309" cy="2380175"/>
          </a:xfrm>
          <a:prstGeom prst="roundRect">
            <a:avLst>
              <a:gd fmla="val 0" name="adj"/>
            </a:avLst>
          </a:prstGeom>
          <a:solidFill>
            <a:schemeClr val="lt1">
              <a:alpha val="20000"/>
            </a:schemeClr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02" name="Google Shape;1602;p32"/>
          <p:cNvSpPr/>
          <p:nvPr/>
        </p:nvSpPr>
        <p:spPr>
          <a:xfrm rot="-5400000">
            <a:off x="-309539" y="2569143"/>
            <a:ext cx="2380172" cy="521758"/>
          </a:xfrm>
          <a:prstGeom prst="roundRect">
            <a:avLst>
              <a:gd fmla="val 0" name="adj"/>
            </a:avLst>
          </a:prstGeom>
          <a:solidFill>
            <a:schemeClr val="accent3"/>
          </a:solidFill>
          <a:ln>
            <a:noFill/>
          </a:ln>
          <a:effectLst>
            <a:outerShdw blurRad="330200" rotWithShape="0" algn="t" dir="5400000" dist="38100">
              <a:srgbClr val="000000">
                <a:alpha val="14901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Pain Points, Obstacles &amp; Objections</a:t>
            </a:r>
            <a:endParaRPr/>
          </a:p>
        </p:txBody>
      </p:sp>
      <p:sp>
        <p:nvSpPr>
          <p:cNvPr id="1603" name="Google Shape;1603;p32"/>
          <p:cNvSpPr/>
          <p:nvPr/>
        </p:nvSpPr>
        <p:spPr>
          <a:xfrm>
            <a:off x="1415960" y="190922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Difficult to tell about different product</a:t>
            </a:r>
            <a:endParaRPr/>
          </a:p>
        </p:txBody>
      </p:sp>
      <p:sp>
        <p:nvSpPr>
          <p:cNvPr id="1604" name="Google Shape;1604;p32"/>
          <p:cNvSpPr/>
          <p:nvPr/>
        </p:nvSpPr>
        <p:spPr>
          <a:xfrm>
            <a:off x="2850646" y="190922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Invite team to review</a:t>
            </a:r>
            <a:endParaRPr/>
          </a:p>
        </p:txBody>
      </p:sp>
      <p:sp>
        <p:nvSpPr>
          <p:cNvPr id="1605" name="Google Shape;1605;p32"/>
          <p:cNvSpPr/>
          <p:nvPr/>
        </p:nvSpPr>
        <p:spPr>
          <a:xfrm>
            <a:off x="4275686" y="190922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Can’t bring tour back once ended</a:t>
            </a:r>
            <a:endParaRPr/>
          </a:p>
        </p:txBody>
      </p:sp>
      <p:sp>
        <p:nvSpPr>
          <p:cNvPr id="1606" name="Google Shape;1606;p32"/>
          <p:cNvSpPr/>
          <p:nvPr/>
        </p:nvSpPr>
        <p:spPr>
          <a:xfrm>
            <a:off x="5700926" y="190922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Unclear how much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there to learn</a:t>
            </a:r>
            <a:endParaRPr/>
          </a:p>
        </p:txBody>
      </p:sp>
      <p:sp>
        <p:nvSpPr>
          <p:cNvPr id="1607" name="Google Shape;1607;p32"/>
          <p:cNvSpPr/>
          <p:nvPr/>
        </p:nvSpPr>
        <p:spPr>
          <a:xfrm>
            <a:off x="7126167" y="190922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This method is different than last one</a:t>
            </a:r>
            <a:endParaRPr/>
          </a:p>
        </p:txBody>
      </p:sp>
      <p:sp>
        <p:nvSpPr>
          <p:cNvPr id="1608" name="Google Shape;1608;p32"/>
          <p:cNvSpPr/>
          <p:nvPr/>
        </p:nvSpPr>
        <p:spPr>
          <a:xfrm>
            <a:off x="8549225" y="190922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Need easy way to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get my data</a:t>
            </a:r>
            <a:endParaRPr/>
          </a:p>
        </p:txBody>
      </p:sp>
      <p:sp>
        <p:nvSpPr>
          <p:cNvPr id="1609" name="Google Shape;1609;p32"/>
          <p:cNvSpPr/>
          <p:nvPr/>
        </p:nvSpPr>
        <p:spPr>
          <a:xfrm>
            <a:off x="9962778" y="190922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It expires soon</a:t>
            </a:r>
            <a:endParaRPr/>
          </a:p>
        </p:txBody>
      </p:sp>
      <p:sp>
        <p:nvSpPr>
          <p:cNvPr id="1610" name="Google Shape;1610;p32"/>
          <p:cNvSpPr/>
          <p:nvPr/>
        </p:nvSpPr>
        <p:spPr>
          <a:xfrm>
            <a:off x="1415960" y="2430700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Need to try</a:t>
            </a:r>
            <a:endParaRPr/>
          </a:p>
        </p:txBody>
      </p:sp>
      <p:sp>
        <p:nvSpPr>
          <p:cNvPr id="1611" name="Google Shape;1611;p32"/>
          <p:cNvSpPr/>
          <p:nvPr/>
        </p:nvSpPr>
        <p:spPr>
          <a:xfrm>
            <a:off x="2850646" y="2430700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Do I need to give card credential ?</a:t>
            </a:r>
            <a:endParaRPr/>
          </a:p>
        </p:txBody>
      </p:sp>
      <p:sp>
        <p:nvSpPr>
          <p:cNvPr id="1612" name="Google Shape;1612;p32"/>
          <p:cNvSpPr/>
          <p:nvPr/>
        </p:nvSpPr>
        <p:spPr>
          <a:xfrm>
            <a:off x="4275686" y="2430700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Unclear step after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Sign up</a:t>
            </a:r>
            <a:endParaRPr/>
          </a:p>
        </p:txBody>
      </p:sp>
      <p:sp>
        <p:nvSpPr>
          <p:cNvPr id="1613" name="Google Shape;1613;p32"/>
          <p:cNvSpPr/>
          <p:nvPr/>
        </p:nvSpPr>
        <p:spPr>
          <a:xfrm>
            <a:off x="5700926" y="2430700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Need help</a:t>
            </a:r>
            <a:endParaRPr/>
          </a:p>
        </p:txBody>
      </p:sp>
      <p:sp>
        <p:nvSpPr>
          <p:cNvPr id="1614" name="Google Shape;1614;p32"/>
          <p:cNvSpPr/>
          <p:nvPr/>
        </p:nvSpPr>
        <p:spPr>
          <a:xfrm>
            <a:off x="7126167" y="2430700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Need help</a:t>
            </a:r>
            <a:endParaRPr/>
          </a:p>
        </p:txBody>
      </p:sp>
      <p:sp>
        <p:nvSpPr>
          <p:cNvPr id="1615" name="Google Shape;1615;p32"/>
          <p:cNvSpPr/>
          <p:nvPr/>
        </p:nvSpPr>
        <p:spPr>
          <a:xfrm>
            <a:off x="9962778" y="2430700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Don’t know free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trail days left</a:t>
            </a:r>
            <a:endParaRPr/>
          </a:p>
        </p:txBody>
      </p:sp>
      <p:sp>
        <p:nvSpPr>
          <p:cNvPr id="1616" name="Google Shape;1616;p32"/>
          <p:cNvSpPr/>
          <p:nvPr/>
        </p:nvSpPr>
        <p:spPr>
          <a:xfrm>
            <a:off x="1415960" y="2952179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Some info. Is generic</a:t>
            </a:r>
            <a:endParaRPr/>
          </a:p>
        </p:txBody>
      </p:sp>
      <p:sp>
        <p:nvSpPr>
          <p:cNvPr id="1617" name="Google Shape;1617;p32"/>
          <p:cNvSpPr/>
          <p:nvPr/>
        </p:nvSpPr>
        <p:spPr>
          <a:xfrm>
            <a:off x="2850646" y="2952179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I still have questions</a:t>
            </a:r>
            <a:endParaRPr/>
          </a:p>
        </p:txBody>
      </p:sp>
      <p:sp>
        <p:nvSpPr>
          <p:cNvPr id="1618" name="Google Shape;1618;p32"/>
          <p:cNvSpPr/>
          <p:nvPr/>
        </p:nvSpPr>
        <p:spPr>
          <a:xfrm>
            <a:off x="4275686" y="2952179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Start with importing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my data</a:t>
            </a:r>
            <a:endParaRPr/>
          </a:p>
        </p:txBody>
      </p:sp>
      <p:sp>
        <p:nvSpPr>
          <p:cNvPr id="1619" name="Google Shape;1619;p32"/>
          <p:cNvSpPr/>
          <p:nvPr/>
        </p:nvSpPr>
        <p:spPr>
          <a:xfrm>
            <a:off x="5700926" y="2952179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Need easy way to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get data</a:t>
            </a:r>
            <a:endParaRPr/>
          </a:p>
        </p:txBody>
      </p:sp>
      <p:sp>
        <p:nvSpPr>
          <p:cNvPr id="1620" name="Google Shape;1620;p32"/>
          <p:cNvSpPr/>
          <p:nvPr/>
        </p:nvSpPr>
        <p:spPr>
          <a:xfrm>
            <a:off x="1415960" y="347650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What I get in enterprise plan ?</a:t>
            </a:r>
            <a:endParaRPr/>
          </a:p>
        </p:txBody>
      </p:sp>
      <p:sp>
        <p:nvSpPr>
          <p:cNvPr id="1621" name="Google Shape;1621;p32"/>
          <p:cNvSpPr/>
          <p:nvPr/>
        </p:nvSpPr>
        <p:spPr>
          <a:xfrm>
            <a:off x="4275686" y="347650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No sample templates</a:t>
            </a:r>
            <a:endParaRPr/>
          </a:p>
        </p:txBody>
      </p:sp>
      <p:sp>
        <p:nvSpPr>
          <p:cNvPr id="1622" name="Google Shape;1622;p32"/>
          <p:cNvSpPr/>
          <p:nvPr/>
        </p:nvSpPr>
        <p:spPr>
          <a:xfrm>
            <a:off x="1269022" y="4122184"/>
            <a:ext cx="10303309" cy="2380175"/>
          </a:xfrm>
          <a:prstGeom prst="roundRect">
            <a:avLst>
              <a:gd fmla="val 0" name="adj"/>
            </a:avLst>
          </a:prstGeom>
          <a:solidFill>
            <a:schemeClr val="lt1">
              <a:alpha val="20000"/>
            </a:schemeClr>
          </a:solidFill>
          <a:ln>
            <a:noFill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23" name="Google Shape;1623;p32"/>
          <p:cNvSpPr/>
          <p:nvPr/>
        </p:nvSpPr>
        <p:spPr>
          <a:xfrm rot="-5400000">
            <a:off x="-309539" y="5051394"/>
            <a:ext cx="2380172" cy="521758"/>
          </a:xfrm>
          <a:prstGeom prst="roundRect">
            <a:avLst>
              <a:gd fmla="val 0" name="adj"/>
            </a:avLst>
          </a:prstGeom>
          <a:solidFill>
            <a:schemeClr val="accent4"/>
          </a:solidFill>
          <a:ln>
            <a:noFill/>
          </a:ln>
          <a:effectLst>
            <a:outerShdw blurRad="330200" rotWithShape="0" algn="t" dir="5400000" dist="38100">
              <a:srgbClr val="000000">
                <a:alpha val="14901"/>
              </a:srgbClr>
            </a:outerShdw>
          </a:effectLst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Insights &amp; Opportunities</a:t>
            </a:r>
            <a:endParaRPr/>
          </a:p>
        </p:txBody>
      </p:sp>
      <p:sp>
        <p:nvSpPr>
          <p:cNvPr id="1624" name="Google Shape;1624;p32"/>
          <p:cNvSpPr/>
          <p:nvPr/>
        </p:nvSpPr>
        <p:spPr>
          <a:xfrm>
            <a:off x="1415960" y="4391472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Target on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landing pages</a:t>
            </a:r>
            <a:endParaRPr/>
          </a:p>
        </p:txBody>
      </p:sp>
      <p:sp>
        <p:nvSpPr>
          <p:cNvPr id="1625" name="Google Shape;1625;p32"/>
          <p:cNvSpPr/>
          <p:nvPr/>
        </p:nvSpPr>
        <p:spPr>
          <a:xfrm>
            <a:off x="2850646" y="4391472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Include FAQ’s in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sign up page</a:t>
            </a:r>
            <a:endParaRPr/>
          </a:p>
        </p:txBody>
      </p:sp>
      <p:sp>
        <p:nvSpPr>
          <p:cNvPr id="1626" name="Google Shape;1626;p32"/>
          <p:cNvSpPr/>
          <p:nvPr/>
        </p:nvSpPr>
        <p:spPr>
          <a:xfrm>
            <a:off x="4275686" y="4391472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New welcome screen</a:t>
            </a:r>
            <a:endParaRPr/>
          </a:p>
        </p:txBody>
      </p:sp>
      <p:sp>
        <p:nvSpPr>
          <p:cNvPr id="1627" name="Google Shape;1627;p32"/>
          <p:cNvSpPr/>
          <p:nvPr/>
        </p:nvSpPr>
        <p:spPr>
          <a:xfrm>
            <a:off x="5700926" y="4391472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Embedded Hotspot</a:t>
            </a:r>
            <a:endParaRPr/>
          </a:p>
        </p:txBody>
      </p:sp>
      <p:sp>
        <p:nvSpPr>
          <p:cNvPr id="1628" name="Google Shape;1628;p32"/>
          <p:cNvSpPr/>
          <p:nvPr/>
        </p:nvSpPr>
        <p:spPr>
          <a:xfrm>
            <a:off x="7126167" y="4391472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Embedded Hotspot</a:t>
            </a:r>
            <a:endParaRPr/>
          </a:p>
        </p:txBody>
      </p:sp>
      <p:sp>
        <p:nvSpPr>
          <p:cNvPr id="1629" name="Google Shape;1629;p32"/>
          <p:cNvSpPr/>
          <p:nvPr/>
        </p:nvSpPr>
        <p:spPr>
          <a:xfrm>
            <a:off x="8549225" y="4391472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Embedded Hotspot</a:t>
            </a:r>
            <a:endParaRPr/>
          </a:p>
        </p:txBody>
      </p:sp>
      <p:sp>
        <p:nvSpPr>
          <p:cNvPr id="1630" name="Google Shape;1630;p32"/>
          <p:cNvSpPr/>
          <p:nvPr/>
        </p:nvSpPr>
        <p:spPr>
          <a:xfrm>
            <a:off x="9962778" y="4391472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Big subscribe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button</a:t>
            </a:r>
            <a:endParaRPr/>
          </a:p>
        </p:txBody>
      </p:sp>
      <p:sp>
        <p:nvSpPr>
          <p:cNvPr id="1631" name="Google Shape;1631;p32"/>
          <p:cNvSpPr/>
          <p:nvPr/>
        </p:nvSpPr>
        <p:spPr>
          <a:xfrm>
            <a:off x="1415960" y="491295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Updated features</a:t>
            </a:r>
            <a:endParaRPr/>
          </a:p>
        </p:txBody>
      </p:sp>
      <p:sp>
        <p:nvSpPr>
          <p:cNvPr id="1632" name="Google Shape;1632;p32"/>
          <p:cNvSpPr/>
          <p:nvPr/>
        </p:nvSpPr>
        <p:spPr>
          <a:xfrm>
            <a:off x="2850646" y="491295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Ask for more user info. during sign up</a:t>
            </a:r>
            <a:endParaRPr/>
          </a:p>
        </p:txBody>
      </p:sp>
      <p:sp>
        <p:nvSpPr>
          <p:cNvPr id="1633" name="Google Shape;1633;p32"/>
          <p:cNvSpPr/>
          <p:nvPr/>
        </p:nvSpPr>
        <p:spPr>
          <a:xfrm>
            <a:off x="4275686" y="491295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Upgrade &amp; improved</a:t>
            </a:r>
            <a:endParaRPr/>
          </a:p>
        </p:txBody>
      </p:sp>
      <p:sp>
        <p:nvSpPr>
          <p:cNvPr id="1634" name="Google Shape;1634;p32"/>
          <p:cNvSpPr/>
          <p:nvPr/>
        </p:nvSpPr>
        <p:spPr>
          <a:xfrm>
            <a:off x="5700926" y="491295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Embedded tutorials</a:t>
            </a:r>
            <a:endParaRPr/>
          </a:p>
        </p:txBody>
      </p:sp>
      <p:sp>
        <p:nvSpPr>
          <p:cNvPr id="1635" name="Google Shape;1635;p32"/>
          <p:cNvSpPr/>
          <p:nvPr/>
        </p:nvSpPr>
        <p:spPr>
          <a:xfrm>
            <a:off x="7126167" y="491295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Embedded tutorials</a:t>
            </a:r>
            <a:endParaRPr/>
          </a:p>
        </p:txBody>
      </p:sp>
      <p:sp>
        <p:nvSpPr>
          <p:cNvPr id="1636" name="Google Shape;1636;p32"/>
          <p:cNvSpPr/>
          <p:nvPr/>
        </p:nvSpPr>
        <p:spPr>
          <a:xfrm>
            <a:off x="7126166" y="5434428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Gamification -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progress on trial</a:t>
            </a:r>
            <a:endParaRPr/>
          </a:p>
        </p:txBody>
      </p:sp>
      <p:sp>
        <p:nvSpPr>
          <p:cNvPr id="1637" name="Google Shape;1637;p32"/>
          <p:cNvSpPr/>
          <p:nvPr/>
        </p:nvSpPr>
        <p:spPr>
          <a:xfrm>
            <a:off x="1415960" y="5434429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Interactive marketing widgets </a:t>
            </a:r>
            <a:endParaRPr/>
          </a:p>
        </p:txBody>
      </p:sp>
      <p:sp>
        <p:nvSpPr>
          <p:cNvPr id="1638" name="Google Shape;1638;p32"/>
          <p:cNvSpPr/>
          <p:nvPr/>
        </p:nvSpPr>
        <p:spPr>
          <a:xfrm>
            <a:off x="2850646" y="5434429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Invite team for trials</a:t>
            </a:r>
            <a:endParaRPr/>
          </a:p>
        </p:txBody>
      </p:sp>
      <p:sp>
        <p:nvSpPr>
          <p:cNvPr id="1639" name="Google Shape;1639;p32"/>
          <p:cNvSpPr/>
          <p:nvPr/>
        </p:nvSpPr>
        <p:spPr>
          <a:xfrm>
            <a:off x="4275686" y="5434429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First roadmap</a:t>
            </a:r>
            <a:endParaRPr/>
          </a:p>
        </p:txBody>
      </p:sp>
      <p:sp>
        <p:nvSpPr>
          <p:cNvPr id="1640" name="Google Shape;1640;p32"/>
          <p:cNvSpPr/>
          <p:nvPr/>
        </p:nvSpPr>
        <p:spPr>
          <a:xfrm>
            <a:off x="5700926" y="5434429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Gamification -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progress on trial </a:t>
            </a:r>
            <a:endParaRPr/>
          </a:p>
        </p:txBody>
      </p:sp>
      <p:sp>
        <p:nvSpPr>
          <p:cNvPr id="1641" name="Google Shape;1641;p32"/>
          <p:cNvSpPr/>
          <p:nvPr/>
        </p:nvSpPr>
        <p:spPr>
          <a:xfrm>
            <a:off x="1415960" y="5958752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Sign up directly &amp; Enterprise brochure</a:t>
            </a:r>
            <a:endParaRPr/>
          </a:p>
        </p:txBody>
      </p:sp>
      <p:sp>
        <p:nvSpPr>
          <p:cNvPr id="1642" name="Google Shape;1642;p32"/>
          <p:cNvSpPr/>
          <p:nvPr/>
        </p:nvSpPr>
        <p:spPr>
          <a:xfrm>
            <a:off x="4275686" y="5958752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First roadmap</a:t>
            </a:r>
            <a:endParaRPr/>
          </a:p>
        </p:txBody>
      </p:sp>
      <p:sp>
        <p:nvSpPr>
          <p:cNvPr id="1643" name="Google Shape;1643;p32"/>
          <p:cNvSpPr/>
          <p:nvPr/>
        </p:nvSpPr>
        <p:spPr>
          <a:xfrm>
            <a:off x="8556029" y="4912951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Embedded tutorials</a:t>
            </a:r>
            <a:endParaRPr/>
          </a:p>
        </p:txBody>
      </p:sp>
      <p:sp>
        <p:nvSpPr>
          <p:cNvPr id="1644" name="Google Shape;1644;p32"/>
          <p:cNvSpPr/>
          <p:nvPr/>
        </p:nvSpPr>
        <p:spPr>
          <a:xfrm>
            <a:off x="8556029" y="5434429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Gamification -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progress on trial</a:t>
            </a:r>
            <a:endParaRPr/>
          </a:p>
        </p:txBody>
      </p:sp>
      <p:sp>
        <p:nvSpPr>
          <p:cNvPr id="1645" name="Google Shape;1645;p32"/>
          <p:cNvSpPr/>
          <p:nvPr/>
        </p:nvSpPr>
        <p:spPr>
          <a:xfrm>
            <a:off x="8556029" y="5958752"/>
            <a:ext cx="1302267" cy="274320"/>
          </a:xfrm>
          <a:prstGeom prst="roundRect">
            <a:avLst>
              <a:gd fmla="val 50000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Import JIRA issues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649" name="Shape 1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0" name="Google Shape;1650;p33"/>
          <p:cNvGrpSpPr/>
          <p:nvPr/>
        </p:nvGrpSpPr>
        <p:grpSpPr>
          <a:xfrm>
            <a:off x="1733895" y="1991702"/>
            <a:ext cx="8692468" cy="194394"/>
            <a:chOff x="1733895" y="1991702"/>
            <a:chExt cx="8692468" cy="194394"/>
          </a:xfrm>
        </p:grpSpPr>
        <p:grpSp>
          <p:nvGrpSpPr>
            <p:cNvPr id="1651" name="Google Shape;1651;p33"/>
            <p:cNvGrpSpPr/>
            <p:nvPr/>
          </p:nvGrpSpPr>
          <p:grpSpPr>
            <a:xfrm>
              <a:off x="1733895" y="1991702"/>
              <a:ext cx="238964" cy="194394"/>
              <a:chOff x="2440563" y="2469685"/>
              <a:chExt cx="199564" cy="194394"/>
            </a:xfrm>
          </p:grpSpPr>
          <p:sp>
            <p:nvSpPr>
              <p:cNvPr id="1652" name="Google Shape;1652;p33"/>
              <p:cNvSpPr/>
              <p:nvPr/>
            </p:nvSpPr>
            <p:spPr>
              <a:xfrm rot="5400000">
                <a:off x="2477276" y="2501228"/>
                <a:ext cx="126138" cy="199564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653" name="Google Shape;1653;p33"/>
              <p:cNvSpPr/>
              <p:nvPr/>
            </p:nvSpPr>
            <p:spPr>
              <a:xfrm rot="5400000">
                <a:off x="2477276" y="2432972"/>
                <a:ext cx="126138" cy="199564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654" name="Google Shape;1654;p33"/>
            <p:cNvGrpSpPr/>
            <p:nvPr/>
          </p:nvGrpSpPr>
          <p:grpSpPr>
            <a:xfrm>
              <a:off x="3424595" y="1991702"/>
              <a:ext cx="238964" cy="194394"/>
              <a:chOff x="2440563" y="2469685"/>
              <a:chExt cx="199564" cy="194394"/>
            </a:xfrm>
          </p:grpSpPr>
          <p:sp>
            <p:nvSpPr>
              <p:cNvPr id="1655" name="Google Shape;1655;p33"/>
              <p:cNvSpPr/>
              <p:nvPr/>
            </p:nvSpPr>
            <p:spPr>
              <a:xfrm rot="5400000">
                <a:off x="2477276" y="2501228"/>
                <a:ext cx="126138" cy="199564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656" name="Google Shape;1656;p33"/>
              <p:cNvSpPr/>
              <p:nvPr/>
            </p:nvSpPr>
            <p:spPr>
              <a:xfrm rot="5400000">
                <a:off x="2477276" y="2432972"/>
                <a:ext cx="126138" cy="199564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657" name="Google Shape;1657;p33"/>
            <p:cNvGrpSpPr/>
            <p:nvPr/>
          </p:nvGrpSpPr>
          <p:grpSpPr>
            <a:xfrm>
              <a:off x="5115295" y="1991702"/>
              <a:ext cx="238964" cy="194394"/>
              <a:chOff x="2440563" y="2469685"/>
              <a:chExt cx="199564" cy="194394"/>
            </a:xfrm>
          </p:grpSpPr>
          <p:sp>
            <p:nvSpPr>
              <p:cNvPr id="1658" name="Google Shape;1658;p33"/>
              <p:cNvSpPr/>
              <p:nvPr/>
            </p:nvSpPr>
            <p:spPr>
              <a:xfrm rot="5400000">
                <a:off x="2477276" y="2501228"/>
                <a:ext cx="126138" cy="199564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659" name="Google Shape;1659;p33"/>
              <p:cNvSpPr/>
              <p:nvPr/>
            </p:nvSpPr>
            <p:spPr>
              <a:xfrm rot="5400000">
                <a:off x="2477276" y="2432972"/>
                <a:ext cx="126138" cy="199564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660" name="Google Shape;1660;p33"/>
            <p:cNvGrpSpPr/>
            <p:nvPr/>
          </p:nvGrpSpPr>
          <p:grpSpPr>
            <a:xfrm>
              <a:off x="6805996" y="1991702"/>
              <a:ext cx="238964" cy="194394"/>
              <a:chOff x="2440563" y="2469685"/>
              <a:chExt cx="199564" cy="194394"/>
            </a:xfrm>
          </p:grpSpPr>
          <p:sp>
            <p:nvSpPr>
              <p:cNvPr id="1661" name="Google Shape;1661;p33"/>
              <p:cNvSpPr/>
              <p:nvPr/>
            </p:nvSpPr>
            <p:spPr>
              <a:xfrm rot="5400000">
                <a:off x="2477276" y="2501228"/>
                <a:ext cx="126138" cy="199564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662" name="Google Shape;1662;p33"/>
              <p:cNvSpPr/>
              <p:nvPr/>
            </p:nvSpPr>
            <p:spPr>
              <a:xfrm rot="5400000">
                <a:off x="2477276" y="2432972"/>
                <a:ext cx="126138" cy="199564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663" name="Google Shape;1663;p33"/>
            <p:cNvGrpSpPr/>
            <p:nvPr/>
          </p:nvGrpSpPr>
          <p:grpSpPr>
            <a:xfrm>
              <a:off x="8496696" y="1991702"/>
              <a:ext cx="238964" cy="194394"/>
              <a:chOff x="2440563" y="2469685"/>
              <a:chExt cx="199564" cy="194394"/>
            </a:xfrm>
          </p:grpSpPr>
          <p:sp>
            <p:nvSpPr>
              <p:cNvPr id="1664" name="Google Shape;1664;p33"/>
              <p:cNvSpPr/>
              <p:nvPr/>
            </p:nvSpPr>
            <p:spPr>
              <a:xfrm rot="5400000">
                <a:off x="2477276" y="2501228"/>
                <a:ext cx="126138" cy="199564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665" name="Google Shape;1665;p33"/>
              <p:cNvSpPr/>
              <p:nvPr/>
            </p:nvSpPr>
            <p:spPr>
              <a:xfrm rot="5400000">
                <a:off x="2477276" y="2432972"/>
                <a:ext cx="126138" cy="199564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grpSp>
          <p:nvGrpSpPr>
            <p:cNvPr id="1666" name="Google Shape;1666;p33"/>
            <p:cNvGrpSpPr/>
            <p:nvPr/>
          </p:nvGrpSpPr>
          <p:grpSpPr>
            <a:xfrm>
              <a:off x="10187399" y="1991702"/>
              <a:ext cx="238964" cy="194394"/>
              <a:chOff x="2440563" y="2469685"/>
              <a:chExt cx="199564" cy="194394"/>
            </a:xfrm>
          </p:grpSpPr>
          <p:sp>
            <p:nvSpPr>
              <p:cNvPr id="1667" name="Google Shape;1667;p33"/>
              <p:cNvSpPr/>
              <p:nvPr/>
            </p:nvSpPr>
            <p:spPr>
              <a:xfrm rot="5400000">
                <a:off x="2477276" y="2501228"/>
                <a:ext cx="126138" cy="199564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668" name="Google Shape;1668;p33"/>
              <p:cNvSpPr/>
              <p:nvPr/>
            </p:nvSpPr>
            <p:spPr>
              <a:xfrm rot="5400000">
                <a:off x="2477276" y="2432972"/>
                <a:ext cx="126138" cy="199564"/>
              </a:xfrm>
              <a:prstGeom prst="chevron">
                <a:avLst>
                  <a:gd fmla="val 69809" name="adj"/>
                </a:avLst>
              </a:pr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35950" lIns="35950" spcFirstLastPara="1" rIns="35950" wrap="square" tIns="3595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798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1669" name="Google Shape;1669;p33"/>
          <p:cNvSpPr/>
          <p:nvPr/>
        </p:nvSpPr>
        <p:spPr>
          <a:xfrm>
            <a:off x="1105437" y="2430530"/>
            <a:ext cx="1527617" cy="1152000"/>
          </a:xfrm>
          <a:prstGeom prst="roundRect">
            <a:avLst>
              <a:gd fmla="val 11504" name="adj"/>
            </a:avLst>
          </a:prstGeom>
          <a:solidFill>
            <a:schemeClr val="accent1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Need or Want</a:t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70" name="Google Shape;1670;p33"/>
          <p:cNvSpPr/>
          <p:nvPr/>
        </p:nvSpPr>
        <p:spPr>
          <a:xfrm>
            <a:off x="2796138" y="2430530"/>
            <a:ext cx="1527617" cy="1152000"/>
          </a:xfrm>
          <a:prstGeom prst="roundRect">
            <a:avLst>
              <a:gd fmla="val 11504" name="adj"/>
            </a:avLst>
          </a:prstGeom>
          <a:solidFill>
            <a:srgbClr val="7F7F7F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How ?</a:t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71" name="Google Shape;1671;p33"/>
          <p:cNvSpPr/>
          <p:nvPr/>
        </p:nvSpPr>
        <p:spPr>
          <a:xfrm>
            <a:off x="4486839" y="2430530"/>
            <a:ext cx="1527617" cy="1152000"/>
          </a:xfrm>
          <a:prstGeom prst="roundRect">
            <a:avLst>
              <a:gd fmla="val 11504" name="adj"/>
            </a:avLst>
          </a:prstGeom>
          <a:solidFill>
            <a:schemeClr val="accent2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Shop</a:t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72" name="Google Shape;1672;p33"/>
          <p:cNvSpPr/>
          <p:nvPr/>
        </p:nvSpPr>
        <p:spPr>
          <a:xfrm>
            <a:off x="6177540" y="2430530"/>
            <a:ext cx="1527617" cy="1152000"/>
          </a:xfrm>
          <a:prstGeom prst="roundRect">
            <a:avLst>
              <a:gd fmla="val 11504" name="adj"/>
            </a:avLst>
          </a:prstGeom>
          <a:solidFill>
            <a:srgbClr val="7F7F7F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Plan of Action</a:t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73" name="Google Shape;1673;p33"/>
          <p:cNvSpPr/>
          <p:nvPr/>
        </p:nvSpPr>
        <p:spPr>
          <a:xfrm>
            <a:off x="7868242" y="2430530"/>
            <a:ext cx="1527617" cy="1152000"/>
          </a:xfrm>
          <a:prstGeom prst="roundRect">
            <a:avLst>
              <a:gd fmla="val 11504" name="adj"/>
            </a:avLst>
          </a:prstGeom>
          <a:solidFill>
            <a:schemeClr val="accent3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Purchase</a:t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74" name="Google Shape;1674;p33"/>
          <p:cNvSpPr/>
          <p:nvPr/>
        </p:nvSpPr>
        <p:spPr>
          <a:xfrm>
            <a:off x="9558943" y="2430530"/>
            <a:ext cx="1527617" cy="1152000"/>
          </a:xfrm>
          <a:prstGeom prst="roundRect">
            <a:avLst>
              <a:gd fmla="val 11504" name="adj"/>
            </a:avLst>
          </a:prstGeom>
          <a:solidFill>
            <a:schemeClr val="accent4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Good Decision</a:t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75" name="Google Shape;1675;p33"/>
          <p:cNvSpPr/>
          <p:nvPr/>
        </p:nvSpPr>
        <p:spPr>
          <a:xfrm>
            <a:off x="1105437" y="1217119"/>
            <a:ext cx="1527618" cy="525875"/>
          </a:xfrm>
          <a:prstGeom prst="roundRect">
            <a:avLst>
              <a:gd fmla="val 11504" name="adj"/>
            </a:avLst>
          </a:prstGeom>
          <a:solidFill>
            <a:schemeClr val="lt1"/>
          </a:solidFill>
          <a:ln cap="flat" cmpd="sng" w="9525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TRIGGER</a:t>
            </a:r>
            <a:endParaRPr b="1" i="0" sz="9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76" name="Google Shape;1676;p33"/>
          <p:cNvSpPr/>
          <p:nvPr/>
        </p:nvSpPr>
        <p:spPr>
          <a:xfrm>
            <a:off x="2796137" y="1217119"/>
            <a:ext cx="1527618" cy="525875"/>
          </a:xfrm>
          <a:prstGeom prst="roundRect">
            <a:avLst>
              <a:gd fmla="val 11504" name="adj"/>
            </a:avLst>
          </a:prstGeom>
          <a:solidFill>
            <a:schemeClr val="lt1"/>
          </a:solidFill>
          <a:ln cap="flat" cmpd="sng" w="9525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EXPLORATION</a:t>
            </a:r>
            <a:endParaRPr b="1" i="0" sz="9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77" name="Google Shape;1677;p33"/>
          <p:cNvSpPr/>
          <p:nvPr/>
        </p:nvSpPr>
        <p:spPr>
          <a:xfrm>
            <a:off x="4486838" y="1217119"/>
            <a:ext cx="1527618" cy="525875"/>
          </a:xfrm>
          <a:prstGeom prst="roundRect">
            <a:avLst>
              <a:gd fmla="val 11504" name="adj"/>
            </a:avLst>
          </a:prstGeom>
          <a:solidFill>
            <a:schemeClr val="lt1"/>
          </a:solidFill>
          <a:ln cap="flat" cmpd="sng" w="9525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CHOICE</a:t>
            </a:r>
            <a:endParaRPr b="1" i="0" sz="9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78" name="Google Shape;1678;p33"/>
          <p:cNvSpPr/>
          <p:nvPr/>
        </p:nvSpPr>
        <p:spPr>
          <a:xfrm>
            <a:off x="6177538" y="1217119"/>
            <a:ext cx="1527618" cy="525875"/>
          </a:xfrm>
          <a:prstGeom prst="roundRect">
            <a:avLst>
              <a:gd fmla="val 11504" name="adj"/>
            </a:avLst>
          </a:prstGeom>
          <a:solidFill>
            <a:schemeClr val="lt1"/>
          </a:solidFill>
          <a:ln cap="flat" cmpd="sng" w="9525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COMPARE</a:t>
            </a:r>
            <a:endParaRPr b="1" i="0" sz="9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79" name="Google Shape;1679;p33"/>
          <p:cNvSpPr/>
          <p:nvPr/>
        </p:nvSpPr>
        <p:spPr>
          <a:xfrm>
            <a:off x="7868239" y="1217119"/>
            <a:ext cx="1527618" cy="525875"/>
          </a:xfrm>
          <a:prstGeom prst="roundRect">
            <a:avLst>
              <a:gd fmla="val 11504" name="adj"/>
            </a:avLst>
          </a:prstGeom>
          <a:solidFill>
            <a:schemeClr val="lt1"/>
          </a:solidFill>
          <a:ln cap="flat" cmpd="sng" w="9525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TAKE ACTION</a:t>
            </a:r>
            <a:endParaRPr b="1" i="0" sz="9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80" name="Google Shape;1680;p33"/>
          <p:cNvSpPr/>
          <p:nvPr/>
        </p:nvSpPr>
        <p:spPr>
          <a:xfrm>
            <a:off x="9558942" y="1217119"/>
            <a:ext cx="1527618" cy="525875"/>
          </a:xfrm>
          <a:prstGeom prst="roundRect">
            <a:avLst>
              <a:gd fmla="val 11504" name="adj"/>
            </a:avLst>
          </a:prstGeom>
          <a:solidFill>
            <a:schemeClr val="lt1"/>
          </a:solidFill>
          <a:ln cap="flat" cmpd="sng" w="9525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REVIEW</a:t>
            </a:r>
            <a:endParaRPr b="1" i="0" sz="9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681" name="Google Shape;1681;p33"/>
          <p:cNvGrpSpPr/>
          <p:nvPr/>
        </p:nvGrpSpPr>
        <p:grpSpPr>
          <a:xfrm>
            <a:off x="2444947" y="2589211"/>
            <a:ext cx="548641" cy="842984"/>
            <a:chOff x="2444947" y="2589211"/>
            <a:chExt cx="548641" cy="842984"/>
          </a:xfrm>
        </p:grpSpPr>
        <p:sp>
          <p:nvSpPr>
            <p:cNvPr id="1682" name="Google Shape;1682;p33"/>
            <p:cNvSpPr/>
            <p:nvPr/>
          </p:nvSpPr>
          <p:spPr>
            <a:xfrm rot="-5400000">
              <a:off x="2641543" y="2392615"/>
              <a:ext cx="155448" cy="548640"/>
            </a:xfrm>
            <a:prstGeom prst="downArrow">
              <a:avLst>
                <a:gd fmla="val 24288" name="adj1"/>
                <a:gd fmla="val 5000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683" name="Google Shape;1683;p33"/>
            <p:cNvSpPr/>
            <p:nvPr/>
          </p:nvSpPr>
          <p:spPr>
            <a:xfrm rot="-5400000">
              <a:off x="2641544" y="3080151"/>
              <a:ext cx="155448" cy="548640"/>
            </a:xfrm>
            <a:prstGeom prst="downArrow">
              <a:avLst>
                <a:gd fmla="val 24288" name="adj1"/>
                <a:gd fmla="val 5000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684" name="Google Shape;1684;p33"/>
          <p:cNvGrpSpPr/>
          <p:nvPr/>
        </p:nvGrpSpPr>
        <p:grpSpPr>
          <a:xfrm>
            <a:off x="4135645" y="2589212"/>
            <a:ext cx="548642" cy="842984"/>
            <a:chOff x="4135645" y="2589212"/>
            <a:chExt cx="548642" cy="842984"/>
          </a:xfrm>
        </p:grpSpPr>
        <p:sp>
          <p:nvSpPr>
            <p:cNvPr id="1685" name="Google Shape;1685;p33"/>
            <p:cNvSpPr/>
            <p:nvPr/>
          </p:nvSpPr>
          <p:spPr>
            <a:xfrm rot="-5400000">
              <a:off x="4332241" y="2392616"/>
              <a:ext cx="155448" cy="548640"/>
            </a:xfrm>
            <a:prstGeom prst="downArrow">
              <a:avLst>
                <a:gd fmla="val 24288" name="adj1"/>
                <a:gd fmla="val 5000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686" name="Google Shape;1686;p33"/>
            <p:cNvSpPr/>
            <p:nvPr/>
          </p:nvSpPr>
          <p:spPr>
            <a:xfrm rot="-5400000">
              <a:off x="4332243" y="3080152"/>
              <a:ext cx="155448" cy="548640"/>
            </a:xfrm>
            <a:prstGeom prst="downArrow">
              <a:avLst>
                <a:gd fmla="val 24288" name="adj1"/>
                <a:gd fmla="val 5000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687" name="Google Shape;1687;p33"/>
          <p:cNvGrpSpPr/>
          <p:nvPr/>
        </p:nvGrpSpPr>
        <p:grpSpPr>
          <a:xfrm>
            <a:off x="5826349" y="2589210"/>
            <a:ext cx="548642" cy="842984"/>
            <a:chOff x="5826349" y="2589210"/>
            <a:chExt cx="548642" cy="842984"/>
          </a:xfrm>
        </p:grpSpPr>
        <p:sp>
          <p:nvSpPr>
            <p:cNvPr id="1688" name="Google Shape;1688;p33"/>
            <p:cNvSpPr/>
            <p:nvPr/>
          </p:nvSpPr>
          <p:spPr>
            <a:xfrm rot="-5400000">
              <a:off x="6022945" y="2392614"/>
              <a:ext cx="155448" cy="548640"/>
            </a:xfrm>
            <a:prstGeom prst="downArrow">
              <a:avLst>
                <a:gd fmla="val 24288" name="adj1"/>
                <a:gd fmla="val 5000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689" name="Google Shape;1689;p33"/>
            <p:cNvSpPr/>
            <p:nvPr/>
          </p:nvSpPr>
          <p:spPr>
            <a:xfrm rot="-5400000">
              <a:off x="6022947" y="3080150"/>
              <a:ext cx="155448" cy="548640"/>
            </a:xfrm>
            <a:prstGeom prst="downArrow">
              <a:avLst>
                <a:gd fmla="val 24288" name="adj1"/>
                <a:gd fmla="val 5000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690" name="Google Shape;1690;p33"/>
          <p:cNvGrpSpPr/>
          <p:nvPr/>
        </p:nvGrpSpPr>
        <p:grpSpPr>
          <a:xfrm>
            <a:off x="7517050" y="2589209"/>
            <a:ext cx="548641" cy="842984"/>
            <a:chOff x="7517050" y="2589209"/>
            <a:chExt cx="548641" cy="842984"/>
          </a:xfrm>
        </p:grpSpPr>
        <p:sp>
          <p:nvSpPr>
            <p:cNvPr id="1691" name="Google Shape;1691;p33"/>
            <p:cNvSpPr/>
            <p:nvPr/>
          </p:nvSpPr>
          <p:spPr>
            <a:xfrm rot="-5400000">
              <a:off x="7713646" y="2392613"/>
              <a:ext cx="155448" cy="548640"/>
            </a:xfrm>
            <a:prstGeom prst="downArrow">
              <a:avLst>
                <a:gd fmla="val 24288" name="adj1"/>
                <a:gd fmla="val 5000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692" name="Google Shape;1692;p33"/>
            <p:cNvSpPr/>
            <p:nvPr/>
          </p:nvSpPr>
          <p:spPr>
            <a:xfrm rot="-5400000">
              <a:off x="7713647" y="3080149"/>
              <a:ext cx="155448" cy="548640"/>
            </a:xfrm>
            <a:prstGeom prst="downArrow">
              <a:avLst>
                <a:gd fmla="val 24288" name="adj1"/>
                <a:gd fmla="val 5000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693" name="Google Shape;1693;p33"/>
          <p:cNvGrpSpPr/>
          <p:nvPr/>
        </p:nvGrpSpPr>
        <p:grpSpPr>
          <a:xfrm>
            <a:off x="9207750" y="2589209"/>
            <a:ext cx="548642" cy="842984"/>
            <a:chOff x="9207750" y="2589209"/>
            <a:chExt cx="548642" cy="842984"/>
          </a:xfrm>
        </p:grpSpPr>
        <p:sp>
          <p:nvSpPr>
            <p:cNvPr id="1694" name="Google Shape;1694;p33"/>
            <p:cNvSpPr/>
            <p:nvPr/>
          </p:nvSpPr>
          <p:spPr>
            <a:xfrm rot="-5400000">
              <a:off x="9404346" y="2392613"/>
              <a:ext cx="155448" cy="548640"/>
            </a:xfrm>
            <a:prstGeom prst="downArrow">
              <a:avLst>
                <a:gd fmla="val 24288" name="adj1"/>
                <a:gd fmla="val 5000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695" name="Google Shape;1695;p33"/>
            <p:cNvSpPr/>
            <p:nvPr/>
          </p:nvSpPr>
          <p:spPr>
            <a:xfrm rot="-5400000">
              <a:off x="9404348" y="3080149"/>
              <a:ext cx="155448" cy="548640"/>
            </a:xfrm>
            <a:prstGeom prst="downArrow">
              <a:avLst>
                <a:gd fmla="val 24288" name="adj1"/>
                <a:gd fmla="val 50000" name="adj2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696" name="Google Shape;1696;p33"/>
          <p:cNvSpPr/>
          <p:nvPr/>
        </p:nvSpPr>
        <p:spPr>
          <a:xfrm rot="5400000">
            <a:off x="4825611" y="25007"/>
            <a:ext cx="2540778" cy="9981123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97" name="Google Shape;1697;p33"/>
          <p:cNvSpPr/>
          <p:nvPr/>
        </p:nvSpPr>
        <p:spPr>
          <a:xfrm rot="-5400000">
            <a:off x="4825608" y="61103"/>
            <a:ext cx="2540780" cy="9981123"/>
          </a:xfrm>
          <a:prstGeom prst="rtTriangle">
            <a:avLst/>
          </a:prstGeom>
          <a:solidFill>
            <a:srgbClr val="D8D8D8">
              <a:alpha val="56862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698" name="Google Shape;1698;p33"/>
          <p:cNvSpPr txBox="1"/>
          <p:nvPr/>
        </p:nvSpPr>
        <p:spPr>
          <a:xfrm>
            <a:off x="9466979" y="5876020"/>
            <a:ext cx="1277594" cy="1384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rPr>
              <a:t>Wasted Media Budget</a:t>
            </a:r>
            <a:endParaRPr/>
          </a:p>
        </p:txBody>
      </p:sp>
      <p:sp>
        <p:nvSpPr>
          <p:cNvPr id="1699" name="Google Shape;1699;p33"/>
          <p:cNvSpPr txBox="1"/>
          <p:nvPr/>
        </p:nvSpPr>
        <p:spPr>
          <a:xfrm>
            <a:off x="1504487" y="4072822"/>
            <a:ext cx="1505675" cy="522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Broad Reach Placements, TV, Newspaper, Outdoor, Online Display Media (CPM)</a:t>
            </a:r>
            <a:endParaRPr/>
          </a:p>
        </p:txBody>
      </p:sp>
      <p:sp>
        <p:nvSpPr>
          <p:cNvPr id="1700" name="Google Shape;1700;p33"/>
          <p:cNvSpPr txBox="1"/>
          <p:nvPr/>
        </p:nvSpPr>
        <p:spPr>
          <a:xfrm>
            <a:off x="3831386" y="4072822"/>
            <a:ext cx="1522873" cy="522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Target Reach Placement, TV (DR), Radio, POS, DR Mail Performance Media, Search</a:t>
            </a:r>
            <a:endParaRPr/>
          </a:p>
        </p:txBody>
      </p:sp>
      <p:sp>
        <p:nvSpPr>
          <p:cNvPr id="1701" name="Google Shape;1701;p33"/>
          <p:cNvSpPr txBox="1"/>
          <p:nvPr/>
        </p:nvSpPr>
        <p:spPr>
          <a:xfrm>
            <a:off x="6402023" y="4072822"/>
            <a:ext cx="1292676" cy="34259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Website</a:t>
            </a:r>
            <a:endParaRPr/>
          </a:p>
          <a:p>
            <a:pPr indent="0" lvl="0" marL="0" marR="0" rtl="0" algn="l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Retail</a:t>
            </a:r>
            <a:endParaRPr/>
          </a:p>
        </p:txBody>
      </p:sp>
      <p:sp>
        <p:nvSpPr>
          <p:cNvPr id="1702" name="Google Shape;1702;p33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706" name="Shape 17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7" name="Google Shape;1707;p34"/>
          <p:cNvGrpSpPr/>
          <p:nvPr/>
        </p:nvGrpSpPr>
        <p:grpSpPr>
          <a:xfrm>
            <a:off x="1332734" y="1528175"/>
            <a:ext cx="9817637" cy="4621505"/>
            <a:chOff x="1332734" y="1528175"/>
            <a:chExt cx="9817637" cy="4621505"/>
          </a:xfrm>
        </p:grpSpPr>
        <p:sp>
          <p:nvSpPr>
            <p:cNvPr id="1708" name="Google Shape;1708;p34"/>
            <p:cNvSpPr/>
            <p:nvPr/>
          </p:nvSpPr>
          <p:spPr>
            <a:xfrm>
              <a:off x="1332734" y="1528175"/>
              <a:ext cx="1870008" cy="4621505"/>
            </a:xfrm>
            <a:prstGeom prst="rect">
              <a:avLst/>
            </a:prstGeom>
            <a:solidFill>
              <a:srgbClr val="7F7F7F">
                <a:alpha val="9803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09" name="Google Shape;1709;p34"/>
            <p:cNvSpPr/>
            <p:nvPr/>
          </p:nvSpPr>
          <p:spPr>
            <a:xfrm>
              <a:off x="3202742" y="1528175"/>
              <a:ext cx="1987151" cy="4621505"/>
            </a:xfrm>
            <a:prstGeom prst="rect">
              <a:avLst/>
            </a:prstGeom>
            <a:solidFill>
              <a:schemeClr val="accent1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10" name="Google Shape;1710;p34"/>
            <p:cNvSpPr/>
            <p:nvPr/>
          </p:nvSpPr>
          <p:spPr>
            <a:xfrm>
              <a:off x="5189618" y="1528175"/>
              <a:ext cx="1992808" cy="4621505"/>
            </a:xfrm>
            <a:prstGeom prst="rect">
              <a:avLst/>
            </a:prstGeom>
            <a:solidFill>
              <a:schemeClr val="accent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11" name="Google Shape;1711;p34"/>
            <p:cNvSpPr/>
            <p:nvPr/>
          </p:nvSpPr>
          <p:spPr>
            <a:xfrm>
              <a:off x="7181696" y="1528175"/>
              <a:ext cx="1992809" cy="4621505"/>
            </a:xfrm>
            <a:prstGeom prst="rect">
              <a:avLst/>
            </a:prstGeom>
            <a:solidFill>
              <a:schemeClr val="accent3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12" name="Google Shape;1712;p34"/>
            <p:cNvSpPr/>
            <p:nvPr/>
          </p:nvSpPr>
          <p:spPr>
            <a:xfrm>
              <a:off x="9174537" y="1528175"/>
              <a:ext cx="1975834" cy="4621505"/>
            </a:xfrm>
            <a:prstGeom prst="rect">
              <a:avLst/>
            </a:prstGeom>
            <a:solidFill>
              <a:schemeClr val="accent4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1713" name="Google Shape;1713;p34"/>
          <p:cNvSpPr/>
          <p:nvPr/>
        </p:nvSpPr>
        <p:spPr>
          <a:xfrm flipH="1" rot="-5400000">
            <a:off x="375332" y="5177988"/>
            <a:ext cx="1568439" cy="374949"/>
          </a:xfrm>
          <a:prstGeom prst="homePlate">
            <a:avLst>
              <a:gd fmla="val 0" name="adj"/>
            </a:avLst>
          </a:prstGeom>
          <a:solidFill>
            <a:srgbClr val="BFBFB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18000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We Need to…</a:t>
            </a:r>
            <a:endParaRPr/>
          </a:p>
        </p:txBody>
      </p:sp>
      <p:sp>
        <p:nvSpPr>
          <p:cNvPr id="1714" name="Google Shape;1714;p34"/>
          <p:cNvSpPr/>
          <p:nvPr/>
        </p:nvSpPr>
        <p:spPr>
          <a:xfrm flipH="1" rot="-5400000">
            <a:off x="132746" y="3714483"/>
            <a:ext cx="2048745" cy="374949"/>
          </a:xfrm>
          <a:prstGeom prst="homePlate">
            <a:avLst>
              <a:gd fmla="val 50000" name="adj"/>
            </a:avLst>
          </a:prstGeom>
          <a:solidFill>
            <a:srgbClr val="BFBFB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Emotions</a:t>
            </a:r>
            <a:endParaRPr/>
          </a:p>
        </p:txBody>
      </p:sp>
      <p:sp>
        <p:nvSpPr>
          <p:cNvPr id="1715" name="Google Shape;1715;p34"/>
          <p:cNvSpPr/>
          <p:nvPr/>
        </p:nvSpPr>
        <p:spPr>
          <a:xfrm flipH="1" rot="-5400000">
            <a:off x="223460" y="2067844"/>
            <a:ext cx="1867311" cy="374949"/>
          </a:xfrm>
          <a:prstGeom prst="homePlate">
            <a:avLst>
              <a:gd fmla="val 50000" name="adj"/>
            </a:avLst>
          </a:prstGeom>
          <a:solidFill>
            <a:srgbClr val="BFBFB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Typical Question</a:t>
            </a:r>
            <a:endParaRPr/>
          </a:p>
        </p:txBody>
      </p:sp>
      <p:sp>
        <p:nvSpPr>
          <p:cNvPr id="1716" name="Google Shape;1716;p34"/>
          <p:cNvSpPr/>
          <p:nvPr/>
        </p:nvSpPr>
        <p:spPr>
          <a:xfrm>
            <a:off x="1464306" y="1321663"/>
            <a:ext cx="1527617" cy="400832"/>
          </a:xfrm>
          <a:prstGeom prst="roundRect">
            <a:avLst>
              <a:gd fmla="val 11504" name="adj"/>
            </a:avLst>
          </a:prstGeom>
          <a:solidFill>
            <a:srgbClr val="F4F4F4"/>
          </a:solidFill>
          <a:ln cap="flat" cmpd="sng" w="9525">
            <a:solidFill>
              <a:srgbClr val="7F7F7F"/>
            </a:solidFill>
            <a:prstDash val="dash"/>
            <a:round/>
            <a:headEnd len="sm" w="sm" type="none"/>
            <a:tailEnd len="sm" w="sm" type="none"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17" name="Google Shape;1717;p34"/>
          <p:cNvSpPr/>
          <p:nvPr/>
        </p:nvSpPr>
        <p:spPr>
          <a:xfrm>
            <a:off x="1543554" y="1400911"/>
            <a:ext cx="1527617" cy="400832"/>
          </a:xfrm>
          <a:prstGeom prst="roundRect">
            <a:avLst>
              <a:gd fmla="val 11504" name="adj"/>
            </a:avLst>
          </a:prstGeom>
          <a:solidFill>
            <a:srgbClr val="7F7F7F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RESEARCH</a:t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18" name="Google Shape;1718;p34"/>
          <p:cNvSpPr/>
          <p:nvPr/>
        </p:nvSpPr>
        <p:spPr>
          <a:xfrm>
            <a:off x="3386789" y="1321663"/>
            <a:ext cx="1527617" cy="400832"/>
          </a:xfrm>
          <a:prstGeom prst="roundRect">
            <a:avLst>
              <a:gd fmla="val 11504" name="adj"/>
            </a:avLst>
          </a:prstGeom>
          <a:solidFill>
            <a:srgbClr val="F4F4F4"/>
          </a:solidFill>
          <a:ln cap="rnd" cmpd="sng" w="9525">
            <a:solidFill>
              <a:schemeClr val="accent1"/>
            </a:solidFill>
            <a:prstDash val="dash"/>
            <a:round/>
            <a:headEnd len="sm" w="sm" type="none"/>
            <a:tailEnd len="sm" w="sm" type="none"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19" name="Google Shape;1719;p34"/>
          <p:cNvSpPr/>
          <p:nvPr/>
        </p:nvSpPr>
        <p:spPr>
          <a:xfrm>
            <a:off x="3478229" y="1400911"/>
            <a:ext cx="1527617" cy="400832"/>
          </a:xfrm>
          <a:prstGeom prst="roundRect">
            <a:avLst>
              <a:gd fmla="val 11504" name="adj"/>
            </a:avLst>
          </a:prstGeom>
          <a:solidFill>
            <a:schemeClr val="accent1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COMPARISON</a:t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20" name="Google Shape;1720;p34"/>
          <p:cNvSpPr/>
          <p:nvPr/>
        </p:nvSpPr>
        <p:spPr>
          <a:xfrm>
            <a:off x="5376494" y="1321663"/>
            <a:ext cx="1527617" cy="400832"/>
          </a:xfrm>
          <a:prstGeom prst="roundRect">
            <a:avLst>
              <a:gd fmla="val 11504" name="adj"/>
            </a:avLst>
          </a:prstGeom>
          <a:solidFill>
            <a:srgbClr val="F4F4F4"/>
          </a:solidFill>
          <a:ln cap="rnd" cmpd="sng" w="9525">
            <a:solidFill>
              <a:schemeClr val="accent2"/>
            </a:solidFill>
            <a:prstDash val="dash"/>
            <a:round/>
            <a:headEnd len="sm" w="sm" type="none"/>
            <a:tailEnd len="sm" w="sm" type="none"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21" name="Google Shape;1721;p34"/>
          <p:cNvSpPr/>
          <p:nvPr/>
        </p:nvSpPr>
        <p:spPr>
          <a:xfrm>
            <a:off x="5467934" y="1400911"/>
            <a:ext cx="1527617" cy="400832"/>
          </a:xfrm>
          <a:prstGeom prst="roundRect">
            <a:avLst>
              <a:gd fmla="val 11504" name="adj"/>
            </a:avLst>
          </a:prstGeom>
          <a:solidFill>
            <a:schemeClr val="accent2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WORKSHOP</a:t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22" name="Google Shape;1722;p34"/>
          <p:cNvSpPr/>
          <p:nvPr/>
        </p:nvSpPr>
        <p:spPr>
          <a:xfrm>
            <a:off x="7374668" y="1332769"/>
            <a:ext cx="1527617" cy="400832"/>
          </a:xfrm>
          <a:prstGeom prst="roundRect">
            <a:avLst>
              <a:gd fmla="val 11504" name="adj"/>
            </a:avLst>
          </a:prstGeom>
          <a:solidFill>
            <a:srgbClr val="F4F4F4"/>
          </a:solidFill>
          <a:ln cap="rnd" cmpd="sng" w="9525">
            <a:solidFill>
              <a:schemeClr val="accent3"/>
            </a:solidFill>
            <a:prstDash val="dash"/>
            <a:round/>
            <a:headEnd len="sm" w="sm" type="none"/>
            <a:tailEnd len="sm" w="sm" type="none"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23" name="Google Shape;1723;p34"/>
          <p:cNvSpPr/>
          <p:nvPr/>
        </p:nvSpPr>
        <p:spPr>
          <a:xfrm>
            <a:off x="7453916" y="1412017"/>
            <a:ext cx="1527617" cy="400832"/>
          </a:xfrm>
          <a:prstGeom prst="roundRect">
            <a:avLst>
              <a:gd fmla="val 11504" name="adj"/>
            </a:avLst>
          </a:prstGeom>
          <a:solidFill>
            <a:schemeClr val="accent3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QUOTE</a:t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24" name="Google Shape;1724;p34"/>
          <p:cNvSpPr/>
          <p:nvPr/>
        </p:nvSpPr>
        <p:spPr>
          <a:xfrm>
            <a:off x="9359022" y="1332769"/>
            <a:ext cx="1527617" cy="400832"/>
          </a:xfrm>
          <a:prstGeom prst="roundRect">
            <a:avLst>
              <a:gd fmla="val 11504" name="adj"/>
            </a:avLst>
          </a:prstGeom>
          <a:solidFill>
            <a:srgbClr val="F4F4F4"/>
          </a:solidFill>
          <a:ln cap="rnd" cmpd="sng" w="9525">
            <a:solidFill>
              <a:schemeClr val="accent4"/>
            </a:solidFill>
            <a:prstDash val="dash"/>
            <a:round/>
            <a:headEnd len="sm" w="sm" type="none"/>
            <a:tailEnd len="sm" w="sm" type="none"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25" name="Google Shape;1725;p34"/>
          <p:cNvSpPr/>
          <p:nvPr/>
        </p:nvSpPr>
        <p:spPr>
          <a:xfrm>
            <a:off x="9438270" y="1412017"/>
            <a:ext cx="1527617" cy="400832"/>
          </a:xfrm>
          <a:prstGeom prst="roundRect">
            <a:avLst>
              <a:gd fmla="val 11504" name="adj"/>
            </a:avLst>
          </a:prstGeom>
          <a:solidFill>
            <a:schemeClr val="accent4"/>
          </a:solidFill>
          <a:ln>
            <a:noFill/>
          </a:ln>
          <a:effectLst>
            <a:outerShdw blurRad="114300" rotWithShape="0" algn="t" dir="5400000" dist="38100">
              <a:srgbClr val="000000">
                <a:alpha val="8627"/>
              </a:srgbClr>
            </a:outerShdw>
          </a:effectLst>
        </p:spPr>
        <p:txBody>
          <a:bodyPr anchorCtr="0" anchor="ctr" bIns="25400" lIns="25400" spcFirstLastPara="1" rIns="25400" wrap="square" tIns="254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SIGN-OFF</a:t>
            </a:r>
            <a:endParaRPr b="0" i="0" sz="9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26" name="Google Shape;1726;p34"/>
          <p:cNvSpPr txBox="1"/>
          <p:nvPr/>
        </p:nvSpPr>
        <p:spPr>
          <a:xfrm>
            <a:off x="1540727" y="2013589"/>
            <a:ext cx="1614208" cy="6040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How do I make an app ?</a:t>
            </a:r>
            <a:endParaRPr/>
          </a:p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What platform should use ?</a:t>
            </a:r>
            <a:endParaRPr/>
          </a:p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How much does it cost ?</a:t>
            </a:r>
            <a:endParaRPr/>
          </a:p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How do I protect my idea ?</a:t>
            </a:r>
            <a:endParaRPr/>
          </a:p>
        </p:txBody>
      </p:sp>
      <p:sp>
        <p:nvSpPr>
          <p:cNvPr id="1727" name="Google Shape;1727;p34"/>
          <p:cNvSpPr txBox="1"/>
          <p:nvPr/>
        </p:nvSpPr>
        <p:spPr>
          <a:xfrm>
            <a:off x="3476983" y="2009480"/>
            <a:ext cx="1387625" cy="7508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What should I look for in an app developer ?</a:t>
            </a:r>
            <a:endParaRPr/>
          </a:p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Cost vs quality ?</a:t>
            </a:r>
            <a:endParaRPr/>
          </a:p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Who have they worked with before ?</a:t>
            </a:r>
            <a:endParaRPr/>
          </a:p>
        </p:txBody>
      </p:sp>
      <p:sp>
        <p:nvSpPr>
          <p:cNvPr id="1728" name="Google Shape;1728;p34"/>
          <p:cNvSpPr txBox="1"/>
          <p:nvPr/>
        </p:nvSpPr>
        <p:spPr>
          <a:xfrm>
            <a:off x="5459010" y="2009480"/>
            <a:ext cx="1397401" cy="6040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How do I know the app will be successful ?</a:t>
            </a:r>
            <a:endParaRPr/>
          </a:p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Who will be the product owner/decision maker ?</a:t>
            </a:r>
            <a:endParaRPr/>
          </a:p>
        </p:txBody>
      </p:sp>
      <p:sp>
        <p:nvSpPr>
          <p:cNvPr id="1729" name="Google Shape;1729;p34"/>
          <p:cNvSpPr txBox="1"/>
          <p:nvPr/>
        </p:nvSpPr>
        <p:spPr>
          <a:xfrm>
            <a:off x="7451844" y="2009480"/>
            <a:ext cx="1391752" cy="7508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How does this compare ?</a:t>
            </a:r>
            <a:endParaRPr/>
          </a:p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What other business opportunities do I have ?</a:t>
            </a:r>
            <a:endParaRPr/>
          </a:p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Do I really want to take this leap ?</a:t>
            </a:r>
            <a:endParaRPr/>
          </a:p>
        </p:txBody>
      </p:sp>
      <p:sp>
        <p:nvSpPr>
          <p:cNvPr id="1730" name="Google Shape;1730;p34"/>
          <p:cNvSpPr txBox="1"/>
          <p:nvPr/>
        </p:nvSpPr>
        <p:spPr>
          <a:xfrm>
            <a:off x="9435442" y="2009480"/>
            <a:ext cx="1386519" cy="6040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What else do I need to do to set up the business ?</a:t>
            </a:r>
            <a:endParaRPr/>
          </a:p>
          <a:p>
            <a:pPr indent="-171450" lvl="0" marL="171450" marR="0" rtl="0" algn="l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When will I get me finished product ?</a:t>
            </a:r>
            <a:endParaRPr/>
          </a:p>
        </p:txBody>
      </p:sp>
      <p:cxnSp>
        <p:nvCxnSpPr>
          <p:cNvPr id="1731" name="Google Shape;1731;p34"/>
          <p:cNvCxnSpPr/>
          <p:nvPr/>
        </p:nvCxnSpPr>
        <p:spPr>
          <a:xfrm>
            <a:off x="1344589" y="3000957"/>
            <a:ext cx="9805782" cy="0"/>
          </a:xfrm>
          <a:prstGeom prst="straightConnector1">
            <a:avLst/>
          </a:prstGeom>
          <a:noFill/>
          <a:ln cap="rnd" cmpd="sng" w="19050">
            <a:solidFill>
              <a:schemeClr val="lt1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1732" name="Google Shape;1732;p34"/>
          <p:cNvCxnSpPr/>
          <p:nvPr/>
        </p:nvCxnSpPr>
        <p:spPr>
          <a:xfrm>
            <a:off x="1359829" y="4742127"/>
            <a:ext cx="9805782" cy="0"/>
          </a:xfrm>
          <a:prstGeom prst="straightConnector1">
            <a:avLst/>
          </a:prstGeom>
          <a:noFill/>
          <a:ln cap="flat" cmpd="sng" w="22225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33" name="Google Shape;1733;p34"/>
          <p:cNvSpPr txBox="1"/>
          <p:nvPr/>
        </p:nvSpPr>
        <p:spPr>
          <a:xfrm>
            <a:off x="1455091" y="5143898"/>
            <a:ext cx="1605285" cy="604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Be present, ensure that we are found. Give confidence in </a:t>
            </a:r>
            <a:endParaRPr/>
          </a:p>
          <a:p>
            <a:pPr indent="0" lvl="0" marL="0" marR="0" rtl="0" algn="ctr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us as a company and give </a:t>
            </a:r>
            <a:endParaRPr/>
          </a:p>
          <a:p>
            <a:pPr indent="0" lvl="0" marL="0" marR="0" rtl="0" algn="ctr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them reason to contact us</a:t>
            </a:r>
            <a:endParaRPr/>
          </a:p>
        </p:txBody>
      </p:sp>
      <p:sp>
        <p:nvSpPr>
          <p:cNvPr id="1734" name="Google Shape;1734;p34"/>
          <p:cNvSpPr txBox="1"/>
          <p:nvPr/>
        </p:nvSpPr>
        <p:spPr>
          <a:xfrm>
            <a:off x="3392091" y="5154083"/>
            <a:ext cx="1605285" cy="604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Explain process of an app development, best practices </a:t>
            </a:r>
            <a:endParaRPr/>
          </a:p>
          <a:p>
            <a:pPr indent="0" lvl="0" marL="0" marR="0" rtl="0" algn="ctr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and show our past success </a:t>
            </a:r>
            <a:endParaRPr/>
          </a:p>
          <a:p>
            <a:pPr indent="0" lvl="0" marL="0" marR="0" rtl="0" algn="ctr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stories. Be open, honest.</a:t>
            </a:r>
            <a:endParaRPr/>
          </a:p>
        </p:txBody>
      </p:sp>
      <p:sp>
        <p:nvSpPr>
          <p:cNvPr id="1735" name="Google Shape;1735;p34"/>
          <p:cNvSpPr txBox="1"/>
          <p:nvPr/>
        </p:nvSpPr>
        <p:spPr>
          <a:xfrm>
            <a:off x="5382135" y="5077139"/>
            <a:ext cx="1605285" cy="75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Get them to really understand what is involved - that nothing is an overnight success. Establish that we will be there to guide them. </a:t>
            </a:r>
            <a:endParaRPr/>
          </a:p>
        </p:txBody>
      </p:sp>
      <p:sp>
        <p:nvSpPr>
          <p:cNvPr id="1736" name="Google Shape;1736;p34"/>
          <p:cNvSpPr txBox="1"/>
          <p:nvPr/>
        </p:nvSpPr>
        <p:spPr>
          <a:xfrm>
            <a:off x="7374668" y="5155638"/>
            <a:ext cx="1605285" cy="60401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Display why we are the best team for the job and justify or pricing with substantiated information. Welcome questions. </a:t>
            </a:r>
            <a:endParaRPr/>
          </a:p>
        </p:txBody>
      </p:sp>
      <p:sp>
        <p:nvSpPr>
          <p:cNvPr id="1737" name="Google Shape;1737;p34"/>
          <p:cNvSpPr txBox="1"/>
          <p:nvPr/>
        </p:nvSpPr>
        <p:spPr>
          <a:xfrm>
            <a:off x="9354559" y="5077139"/>
            <a:ext cx="1605285" cy="75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7714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Set clear expectation. Keep them informed with relevant information. Communicate frequently. Ask for feedback on how we’re doing.</a:t>
            </a:r>
            <a:endParaRPr/>
          </a:p>
        </p:txBody>
      </p:sp>
      <p:grpSp>
        <p:nvGrpSpPr>
          <p:cNvPr id="1738" name="Google Shape;1738;p34"/>
          <p:cNvGrpSpPr/>
          <p:nvPr/>
        </p:nvGrpSpPr>
        <p:grpSpPr>
          <a:xfrm>
            <a:off x="1359829" y="3988718"/>
            <a:ext cx="1845346" cy="747426"/>
            <a:chOff x="1511325" y="2826733"/>
            <a:chExt cx="1539922" cy="1880769"/>
          </a:xfrm>
        </p:grpSpPr>
        <p:sp>
          <p:nvSpPr>
            <p:cNvPr id="1739" name="Google Shape;1739;p34"/>
            <p:cNvSpPr/>
            <p:nvPr/>
          </p:nvSpPr>
          <p:spPr>
            <a:xfrm>
              <a:off x="1511325" y="2826733"/>
              <a:ext cx="1539922" cy="1880769"/>
            </a:xfrm>
            <a:prstGeom prst="triangle">
              <a:avLst>
                <a:gd fmla="val 50000" name="adj"/>
              </a:avLst>
            </a:prstGeom>
            <a:solidFill>
              <a:srgbClr val="F2F2F2"/>
            </a:solidFill>
            <a:ln cap="flat" cmpd="sng" w="25400">
              <a:solidFill>
                <a:srgbClr val="F4F4F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40" name="Google Shape;1740;p34"/>
            <p:cNvSpPr/>
            <p:nvPr/>
          </p:nvSpPr>
          <p:spPr>
            <a:xfrm>
              <a:off x="2279373" y="2826734"/>
              <a:ext cx="771874" cy="1880768"/>
            </a:xfrm>
            <a:prstGeom prst="rtTriangle">
              <a:avLst/>
            </a:prstGeom>
            <a:solidFill>
              <a:srgbClr val="7F7F7F">
                <a:alpha val="24705"/>
              </a:srgbClr>
            </a:solidFill>
            <a:ln cap="flat" cmpd="sng" w="25400">
              <a:solidFill>
                <a:srgbClr val="F4F4F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741" name="Google Shape;1741;p34"/>
          <p:cNvGrpSpPr/>
          <p:nvPr/>
        </p:nvGrpSpPr>
        <p:grpSpPr>
          <a:xfrm>
            <a:off x="3204043" y="3181138"/>
            <a:ext cx="1990468" cy="1555006"/>
            <a:chOff x="1511325" y="2826733"/>
            <a:chExt cx="1539922" cy="1880769"/>
          </a:xfrm>
        </p:grpSpPr>
        <p:sp>
          <p:nvSpPr>
            <p:cNvPr id="1742" name="Google Shape;1742;p34"/>
            <p:cNvSpPr/>
            <p:nvPr/>
          </p:nvSpPr>
          <p:spPr>
            <a:xfrm>
              <a:off x="1511325" y="2826733"/>
              <a:ext cx="1539922" cy="1880769"/>
            </a:xfrm>
            <a:prstGeom prst="triangle">
              <a:avLst>
                <a:gd fmla="val 50000" name="adj"/>
              </a:avLst>
            </a:prstGeom>
            <a:solidFill>
              <a:srgbClr val="F2F2F2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43" name="Google Shape;1743;p34"/>
            <p:cNvSpPr/>
            <p:nvPr/>
          </p:nvSpPr>
          <p:spPr>
            <a:xfrm>
              <a:off x="2279373" y="2826734"/>
              <a:ext cx="771874" cy="1880768"/>
            </a:xfrm>
            <a:prstGeom prst="rtTriangle">
              <a:avLst/>
            </a:prstGeom>
            <a:solidFill>
              <a:srgbClr val="7F7F7F">
                <a:alpha val="24705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744" name="Google Shape;1744;p34"/>
          <p:cNvGrpSpPr/>
          <p:nvPr/>
        </p:nvGrpSpPr>
        <p:grpSpPr>
          <a:xfrm>
            <a:off x="5194544" y="3657559"/>
            <a:ext cx="1987119" cy="1078287"/>
            <a:chOff x="1511325" y="2826733"/>
            <a:chExt cx="1539922" cy="1880769"/>
          </a:xfrm>
        </p:grpSpPr>
        <p:sp>
          <p:nvSpPr>
            <p:cNvPr id="1745" name="Google Shape;1745;p34"/>
            <p:cNvSpPr/>
            <p:nvPr/>
          </p:nvSpPr>
          <p:spPr>
            <a:xfrm>
              <a:off x="1511325" y="2826733"/>
              <a:ext cx="1539922" cy="1880769"/>
            </a:xfrm>
            <a:prstGeom prst="triangle">
              <a:avLst>
                <a:gd fmla="val 50000" name="adj"/>
              </a:avLst>
            </a:prstGeom>
            <a:solidFill>
              <a:srgbClr val="F2F2F2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46" name="Google Shape;1746;p34"/>
            <p:cNvSpPr/>
            <p:nvPr/>
          </p:nvSpPr>
          <p:spPr>
            <a:xfrm>
              <a:off x="2279373" y="2826734"/>
              <a:ext cx="771874" cy="1880768"/>
            </a:xfrm>
            <a:prstGeom prst="rtTriangle">
              <a:avLst/>
            </a:prstGeom>
            <a:solidFill>
              <a:srgbClr val="7F7F7F">
                <a:alpha val="24705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747" name="Google Shape;1747;p34"/>
          <p:cNvGrpSpPr/>
          <p:nvPr/>
        </p:nvGrpSpPr>
        <p:grpSpPr>
          <a:xfrm>
            <a:off x="7181662" y="3988718"/>
            <a:ext cx="1991803" cy="747128"/>
            <a:chOff x="1511325" y="2826733"/>
            <a:chExt cx="1539922" cy="1880769"/>
          </a:xfrm>
        </p:grpSpPr>
        <p:sp>
          <p:nvSpPr>
            <p:cNvPr id="1748" name="Google Shape;1748;p34"/>
            <p:cNvSpPr/>
            <p:nvPr/>
          </p:nvSpPr>
          <p:spPr>
            <a:xfrm>
              <a:off x="1511325" y="2826733"/>
              <a:ext cx="1539922" cy="1880769"/>
            </a:xfrm>
            <a:prstGeom prst="triangle">
              <a:avLst>
                <a:gd fmla="val 50000" name="adj"/>
              </a:avLst>
            </a:prstGeom>
            <a:solidFill>
              <a:srgbClr val="F2F2F2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49" name="Google Shape;1749;p34"/>
            <p:cNvSpPr/>
            <p:nvPr/>
          </p:nvSpPr>
          <p:spPr>
            <a:xfrm>
              <a:off x="2279373" y="2826734"/>
              <a:ext cx="771874" cy="1880768"/>
            </a:xfrm>
            <a:prstGeom prst="rtTriangle">
              <a:avLst/>
            </a:prstGeom>
            <a:solidFill>
              <a:srgbClr val="7F7F7F">
                <a:alpha val="24705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750" name="Google Shape;1750;p34"/>
          <p:cNvGrpSpPr/>
          <p:nvPr/>
        </p:nvGrpSpPr>
        <p:grpSpPr>
          <a:xfrm>
            <a:off x="9173497" y="3178076"/>
            <a:ext cx="1987119" cy="1558617"/>
            <a:chOff x="1511325" y="2826733"/>
            <a:chExt cx="1539922" cy="1880769"/>
          </a:xfrm>
        </p:grpSpPr>
        <p:sp>
          <p:nvSpPr>
            <p:cNvPr id="1751" name="Google Shape;1751;p34"/>
            <p:cNvSpPr/>
            <p:nvPr/>
          </p:nvSpPr>
          <p:spPr>
            <a:xfrm>
              <a:off x="1511325" y="2826733"/>
              <a:ext cx="1539922" cy="1880769"/>
            </a:xfrm>
            <a:prstGeom prst="triangle">
              <a:avLst>
                <a:gd fmla="val 50000" name="adj"/>
              </a:avLst>
            </a:prstGeom>
            <a:solidFill>
              <a:srgbClr val="F2F2F2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752" name="Google Shape;1752;p34"/>
            <p:cNvSpPr/>
            <p:nvPr/>
          </p:nvSpPr>
          <p:spPr>
            <a:xfrm>
              <a:off x="2279373" y="2826734"/>
              <a:ext cx="771874" cy="1880768"/>
            </a:xfrm>
            <a:prstGeom prst="rtTriangle">
              <a:avLst/>
            </a:prstGeom>
            <a:solidFill>
              <a:srgbClr val="7F7F7F">
                <a:alpha val="24705"/>
              </a:srgbClr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34275" lIns="68550" spcFirstLastPara="1" rIns="68550" wrap="square" tIns="342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35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1753" name="Google Shape;1753;p34"/>
          <p:cNvGrpSpPr/>
          <p:nvPr/>
        </p:nvGrpSpPr>
        <p:grpSpPr>
          <a:xfrm>
            <a:off x="2068466" y="3800422"/>
            <a:ext cx="410400" cy="410400"/>
            <a:chOff x="2068466" y="3800422"/>
            <a:chExt cx="410400" cy="410400"/>
          </a:xfrm>
        </p:grpSpPr>
        <p:sp>
          <p:nvSpPr>
            <p:cNvPr id="1754" name="Google Shape;1754;p34"/>
            <p:cNvSpPr/>
            <p:nvPr/>
          </p:nvSpPr>
          <p:spPr>
            <a:xfrm>
              <a:off x="2068466" y="3800422"/>
              <a:ext cx="410400" cy="4104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67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755" name="Google Shape;1755;p34"/>
            <p:cNvGrpSpPr/>
            <p:nvPr/>
          </p:nvGrpSpPr>
          <p:grpSpPr>
            <a:xfrm>
              <a:off x="2129255" y="3860848"/>
              <a:ext cx="288000" cy="289548"/>
              <a:chOff x="6800850" y="2541588"/>
              <a:chExt cx="295275" cy="296863"/>
            </a:xfrm>
          </p:grpSpPr>
          <p:sp>
            <p:nvSpPr>
              <p:cNvPr id="1756" name="Google Shape;1756;p34"/>
              <p:cNvSpPr/>
              <p:nvPr/>
            </p:nvSpPr>
            <p:spPr>
              <a:xfrm>
                <a:off x="6800850" y="2541588"/>
                <a:ext cx="295275" cy="296863"/>
              </a:xfrm>
              <a:custGeom>
                <a:rect b="b" l="l" r="r" t="t"/>
                <a:pathLst>
                  <a:path extrusionOk="0" h="116" w="116">
                    <a:moveTo>
                      <a:pt x="58" y="0"/>
                    </a:moveTo>
                    <a:cubicBezTo>
                      <a:pt x="26" y="0"/>
                      <a:pt x="0" y="26"/>
                      <a:pt x="0" y="58"/>
                    </a:cubicBezTo>
                    <a:cubicBezTo>
                      <a:pt x="0" y="90"/>
                      <a:pt x="26" y="116"/>
                      <a:pt x="58" y="116"/>
                    </a:cubicBezTo>
                    <a:cubicBezTo>
                      <a:pt x="90" y="116"/>
                      <a:pt x="116" y="90"/>
                      <a:pt x="116" y="58"/>
                    </a:cubicBezTo>
                    <a:cubicBezTo>
                      <a:pt x="116" y="26"/>
                      <a:pt x="90" y="0"/>
                      <a:pt x="58" y="0"/>
                    </a:cubicBezTo>
                    <a:close/>
                    <a:moveTo>
                      <a:pt x="58" y="109"/>
                    </a:moveTo>
                    <a:cubicBezTo>
                      <a:pt x="30" y="109"/>
                      <a:pt x="7" y="86"/>
                      <a:pt x="7" y="58"/>
                    </a:cubicBezTo>
                    <a:cubicBezTo>
                      <a:pt x="7" y="30"/>
                      <a:pt x="30" y="7"/>
                      <a:pt x="58" y="7"/>
                    </a:cubicBezTo>
                    <a:cubicBezTo>
                      <a:pt x="86" y="7"/>
                      <a:pt x="109" y="30"/>
                      <a:pt x="109" y="58"/>
                    </a:cubicBezTo>
                    <a:cubicBezTo>
                      <a:pt x="109" y="86"/>
                      <a:pt x="86" y="109"/>
                      <a:pt x="58" y="10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57" name="Google Shape;1757;p34"/>
              <p:cNvSpPr/>
              <p:nvPr/>
            </p:nvSpPr>
            <p:spPr>
              <a:xfrm>
                <a:off x="6856413" y="2708275"/>
                <a:ext cx="184150" cy="55563"/>
              </a:xfrm>
              <a:custGeom>
                <a:rect b="b" l="l" r="r" t="t"/>
                <a:pathLst>
                  <a:path extrusionOk="0" h="22" w="72">
                    <a:moveTo>
                      <a:pt x="36" y="0"/>
                    </a:moveTo>
                    <a:cubicBezTo>
                      <a:pt x="18" y="0"/>
                      <a:pt x="11" y="9"/>
                      <a:pt x="0" y="22"/>
                    </a:cubicBezTo>
                    <a:cubicBezTo>
                      <a:pt x="1" y="22"/>
                      <a:pt x="1" y="22"/>
                      <a:pt x="1" y="22"/>
                    </a:cubicBezTo>
                    <a:cubicBezTo>
                      <a:pt x="10" y="13"/>
                      <a:pt x="22" y="7"/>
                      <a:pt x="36" y="7"/>
                    </a:cubicBezTo>
                    <a:cubicBezTo>
                      <a:pt x="50" y="7"/>
                      <a:pt x="63" y="13"/>
                      <a:pt x="72" y="22"/>
                    </a:cubicBezTo>
                    <a:cubicBezTo>
                      <a:pt x="72" y="22"/>
                      <a:pt x="72" y="22"/>
                      <a:pt x="72" y="22"/>
                    </a:cubicBezTo>
                    <a:cubicBezTo>
                      <a:pt x="62" y="9"/>
                      <a:pt x="55" y="0"/>
                      <a:pt x="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58" name="Google Shape;1758;p34"/>
              <p:cNvSpPr/>
              <p:nvPr/>
            </p:nvSpPr>
            <p:spPr>
              <a:xfrm>
                <a:off x="6892925" y="2616200"/>
                <a:ext cx="38100" cy="55563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59" name="Google Shape;1759;p34"/>
              <p:cNvSpPr/>
              <p:nvPr/>
            </p:nvSpPr>
            <p:spPr>
              <a:xfrm>
                <a:off x="6965950" y="2616200"/>
                <a:ext cx="38100" cy="55563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760" name="Google Shape;1760;p34"/>
          <p:cNvGrpSpPr/>
          <p:nvPr/>
        </p:nvGrpSpPr>
        <p:grpSpPr>
          <a:xfrm>
            <a:off x="3993294" y="3071552"/>
            <a:ext cx="410400" cy="410400"/>
            <a:chOff x="3993294" y="3071552"/>
            <a:chExt cx="410400" cy="410400"/>
          </a:xfrm>
        </p:grpSpPr>
        <p:sp>
          <p:nvSpPr>
            <p:cNvPr id="1761" name="Google Shape;1761;p34"/>
            <p:cNvSpPr/>
            <p:nvPr/>
          </p:nvSpPr>
          <p:spPr>
            <a:xfrm>
              <a:off x="3993294" y="3071552"/>
              <a:ext cx="410400" cy="4104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67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762" name="Google Shape;1762;p34"/>
            <p:cNvGrpSpPr/>
            <p:nvPr/>
          </p:nvGrpSpPr>
          <p:grpSpPr>
            <a:xfrm>
              <a:off x="4054494" y="3132752"/>
              <a:ext cx="288000" cy="288000"/>
              <a:chOff x="6207125" y="2541588"/>
              <a:chExt cx="296863" cy="296863"/>
            </a:xfrm>
          </p:grpSpPr>
          <p:sp>
            <p:nvSpPr>
              <p:cNvPr id="1763" name="Google Shape;1763;p34"/>
              <p:cNvSpPr/>
              <p:nvPr/>
            </p:nvSpPr>
            <p:spPr>
              <a:xfrm>
                <a:off x="6207125" y="2541588"/>
                <a:ext cx="296863" cy="296863"/>
              </a:xfrm>
              <a:custGeom>
                <a:rect b="b" l="l" r="r" t="t"/>
                <a:pathLst>
                  <a:path extrusionOk="0" h="116" w="116">
                    <a:moveTo>
                      <a:pt x="58" y="0"/>
                    </a:moveTo>
                    <a:cubicBezTo>
                      <a:pt x="26" y="0"/>
                      <a:pt x="0" y="26"/>
                      <a:pt x="0" y="58"/>
                    </a:cubicBezTo>
                    <a:cubicBezTo>
                      <a:pt x="0" y="90"/>
                      <a:pt x="26" y="116"/>
                      <a:pt x="58" y="116"/>
                    </a:cubicBezTo>
                    <a:cubicBezTo>
                      <a:pt x="90" y="116"/>
                      <a:pt x="116" y="90"/>
                      <a:pt x="116" y="58"/>
                    </a:cubicBezTo>
                    <a:cubicBezTo>
                      <a:pt x="116" y="26"/>
                      <a:pt x="90" y="0"/>
                      <a:pt x="58" y="0"/>
                    </a:cubicBezTo>
                    <a:close/>
                    <a:moveTo>
                      <a:pt x="58" y="109"/>
                    </a:moveTo>
                    <a:cubicBezTo>
                      <a:pt x="30" y="109"/>
                      <a:pt x="7" y="86"/>
                      <a:pt x="7" y="58"/>
                    </a:cubicBezTo>
                    <a:cubicBezTo>
                      <a:pt x="7" y="30"/>
                      <a:pt x="30" y="7"/>
                      <a:pt x="58" y="7"/>
                    </a:cubicBezTo>
                    <a:cubicBezTo>
                      <a:pt x="86" y="7"/>
                      <a:pt x="109" y="30"/>
                      <a:pt x="109" y="58"/>
                    </a:cubicBezTo>
                    <a:cubicBezTo>
                      <a:pt x="109" y="86"/>
                      <a:pt x="86" y="109"/>
                      <a:pt x="58" y="10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64" name="Google Shape;1764;p34"/>
              <p:cNvSpPr/>
              <p:nvPr/>
            </p:nvSpPr>
            <p:spPr>
              <a:xfrm>
                <a:off x="6262688" y="2708275"/>
                <a:ext cx="184150" cy="55563"/>
              </a:xfrm>
              <a:custGeom>
                <a:rect b="b" l="l" r="r" t="t"/>
                <a:pathLst>
                  <a:path extrusionOk="0" h="22" w="72">
                    <a:moveTo>
                      <a:pt x="71" y="0"/>
                    </a:moveTo>
                    <a:cubicBezTo>
                      <a:pt x="62" y="9"/>
                      <a:pt x="50" y="15"/>
                      <a:pt x="36" y="15"/>
                    </a:cubicBezTo>
                    <a:cubicBezTo>
                      <a:pt x="22" y="15"/>
                      <a:pt x="10" y="9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13"/>
                      <a:pt x="18" y="22"/>
                      <a:pt x="36" y="22"/>
                    </a:cubicBezTo>
                    <a:cubicBezTo>
                      <a:pt x="54" y="22"/>
                      <a:pt x="62" y="13"/>
                      <a:pt x="72" y="0"/>
                    </a:cubicBezTo>
                    <a:lnTo>
                      <a:pt x="7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65" name="Google Shape;1765;p34"/>
              <p:cNvSpPr/>
              <p:nvPr/>
            </p:nvSpPr>
            <p:spPr>
              <a:xfrm>
                <a:off x="6299200" y="2616200"/>
                <a:ext cx="38100" cy="55563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66" name="Google Shape;1766;p34"/>
              <p:cNvSpPr/>
              <p:nvPr/>
            </p:nvSpPr>
            <p:spPr>
              <a:xfrm>
                <a:off x="6372225" y="2616200"/>
                <a:ext cx="39688" cy="55563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767" name="Google Shape;1767;p34"/>
          <p:cNvGrpSpPr/>
          <p:nvPr/>
        </p:nvGrpSpPr>
        <p:grpSpPr>
          <a:xfrm>
            <a:off x="5986634" y="3489960"/>
            <a:ext cx="410400" cy="410400"/>
            <a:chOff x="5986634" y="3489960"/>
            <a:chExt cx="410400" cy="410400"/>
          </a:xfrm>
        </p:grpSpPr>
        <p:sp>
          <p:nvSpPr>
            <p:cNvPr id="1768" name="Google Shape;1768;p34"/>
            <p:cNvSpPr/>
            <p:nvPr/>
          </p:nvSpPr>
          <p:spPr>
            <a:xfrm>
              <a:off x="5986634" y="3489960"/>
              <a:ext cx="410400" cy="4104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67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769" name="Google Shape;1769;p34"/>
            <p:cNvGrpSpPr/>
            <p:nvPr/>
          </p:nvGrpSpPr>
          <p:grpSpPr>
            <a:xfrm>
              <a:off x="6047834" y="3550876"/>
              <a:ext cx="288000" cy="288000"/>
              <a:chOff x="7392988" y="2541588"/>
              <a:chExt cx="300038" cy="296863"/>
            </a:xfrm>
          </p:grpSpPr>
          <p:sp>
            <p:nvSpPr>
              <p:cNvPr id="1770" name="Google Shape;1770;p34"/>
              <p:cNvSpPr/>
              <p:nvPr/>
            </p:nvSpPr>
            <p:spPr>
              <a:xfrm>
                <a:off x="7392988" y="2541588"/>
                <a:ext cx="300038" cy="296863"/>
              </a:xfrm>
              <a:custGeom>
                <a:rect b="b" l="l" r="r" t="t"/>
                <a:pathLst>
                  <a:path extrusionOk="0" h="116" w="117">
                    <a:moveTo>
                      <a:pt x="58" y="0"/>
                    </a:moveTo>
                    <a:cubicBezTo>
                      <a:pt x="26" y="0"/>
                      <a:pt x="0" y="26"/>
                      <a:pt x="0" y="58"/>
                    </a:cubicBezTo>
                    <a:cubicBezTo>
                      <a:pt x="0" y="90"/>
                      <a:pt x="26" y="116"/>
                      <a:pt x="58" y="116"/>
                    </a:cubicBezTo>
                    <a:cubicBezTo>
                      <a:pt x="91" y="116"/>
                      <a:pt x="117" y="90"/>
                      <a:pt x="117" y="58"/>
                    </a:cubicBezTo>
                    <a:cubicBezTo>
                      <a:pt x="117" y="26"/>
                      <a:pt x="91" y="0"/>
                      <a:pt x="58" y="0"/>
                    </a:cubicBezTo>
                    <a:close/>
                    <a:moveTo>
                      <a:pt x="58" y="109"/>
                    </a:moveTo>
                    <a:cubicBezTo>
                      <a:pt x="30" y="109"/>
                      <a:pt x="8" y="86"/>
                      <a:pt x="8" y="58"/>
                    </a:cubicBezTo>
                    <a:cubicBezTo>
                      <a:pt x="8" y="30"/>
                      <a:pt x="30" y="7"/>
                      <a:pt x="58" y="7"/>
                    </a:cubicBezTo>
                    <a:cubicBezTo>
                      <a:pt x="86" y="7"/>
                      <a:pt x="109" y="30"/>
                      <a:pt x="109" y="58"/>
                    </a:cubicBezTo>
                    <a:cubicBezTo>
                      <a:pt x="109" y="86"/>
                      <a:pt x="86" y="109"/>
                      <a:pt x="58" y="10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71" name="Google Shape;1771;p34"/>
              <p:cNvSpPr/>
              <p:nvPr/>
            </p:nvSpPr>
            <p:spPr>
              <a:xfrm>
                <a:off x="7488238" y="2616200"/>
                <a:ext cx="36513" cy="55563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72" name="Google Shape;1772;p34"/>
              <p:cNvSpPr/>
              <p:nvPr/>
            </p:nvSpPr>
            <p:spPr>
              <a:xfrm>
                <a:off x="7562850" y="2616200"/>
                <a:ext cx="34925" cy="55563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73" name="Google Shape;1773;p34"/>
              <p:cNvSpPr/>
              <p:nvPr/>
            </p:nvSpPr>
            <p:spPr>
              <a:xfrm>
                <a:off x="7467600" y="2725738"/>
                <a:ext cx="150813" cy="20638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774" name="Google Shape;1774;p34"/>
          <p:cNvGrpSpPr/>
          <p:nvPr/>
        </p:nvGrpSpPr>
        <p:grpSpPr>
          <a:xfrm>
            <a:off x="7972110" y="3800422"/>
            <a:ext cx="410400" cy="410400"/>
            <a:chOff x="7972110" y="3800422"/>
            <a:chExt cx="410400" cy="410400"/>
          </a:xfrm>
        </p:grpSpPr>
        <p:sp>
          <p:nvSpPr>
            <p:cNvPr id="1775" name="Google Shape;1775;p34"/>
            <p:cNvSpPr/>
            <p:nvPr/>
          </p:nvSpPr>
          <p:spPr>
            <a:xfrm>
              <a:off x="7972110" y="3800422"/>
              <a:ext cx="410400" cy="4104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67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776" name="Google Shape;1776;p34"/>
            <p:cNvGrpSpPr/>
            <p:nvPr/>
          </p:nvGrpSpPr>
          <p:grpSpPr>
            <a:xfrm>
              <a:off x="8031072" y="3860848"/>
              <a:ext cx="288000" cy="289548"/>
              <a:chOff x="6800850" y="2541588"/>
              <a:chExt cx="295275" cy="296863"/>
            </a:xfrm>
          </p:grpSpPr>
          <p:sp>
            <p:nvSpPr>
              <p:cNvPr id="1777" name="Google Shape;1777;p34"/>
              <p:cNvSpPr/>
              <p:nvPr/>
            </p:nvSpPr>
            <p:spPr>
              <a:xfrm>
                <a:off x="6800850" y="2541588"/>
                <a:ext cx="295275" cy="296863"/>
              </a:xfrm>
              <a:custGeom>
                <a:rect b="b" l="l" r="r" t="t"/>
                <a:pathLst>
                  <a:path extrusionOk="0" h="116" w="116">
                    <a:moveTo>
                      <a:pt x="58" y="0"/>
                    </a:moveTo>
                    <a:cubicBezTo>
                      <a:pt x="26" y="0"/>
                      <a:pt x="0" y="26"/>
                      <a:pt x="0" y="58"/>
                    </a:cubicBezTo>
                    <a:cubicBezTo>
                      <a:pt x="0" y="90"/>
                      <a:pt x="26" y="116"/>
                      <a:pt x="58" y="116"/>
                    </a:cubicBezTo>
                    <a:cubicBezTo>
                      <a:pt x="90" y="116"/>
                      <a:pt x="116" y="90"/>
                      <a:pt x="116" y="58"/>
                    </a:cubicBezTo>
                    <a:cubicBezTo>
                      <a:pt x="116" y="26"/>
                      <a:pt x="90" y="0"/>
                      <a:pt x="58" y="0"/>
                    </a:cubicBezTo>
                    <a:close/>
                    <a:moveTo>
                      <a:pt x="58" y="109"/>
                    </a:moveTo>
                    <a:cubicBezTo>
                      <a:pt x="30" y="109"/>
                      <a:pt x="7" y="86"/>
                      <a:pt x="7" y="58"/>
                    </a:cubicBezTo>
                    <a:cubicBezTo>
                      <a:pt x="7" y="30"/>
                      <a:pt x="30" y="7"/>
                      <a:pt x="58" y="7"/>
                    </a:cubicBezTo>
                    <a:cubicBezTo>
                      <a:pt x="86" y="7"/>
                      <a:pt x="109" y="30"/>
                      <a:pt x="109" y="58"/>
                    </a:cubicBezTo>
                    <a:cubicBezTo>
                      <a:pt x="109" y="86"/>
                      <a:pt x="86" y="109"/>
                      <a:pt x="58" y="10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78" name="Google Shape;1778;p34"/>
              <p:cNvSpPr/>
              <p:nvPr/>
            </p:nvSpPr>
            <p:spPr>
              <a:xfrm>
                <a:off x="6856413" y="2708275"/>
                <a:ext cx="184150" cy="55563"/>
              </a:xfrm>
              <a:custGeom>
                <a:rect b="b" l="l" r="r" t="t"/>
                <a:pathLst>
                  <a:path extrusionOk="0" h="22" w="72">
                    <a:moveTo>
                      <a:pt x="36" y="0"/>
                    </a:moveTo>
                    <a:cubicBezTo>
                      <a:pt x="18" y="0"/>
                      <a:pt x="11" y="9"/>
                      <a:pt x="0" y="22"/>
                    </a:cubicBezTo>
                    <a:cubicBezTo>
                      <a:pt x="1" y="22"/>
                      <a:pt x="1" y="22"/>
                      <a:pt x="1" y="22"/>
                    </a:cubicBezTo>
                    <a:cubicBezTo>
                      <a:pt x="10" y="13"/>
                      <a:pt x="22" y="7"/>
                      <a:pt x="36" y="7"/>
                    </a:cubicBezTo>
                    <a:cubicBezTo>
                      <a:pt x="50" y="7"/>
                      <a:pt x="63" y="13"/>
                      <a:pt x="72" y="22"/>
                    </a:cubicBezTo>
                    <a:cubicBezTo>
                      <a:pt x="72" y="22"/>
                      <a:pt x="72" y="22"/>
                      <a:pt x="72" y="22"/>
                    </a:cubicBezTo>
                    <a:cubicBezTo>
                      <a:pt x="62" y="9"/>
                      <a:pt x="55" y="0"/>
                      <a:pt x="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79" name="Google Shape;1779;p34"/>
              <p:cNvSpPr/>
              <p:nvPr/>
            </p:nvSpPr>
            <p:spPr>
              <a:xfrm>
                <a:off x="6892925" y="2616200"/>
                <a:ext cx="38100" cy="55563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80" name="Google Shape;1780;p34"/>
              <p:cNvSpPr/>
              <p:nvPr/>
            </p:nvSpPr>
            <p:spPr>
              <a:xfrm>
                <a:off x="6965950" y="2616200"/>
                <a:ext cx="38100" cy="55563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1781" name="Google Shape;1781;p34"/>
          <p:cNvGrpSpPr/>
          <p:nvPr/>
        </p:nvGrpSpPr>
        <p:grpSpPr>
          <a:xfrm>
            <a:off x="9952001" y="3097357"/>
            <a:ext cx="410400" cy="410400"/>
            <a:chOff x="9952001" y="3097357"/>
            <a:chExt cx="410400" cy="410400"/>
          </a:xfrm>
        </p:grpSpPr>
        <p:sp>
          <p:nvSpPr>
            <p:cNvPr id="1782" name="Google Shape;1782;p34"/>
            <p:cNvSpPr/>
            <p:nvPr/>
          </p:nvSpPr>
          <p:spPr>
            <a:xfrm>
              <a:off x="9952001" y="3097357"/>
              <a:ext cx="410400" cy="4104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67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grpSp>
          <p:nvGrpSpPr>
            <p:cNvPr id="1783" name="Google Shape;1783;p34"/>
            <p:cNvGrpSpPr/>
            <p:nvPr/>
          </p:nvGrpSpPr>
          <p:grpSpPr>
            <a:xfrm>
              <a:off x="10013201" y="3158557"/>
              <a:ext cx="288000" cy="288000"/>
              <a:chOff x="6207125" y="2541588"/>
              <a:chExt cx="296863" cy="296863"/>
            </a:xfrm>
          </p:grpSpPr>
          <p:sp>
            <p:nvSpPr>
              <p:cNvPr id="1784" name="Google Shape;1784;p34"/>
              <p:cNvSpPr/>
              <p:nvPr/>
            </p:nvSpPr>
            <p:spPr>
              <a:xfrm>
                <a:off x="6207125" y="2541588"/>
                <a:ext cx="296863" cy="296863"/>
              </a:xfrm>
              <a:custGeom>
                <a:rect b="b" l="l" r="r" t="t"/>
                <a:pathLst>
                  <a:path extrusionOk="0" h="116" w="116">
                    <a:moveTo>
                      <a:pt x="58" y="0"/>
                    </a:moveTo>
                    <a:cubicBezTo>
                      <a:pt x="26" y="0"/>
                      <a:pt x="0" y="26"/>
                      <a:pt x="0" y="58"/>
                    </a:cubicBezTo>
                    <a:cubicBezTo>
                      <a:pt x="0" y="90"/>
                      <a:pt x="26" y="116"/>
                      <a:pt x="58" y="116"/>
                    </a:cubicBezTo>
                    <a:cubicBezTo>
                      <a:pt x="90" y="116"/>
                      <a:pt x="116" y="90"/>
                      <a:pt x="116" y="58"/>
                    </a:cubicBezTo>
                    <a:cubicBezTo>
                      <a:pt x="116" y="26"/>
                      <a:pt x="90" y="0"/>
                      <a:pt x="58" y="0"/>
                    </a:cubicBezTo>
                    <a:close/>
                    <a:moveTo>
                      <a:pt x="58" y="109"/>
                    </a:moveTo>
                    <a:cubicBezTo>
                      <a:pt x="30" y="109"/>
                      <a:pt x="7" y="86"/>
                      <a:pt x="7" y="58"/>
                    </a:cubicBezTo>
                    <a:cubicBezTo>
                      <a:pt x="7" y="30"/>
                      <a:pt x="30" y="7"/>
                      <a:pt x="58" y="7"/>
                    </a:cubicBezTo>
                    <a:cubicBezTo>
                      <a:pt x="86" y="7"/>
                      <a:pt x="109" y="30"/>
                      <a:pt x="109" y="58"/>
                    </a:cubicBezTo>
                    <a:cubicBezTo>
                      <a:pt x="109" y="86"/>
                      <a:pt x="86" y="109"/>
                      <a:pt x="58" y="109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85" name="Google Shape;1785;p34"/>
              <p:cNvSpPr/>
              <p:nvPr/>
            </p:nvSpPr>
            <p:spPr>
              <a:xfrm>
                <a:off x="6262688" y="2708275"/>
                <a:ext cx="184150" cy="55563"/>
              </a:xfrm>
              <a:custGeom>
                <a:rect b="b" l="l" r="r" t="t"/>
                <a:pathLst>
                  <a:path extrusionOk="0" h="22" w="72">
                    <a:moveTo>
                      <a:pt x="71" y="0"/>
                    </a:moveTo>
                    <a:cubicBezTo>
                      <a:pt x="62" y="9"/>
                      <a:pt x="50" y="15"/>
                      <a:pt x="36" y="15"/>
                    </a:cubicBezTo>
                    <a:cubicBezTo>
                      <a:pt x="22" y="15"/>
                      <a:pt x="10" y="9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13"/>
                      <a:pt x="18" y="22"/>
                      <a:pt x="36" y="22"/>
                    </a:cubicBezTo>
                    <a:cubicBezTo>
                      <a:pt x="54" y="22"/>
                      <a:pt x="62" y="13"/>
                      <a:pt x="72" y="0"/>
                    </a:cubicBezTo>
                    <a:lnTo>
                      <a:pt x="71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86" name="Google Shape;1786;p34"/>
              <p:cNvSpPr/>
              <p:nvPr/>
            </p:nvSpPr>
            <p:spPr>
              <a:xfrm>
                <a:off x="6299200" y="2616200"/>
                <a:ext cx="38100" cy="55563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1787" name="Google Shape;1787;p34"/>
              <p:cNvSpPr/>
              <p:nvPr/>
            </p:nvSpPr>
            <p:spPr>
              <a:xfrm>
                <a:off x="6372225" y="2616200"/>
                <a:ext cx="39688" cy="55563"/>
              </a:xfrm>
              <a:prstGeom prst="ellips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675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sp>
        <p:nvSpPr>
          <p:cNvPr id="1788" name="Google Shape;1788;p34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0"/>
                                        <p:tgtEl>
                                          <p:spTgt spid="1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7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792" name="Shape 17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93" name="Google Shape;1793;p35"/>
          <p:cNvGraphicFramePr/>
          <p:nvPr/>
        </p:nvGraphicFramePr>
        <p:xfrm>
          <a:off x="833095" y="105774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{CEEB74EB-F5A7-455D-ACCA-B63C673DCDCC}</a:tableStyleId>
              </a:tblPr>
              <a:tblGrid>
                <a:gridCol w="2360875"/>
                <a:gridCol w="2921500"/>
                <a:gridCol w="2641175"/>
                <a:gridCol w="2641175"/>
              </a:tblGrid>
              <a:tr h="473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Customer Journey :  Buyer’s Journey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Awareness Stage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Consideration Stage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Decision Stage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47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is the customer thinking or feeling?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343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is the customer’s action?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7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or where is the buyer researching?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96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How will we move the buyer along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his or her journey with us in mind?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94" name="Google Shape;1794;p35"/>
          <p:cNvGraphicFramePr/>
          <p:nvPr/>
        </p:nvGraphicFramePr>
        <p:xfrm>
          <a:off x="833095" y="374367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{4F551132-3F3C-4168-9209-D0F8A9EBC6D3}</a:tableStyleId>
              </a:tblPr>
              <a:tblGrid>
                <a:gridCol w="2376000"/>
                <a:gridCol w="1594725"/>
                <a:gridCol w="1635625"/>
                <a:gridCol w="1687125"/>
                <a:gridCol w="1674250"/>
                <a:gridCol w="1596975"/>
              </a:tblGrid>
              <a:tr h="424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Customer Journey: Current State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Step 1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Step 2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Step 3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Step 4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Step 5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4674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is the customer  thinking or feeling?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4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is the customer’s action?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54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is the customer’s touchpoint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 with the business?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54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do we want to change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about this step?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547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How and/or why will we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make this change?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1795" name="Google Shape;1795;p35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799" name="Shape 1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00" name="Google Shape;1800;p36"/>
          <p:cNvGraphicFramePr/>
          <p:nvPr/>
        </p:nvGraphicFramePr>
        <p:xfrm>
          <a:off x="833095" y="105774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{CEEB74EB-F5A7-455D-ACCA-B63C673DCDCC}</a:tableStyleId>
              </a:tblPr>
              <a:tblGrid>
                <a:gridCol w="2360875"/>
                <a:gridCol w="1596975"/>
                <a:gridCol w="1635625"/>
                <a:gridCol w="1700000"/>
                <a:gridCol w="1648500"/>
                <a:gridCol w="1622750"/>
              </a:tblGrid>
              <a:tr h="420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Customer Journey :  Lead Nurturing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Stranger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Subscriber/Lead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MQL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Opportunity/Demo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Deal Closed to Go-Live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</a:tr>
              <a:tr h="423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is the lead thinking, feeling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8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Who is lead hearing or talking to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3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content lead interacting with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30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can we do to expedite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this process?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30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can we do to make the lead more comfortable in decision making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01" name="Google Shape;1801;p36"/>
          <p:cNvGraphicFramePr/>
          <p:nvPr/>
        </p:nvGraphicFramePr>
        <p:xfrm>
          <a:off x="833094" y="400124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{4F551132-3F3C-4168-9209-D0F8A9EBC6D3}</a:tableStyleId>
              </a:tblPr>
              <a:tblGrid>
                <a:gridCol w="2376000"/>
                <a:gridCol w="1581850"/>
                <a:gridCol w="1635625"/>
                <a:gridCol w="1687125"/>
                <a:gridCol w="1661375"/>
                <a:gridCol w="1622750"/>
              </a:tblGrid>
              <a:tr h="386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Customer Journey: Future State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Step 1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Step 2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Step 3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Step 4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Step 5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412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is the customer  thinking or feeling?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58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is the customer’s action?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03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is the customer’s touchpoint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with the business?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03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How does the above section differ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than current and previous states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03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Why do we feel this will alter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the customer journey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1802" name="Google Shape;1802;p36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1806" name="Shape 1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07" name="Google Shape;1807;p37"/>
          <p:cNvGraphicFramePr/>
          <p:nvPr/>
        </p:nvGraphicFramePr>
        <p:xfrm>
          <a:off x="833095" y="104710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{CEEB74EB-F5A7-455D-ACCA-B63C673DCDCC}</a:tableStyleId>
              </a:tblPr>
              <a:tblGrid>
                <a:gridCol w="2360875"/>
                <a:gridCol w="1596975"/>
                <a:gridCol w="1635625"/>
                <a:gridCol w="1700000"/>
                <a:gridCol w="1648500"/>
                <a:gridCol w="1622750"/>
              </a:tblGrid>
              <a:tr h="420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Customer Journey :  A Day in the Life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Every Morning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Late Morning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Afternoon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Evening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Negative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  <a:tr h="423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is the customer thinking, feeling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8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are customer’s action or  priorities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23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are customer’s biggest plan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30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How does the customer interact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with our product at this time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30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How can our product be better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utilized at this time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2000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3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73000" marB="73000" marR="73000" marL="73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08" name="Google Shape;1808;p37"/>
          <p:cNvGraphicFramePr/>
          <p:nvPr/>
        </p:nvGraphicFramePr>
        <p:xfrm>
          <a:off x="833094" y="399061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{4F551132-3F3C-4168-9209-D0F8A9EBC6D3}</a:tableStyleId>
              </a:tblPr>
              <a:tblGrid>
                <a:gridCol w="2376000"/>
                <a:gridCol w="1581850"/>
                <a:gridCol w="1635625"/>
                <a:gridCol w="1687125"/>
                <a:gridCol w="1661375"/>
                <a:gridCol w="1622750"/>
              </a:tblGrid>
              <a:tr h="459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Customer Journey: Customer Churn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Reason #1</a:t>
                      </a:r>
                      <a:endParaRPr b="1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Reason #2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Reason #3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Reason #4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Reason #5</a:t>
                      </a:r>
                      <a:endParaRPr/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3"/>
                    </a:solidFill>
                  </a:tcPr>
                </a:tc>
              </a:tr>
              <a:tr h="461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did the customer experience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59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What is the customer feeling after this incident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45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Why does this ultimately cause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the customer to churn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458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How can we improve this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-US" sz="800" u="none" cap="none" strike="noStrike">
                          <a:solidFill>
                            <a:schemeClr val="lt1"/>
                          </a:solidFill>
                          <a:latin typeface="Poppins"/>
                          <a:ea typeface="Poppins"/>
                          <a:cs typeface="Poppins"/>
                          <a:sym typeface="Poppins"/>
                        </a:rPr>
                        <a:t>experience to reduce churn ?</a:t>
                      </a:r>
                      <a:endParaRPr b="0" i="0" sz="800" u="none" cap="none" strike="noStrike">
                        <a:solidFill>
                          <a:schemeClr val="lt1"/>
                        </a:solidFill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216000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Poppins"/>
                        <a:ea typeface="Poppins"/>
                        <a:cs typeface="Poppins"/>
                        <a:sym typeface="Poppins"/>
                      </a:endParaRPr>
                    </a:p>
                  </a:txBody>
                  <a:tcPr marT="91425" marB="91425" marR="91425" marL="91425" anchor="ctr">
                    <a:lnL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F4F4F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1809" name="Google Shape;1809;p37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3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sp>
        <p:nvSpPr>
          <p:cNvPr id="232" name="Google Shape;232;p13"/>
          <p:cNvSpPr/>
          <p:nvPr/>
        </p:nvSpPr>
        <p:spPr>
          <a:xfrm>
            <a:off x="2678083" y="1092276"/>
            <a:ext cx="2086513" cy="720000"/>
          </a:xfrm>
          <a:prstGeom prst="homePlate">
            <a:avLst>
              <a:gd fmla="val 49639" name="adj"/>
            </a:avLst>
          </a:prstGeom>
          <a:solidFill>
            <a:srgbClr val="7F7F7F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Awareness</a:t>
            </a:r>
            <a:endParaRPr/>
          </a:p>
        </p:txBody>
      </p:sp>
      <p:sp>
        <p:nvSpPr>
          <p:cNvPr id="233" name="Google Shape;233;p13"/>
          <p:cNvSpPr/>
          <p:nvPr/>
        </p:nvSpPr>
        <p:spPr>
          <a:xfrm>
            <a:off x="4407007" y="1091055"/>
            <a:ext cx="2086513" cy="720000"/>
          </a:xfrm>
          <a:prstGeom prst="chevron">
            <a:avLst>
              <a:gd fmla="val 50855" name="adj"/>
            </a:avLst>
          </a:prstGeom>
          <a:solidFill>
            <a:schemeClr val="accent1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Consideration</a:t>
            </a:r>
            <a:endParaRPr/>
          </a:p>
        </p:txBody>
      </p:sp>
      <p:sp>
        <p:nvSpPr>
          <p:cNvPr id="234" name="Google Shape;234;p13"/>
          <p:cNvSpPr/>
          <p:nvPr/>
        </p:nvSpPr>
        <p:spPr>
          <a:xfrm>
            <a:off x="6138791" y="1091055"/>
            <a:ext cx="2086513" cy="720000"/>
          </a:xfrm>
          <a:prstGeom prst="chevron">
            <a:avLst>
              <a:gd fmla="val 50855" name="adj"/>
            </a:avLst>
          </a:prstGeom>
          <a:solidFill>
            <a:schemeClr val="accent2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Acquisition</a:t>
            </a:r>
            <a:endParaRPr/>
          </a:p>
        </p:txBody>
      </p:sp>
      <p:sp>
        <p:nvSpPr>
          <p:cNvPr id="235" name="Google Shape;235;p13"/>
          <p:cNvSpPr/>
          <p:nvPr/>
        </p:nvSpPr>
        <p:spPr>
          <a:xfrm>
            <a:off x="7858626" y="1091055"/>
            <a:ext cx="2086513" cy="720000"/>
          </a:xfrm>
          <a:prstGeom prst="chevron">
            <a:avLst>
              <a:gd fmla="val 50855" name="adj"/>
            </a:avLst>
          </a:prstGeom>
          <a:solidFill>
            <a:schemeClr val="accent3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Service</a:t>
            </a:r>
            <a:endParaRPr/>
          </a:p>
        </p:txBody>
      </p:sp>
      <p:sp>
        <p:nvSpPr>
          <p:cNvPr id="236" name="Google Shape;236;p13"/>
          <p:cNvSpPr/>
          <p:nvPr/>
        </p:nvSpPr>
        <p:spPr>
          <a:xfrm>
            <a:off x="9590410" y="1091055"/>
            <a:ext cx="2086513" cy="720000"/>
          </a:xfrm>
          <a:prstGeom prst="chevron">
            <a:avLst>
              <a:gd fmla="val 50855" name="adj"/>
            </a:avLst>
          </a:prstGeom>
          <a:solidFill>
            <a:schemeClr val="accent4"/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Loyalty</a:t>
            </a:r>
            <a:endParaRPr/>
          </a:p>
        </p:txBody>
      </p:sp>
      <p:sp>
        <p:nvSpPr>
          <p:cNvPr id="237" name="Google Shape;237;p13"/>
          <p:cNvSpPr/>
          <p:nvPr/>
        </p:nvSpPr>
        <p:spPr>
          <a:xfrm>
            <a:off x="2678083" y="1824151"/>
            <a:ext cx="1732055" cy="720000"/>
          </a:xfrm>
          <a:prstGeom prst="rect">
            <a:avLst/>
          </a:prstGeom>
          <a:solidFill>
            <a:srgbClr val="7F7F7F">
              <a:alpha val="9803"/>
            </a:srgb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38" name="Google Shape;238;p13"/>
          <p:cNvSpPr/>
          <p:nvPr/>
        </p:nvSpPr>
        <p:spPr>
          <a:xfrm>
            <a:off x="4421394" y="1824151"/>
            <a:ext cx="1720188" cy="720000"/>
          </a:xfrm>
          <a:prstGeom prst="rect">
            <a:avLst/>
          </a:prstGeom>
          <a:solidFill>
            <a:schemeClr val="accent1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39" name="Google Shape;239;p13"/>
          <p:cNvSpPr/>
          <p:nvPr/>
        </p:nvSpPr>
        <p:spPr>
          <a:xfrm>
            <a:off x="6152838" y="1824151"/>
            <a:ext cx="1720188" cy="720000"/>
          </a:xfrm>
          <a:prstGeom prst="rect">
            <a:avLst/>
          </a:prstGeom>
          <a:solidFill>
            <a:schemeClr val="accent2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40" name="Google Shape;240;p13"/>
          <p:cNvSpPr/>
          <p:nvPr/>
        </p:nvSpPr>
        <p:spPr>
          <a:xfrm>
            <a:off x="7888060" y="1824151"/>
            <a:ext cx="1720188" cy="720000"/>
          </a:xfrm>
          <a:prstGeom prst="rect">
            <a:avLst/>
          </a:prstGeom>
          <a:solidFill>
            <a:schemeClr val="accent3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41" name="Google Shape;241;p13"/>
          <p:cNvSpPr/>
          <p:nvPr/>
        </p:nvSpPr>
        <p:spPr>
          <a:xfrm>
            <a:off x="9611530" y="1824151"/>
            <a:ext cx="1720188" cy="720000"/>
          </a:xfrm>
          <a:prstGeom prst="rect">
            <a:avLst/>
          </a:prstGeom>
          <a:solidFill>
            <a:schemeClr val="accent4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42" name="Google Shape;242;p13"/>
          <p:cNvSpPr/>
          <p:nvPr/>
        </p:nvSpPr>
        <p:spPr>
          <a:xfrm>
            <a:off x="813861" y="1118385"/>
            <a:ext cx="1846830" cy="691187"/>
          </a:xfrm>
          <a:prstGeom prst="rect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0" lIns="108000" spcFirstLastPara="1" rIns="0" wrap="square" tIns="108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Customer Stages</a:t>
            </a:r>
            <a:endParaRPr/>
          </a:p>
        </p:txBody>
      </p:sp>
      <p:sp>
        <p:nvSpPr>
          <p:cNvPr id="243" name="Google Shape;243;p13"/>
          <p:cNvSpPr txBox="1"/>
          <p:nvPr/>
        </p:nvSpPr>
        <p:spPr>
          <a:xfrm>
            <a:off x="936537" y="1431203"/>
            <a:ext cx="1045799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Identify all main stages of </a:t>
            </a:r>
            <a:endParaRPr/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your customer journey</a:t>
            </a:r>
            <a:endParaRPr/>
          </a:p>
        </p:txBody>
      </p:sp>
      <p:sp>
        <p:nvSpPr>
          <p:cNvPr id="244" name="Google Shape;244;p13"/>
          <p:cNvSpPr/>
          <p:nvPr/>
        </p:nvSpPr>
        <p:spPr>
          <a:xfrm>
            <a:off x="813861" y="1825250"/>
            <a:ext cx="1846830" cy="720000"/>
          </a:xfrm>
          <a:prstGeom prst="rect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0" lIns="108000" spcFirstLastPara="1" rIns="0" wrap="square" tIns="108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Customer Goal</a:t>
            </a:r>
            <a:endParaRPr/>
          </a:p>
        </p:txBody>
      </p:sp>
      <p:sp>
        <p:nvSpPr>
          <p:cNvPr id="245" name="Google Shape;245;p13"/>
          <p:cNvSpPr txBox="1"/>
          <p:nvPr/>
        </p:nvSpPr>
        <p:spPr>
          <a:xfrm>
            <a:off x="936537" y="2170967"/>
            <a:ext cx="1304202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What user want to accomplish</a:t>
            </a:r>
            <a:endParaRPr/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 in this stage ?</a:t>
            </a:r>
            <a:endParaRPr/>
          </a:p>
        </p:txBody>
      </p:sp>
      <p:sp>
        <p:nvSpPr>
          <p:cNvPr id="246" name="Google Shape;246;p13"/>
          <p:cNvSpPr/>
          <p:nvPr/>
        </p:nvSpPr>
        <p:spPr>
          <a:xfrm>
            <a:off x="2678083" y="2556026"/>
            <a:ext cx="1732055" cy="720000"/>
          </a:xfrm>
          <a:prstGeom prst="rect">
            <a:avLst/>
          </a:prstGeom>
          <a:solidFill>
            <a:srgbClr val="7F7F7F">
              <a:alpha val="9803"/>
            </a:srgb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47" name="Google Shape;247;p13"/>
          <p:cNvSpPr/>
          <p:nvPr/>
        </p:nvSpPr>
        <p:spPr>
          <a:xfrm>
            <a:off x="4421394" y="2556026"/>
            <a:ext cx="1720188" cy="720000"/>
          </a:xfrm>
          <a:prstGeom prst="rect">
            <a:avLst/>
          </a:prstGeom>
          <a:solidFill>
            <a:schemeClr val="accent1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48" name="Google Shape;248;p13"/>
          <p:cNvSpPr/>
          <p:nvPr/>
        </p:nvSpPr>
        <p:spPr>
          <a:xfrm>
            <a:off x="6152838" y="2556026"/>
            <a:ext cx="1720188" cy="720000"/>
          </a:xfrm>
          <a:prstGeom prst="rect">
            <a:avLst/>
          </a:prstGeom>
          <a:solidFill>
            <a:schemeClr val="accent2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49" name="Google Shape;249;p13"/>
          <p:cNvSpPr/>
          <p:nvPr/>
        </p:nvSpPr>
        <p:spPr>
          <a:xfrm>
            <a:off x="7888060" y="2556026"/>
            <a:ext cx="1720188" cy="720000"/>
          </a:xfrm>
          <a:prstGeom prst="rect">
            <a:avLst/>
          </a:prstGeom>
          <a:solidFill>
            <a:schemeClr val="accent3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0" name="Google Shape;250;p13"/>
          <p:cNvSpPr/>
          <p:nvPr/>
        </p:nvSpPr>
        <p:spPr>
          <a:xfrm>
            <a:off x="9611530" y="2556026"/>
            <a:ext cx="1720188" cy="720000"/>
          </a:xfrm>
          <a:prstGeom prst="rect">
            <a:avLst/>
          </a:prstGeom>
          <a:solidFill>
            <a:schemeClr val="accent4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1" name="Google Shape;251;p13"/>
          <p:cNvSpPr/>
          <p:nvPr/>
        </p:nvSpPr>
        <p:spPr>
          <a:xfrm>
            <a:off x="813861" y="2557125"/>
            <a:ext cx="1846830" cy="720000"/>
          </a:xfrm>
          <a:prstGeom prst="rect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0" lIns="108000" spcFirstLastPara="1" rIns="0" wrap="square" tIns="108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Customer Action</a:t>
            </a:r>
            <a:endParaRPr/>
          </a:p>
        </p:txBody>
      </p:sp>
      <p:sp>
        <p:nvSpPr>
          <p:cNvPr id="252" name="Google Shape;252;p13"/>
          <p:cNvSpPr txBox="1"/>
          <p:nvPr/>
        </p:nvSpPr>
        <p:spPr>
          <a:xfrm>
            <a:off x="936537" y="2898755"/>
            <a:ext cx="1238801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Describe which action user </a:t>
            </a:r>
            <a:endParaRPr/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need to do to reach the goals ?</a:t>
            </a:r>
            <a:endParaRPr/>
          </a:p>
        </p:txBody>
      </p:sp>
      <p:sp>
        <p:nvSpPr>
          <p:cNvPr id="253" name="Google Shape;253;p13"/>
          <p:cNvSpPr/>
          <p:nvPr/>
        </p:nvSpPr>
        <p:spPr>
          <a:xfrm>
            <a:off x="2678083" y="3288640"/>
            <a:ext cx="2225327" cy="989792"/>
          </a:xfrm>
          <a:prstGeom prst="homePlate">
            <a:avLst>
              <a:gd fmla="val 49639" name="adj"/>
            </a:avLst>
          </a:prstGeom>
          <a:solidFill>
            <a:srgbClr val="7F7F7F">
              <a:alpha val="9803"/>
            </a:srgb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4" name="Google Shape;254;p13"/>
          <p:cNvSpPr/>
          <p:nvPr/>
        </p:nvSpPr>
        <p:spPr>
          <a:xfrm>
            <a:off x="4411638" y="3287419"/>
            <a:ext cx="2225327" cy="989792"/>
          </a:xfrm>
          <a:prstGeom prst="chevron">
            <a:avLst>
              <a:gd fmla="val 50855" name="adj"/>
            </a:avLst>
          </a:prstGeom>
          <a:solidFill>
            <a:schemeClr val="accent1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5" name="Google Shape;255;p13"/>
          <p:cNvSpPr/>
          <p:nvPr/>
        </p:nvSpPr>
        <p:spPr>
          <a:xfrm>
            <a:off x="6148051" y="3287419"/>
            <a:ext cx="2222469" cy="989792"/>
          </a:xfrm>
          <a:prstGeom prst="chevron">
            <a:avLst>
              <a:gd fmla="val 50855" name="adj"/>
            </a:avLst>
          </a:prstGeom>
          <a:solidFill>
            <a:schemeClr val="accent2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6" name="Google Shape;256;p13"/>
          <p:cNvSpPr/>
          <p:nvPr/>
        </p:nvSpPr>
        <p:spPr>
          <a:xfrm>
            <a:off x="7872517" y="3287419"/>
            <a:ext cx="2225327" cy="989792"/>
          </a:xfrm>
          <a:prstGeom prst="chevron">
            <a:avLst>
              <a:gd fmla="val 50855" name="adj"/>
            </a:avLst>
          </a:prstGeom>
          <a:solidFill>
            <a:schemeClr val="accent3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7" name="Google Shape;257;p13"/>
          <p:cNvSpPr/>
          <p:nvPr/>
        </p:nvSpPr>
        <p:spPr>
          <a:xfrm>
            <a:off x="9608930" y="3287419"/>
            <a:ext cx="2222469" cy="989792"/>
          </a:xfrm>
          <a:prstGeom prst="chevron">
            <a:avLst>
              <a:gd fmla="val 50855" name="adj"/>
            </a:avLst>
          </a:prstGeom>
          <a:solidFill>
            <a:schemeClr val="accent4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58" name="Google Shape;258;p13"/>
          <p:cNvSpPr/>
          <p:nvPr/>
        </p:nvSpPr>
        <p:spPr>
          <a:xfrm>
            <a:off x="813861" y="3285937"/>
            <a:ext cx="1846830" cy="989792"/>
          </a:xfrm>
          <a:prstGeom prst="rect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0" lIns="108000" spcFirstLastPara="1" rIns="0" wrap="square" tIns="108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Touchpoint &amp; Channels</a:t>
            </a:r>
            <a:endParaRPr/>
          </a:p>
        </p:txBody>
      </p:sp>
      <p:sp>
        <p:nvSpPr>
          <p:cNvPr id="259" name="Google Shape;259;p13"/>
          <p:cNvSpPr txBox="1"/>
          <p:nvPr/>
        </p:nvSpPr>
        <p:spPr>
          <a:xfrm>
            <a:off x="936537" y="3775850"/>
            <a:ext cx="1321837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How do user get information to</a:t>
            </a:r>
            <a:endParaRPr/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Make a decision on reach goals ?</a:t>
            </a:r>
            <a:endParaRPr/>
          </a:p>
        </p:txBody>
      </p:sp>
      <p:sp>
        <p:nvSpPr>
          <p:cNvPr id="260" name="Google Shape;260;p13"/>
          <p:cNvSpPr/>
          <p:nvPr/>
        </p:nvSpPr>
        <p:spPr>
          <a:xfrm>
            <a:off x="2678083" y="4286640"/>
            <a:ext cx="1732055" cy="720000"/>
          </a:xfrm>
          <a:prstGeom prst="rect">
            <a:avLst/>
          </a:prstGeom>
          <a:solidFill>
            <a:srgbClr val="7F7F7F">
              <a:alpha val="9803"/>
            </a:srgb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1" name="Google Shape;261;p13"/>
          <p:cNvSpPr/>
          <p:nvPr/>
        </p:nvSpPr>
        <p:spPr>
          <a:xfrm>
            <a:off x="4421394" y="4286640"/>
            <a:ext cx="1720188" cy="720000"/>
          </a:xfrm>
          <a:prstGeom prst="rect">
            <a:avLst/>
          </a:prstGeom>
          <a:solidFill>
            <a:schemeClr val="accent1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2" name="Google Shape;262;p13"/>
          <p:cNvSpPr/>
          <p:nvPr/>
        </p:nvSpPr>
        <p:spPr>
          <a:xfrm>
            <a:off x="6152838" y="4286640"/>
            <a:ext cx="1720188" cy="720000"/>
          </a:xfrm>
          <a:prstGeom prst="rect">
            <a:avLst/>
          </a:prstGeom>
          <a:solidFill>
            <a:schemeClr val="accent2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3" name="Google Shape;263;p13"/>
          <p:cNvSpPr/>
          <p:nvPr/>
        </p:nvSpPr>
        <p:spPr>
          <a:xfrm>
            <a:off x="7888060" y="4286640"/>
            <a:ext cx="1720188" cy="720000"/>
          </a:xfrm>
          <a:prstGeom prst="rect">
            <a:avLst/>
          </a:prstGeom>
          <a:solidFill>
            <a:schemeClr val="accent3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4" name="Google Shape;264;p13"/>
          <p:cNvSpPr/>
          <p:nvPr/>
        </p:nvSpPr>
        <p:spPr>
          <a:xfrm>
            <a:off x="9611530" y="4286640"/>
            <a:ext cx="1720188" cy="720000"/>
          </a:xfrm>
          <a:prstGeom prst="rect">
            <a:avLst/>
          </a:prstGeom>
          <a:solidFill>
            <a:schemeClr val="accent4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5" name="Google Shape;265;p13"/>
          <p:cNvSpPr/>
          <p:nvPr/>
        </p:nvSpPr>
        <p:spPr>
          <a:xfrm>
            <a:off x="813861" y="4287739"/>
            <a:ext cx="1846830" cy="720000"/>
          </a:xfrm>
          <a:prstGeom prst="rect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0" lIns="108000" spcFirstLastPara="1" rIns="0" wrap="square" tIns="108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Customer Thoughts</a:t>
            </a:r>
            <a:endParaRPr/>
          </a:p>
        </p:txBody>
      </p:sp>
      <p:sp>
        <p:nvSpPr>
          <p:cNvPr id="266" name="Google Shape;266;p13"/>
          <p:cNvSpPr txBox="1"/>
          <p:nvPr/>
        </p:nvSpPr>
        <p:spPr>
          <a:xfrm>
            <a:off x="936537" y="4629369"/>
            <a:ext cx="1103507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What are user thinking or </a:t>
            </a:r>
            <a:endParaRPr/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expecting In these actions ?</a:t>
            </a:r>
            <a:endParaRPr/>
          </a:p>
        </p:txBody>
      </p:sp>
      <p:sp>
        <p:nvSpPr>
          <p:cNvPr id="267" name="Google Shape;267;p13"/>
          <p:cNvSpPr/>
          <p:nvPr/>
        </p:nvSpPr>
        <p:spPr>
          <a:xfrm>
            <a:off x="2678083" y="5018515"/>
            <a:ext cx="1732055" cy="720000"/>
          </a:xfrm>
          <a:prstGeom prst="rect">
            <a:avLst/>
          </a:prstGeom>
          <a:solidFill>
            <a:srgbClr val="7F7F7F">
              <a:alpha val="9803"/>
            </a:srgb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8" name="Google Shape;268;p13"/>
          <p:cNvSpPr/>
          <p:nvPr/>
        </p:nvSpPr>
        <p:spPr>
          <a:xfrm>
            <a:off x="4421394" y="5018515"/>
            <a:ext cx="1720188" cy="720000"/>
          </a:xfrm>
          <a:prstGeom prst="rect">
            <a:avLst/>
          </a:prstGeom>
          <a:solidFill>
            <a:schemeClr val="accent1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69" name="Google Shape;269;p13"/>
          <p:cNvSpPr/>
          <p:nvPr/>
        </p:nvSpPr>
        <p:spPr>
          <a:xfrm>
            <a:off x="6152838" y="5018515"/>
            <a:ext cx="1720188" cy="720000"/>
          </a:xfrm>
          <a:prstGeom prst="rect">
            <a:avLst/>
          </a:prstGeom>
          <a:solidFill>
            <a:schemeClr val="accent2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0" name="Google Shape;270;p13"/>
          <p:cNvSpPr/>
          <p:nvPr/>
        </p:nvSpPr>
        <p:spPr>
          <a:xfrm>
            <a:off x="7888060" y="5018515"/>
            <a:ext cx="1720188" cy="720000"/>
          </a:xfrm>
          <a:prstGeom prst="rect">
            <a:avLst/>
          </a:prstGeom>
          <a:solidFill>
            <a:schemeClr val="accent3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1" name="Google Shape;271;p13"/>
          <p:cNvSpPr/>
          <p:nvPr/>
        </p:nvSpPr>
        <p:spPr>
          <a:xfrm>
            <a:off x="9611530" y="5018515"/>
            <a:ext cx="1720188" cy="720000"/>
          </a:xfrm>
          <a:prstGeom prst="rect">
            <a:avLst/>
          </a:prstGeom>
          <a:solidFill>
            <a:schemeClr val="accent4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2" name="Google Shape;272;p13"/>
          <p:cNvSpPr/>
          <p:nvPr/>
        </p:nvSpPr>
        <p:spPr>
          <a:xfrm>
            <a:off x="813861" y="5019614"/>
            <a:ext cx="1846830" cy="720000"/>
          </a:xfrm>
          <a:prstGeom prst="rect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0" lIns="108000" spcFirstLastPara="1" rIns="0" wrap="square" tIns="108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Overall Experience</a:t>
            </a:r>
            <a:endParaRPr/>
          </a:p>
        </p:txBody>
      </p:sp>
      <p:sp>
        <p:nvSpPr>
          <p:cNvPr id="273" name="Google Shape;273;p13"/>
          <p:cNvSpPr txBox="1"/>
          <p:nvPr/>
        </p:nvSpPr>
        <p:spPr>
          <a:xfrm>
            <a:off x="936537" y="5361244"/>
            <a:ext cx="1063753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What are the users feeling </a:t>
            </a:r>
            <a:endParaRPr/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in this Stage ?</a:t>
            </a:r>
            <a:endParaRPr/>
          </a:p>
        </p:txBody>
      </p:sp>
      <p:sp>
        <p:nvSpPr>
          <p:cNvPr id="274" name="Google Shape;274;p13"/>
          <p:cNvSpPr/>
          <p:nvPr/>
        </p:nvSpPr>
        <p:spPr>
          <a:xfrm>
            <a:off x="2678083" y="5750872"/>
            <a:ext cx="1732055" cy="720000"/>
          </a:xfrm>
          <a:prstGeom prst="rect">
            <a:avLst/>
          </a:prstGeom>
          <a:solidFill>
            <a:srgbClr val="7F7F7F">
              <a:alpha val="9803"/>
            </a:srgb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5" name="Google Shape;275;p13"/>
          <p:cNvSpPr/>
          <p:nvPr/>
        </p:nvSpPr>
        <p:spPr>
          <a:xfrm>
            <a:off x="4421394" y="5750872"/>
            <a:ext cx="1720188" cy="720000"/>
          </a:xfrm>
          <a:prstGeom prst="rect">
            <a:avLst/>
          </a:prstGeom>
          <a:solidFill>
            <a:schemeClr val="accent1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6" name="Google Shape;276;p13"/>
          <p:cNvSpPr/>
          <p:nvPr/>
        </p:nvSpPr>
        <p:spPr>
          <a:xfrm>
            <a:off x="6152838" y="5750872"/>
            <a:ext cx="1720188" cy="720000"/>
          </a:xfrm>
          <a:prstGeom prst="rect">
            <a:avLst/>
          </a:prstGeom>
          <a:solidFill>
            <a:schemeClr val="accent2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7" name="Google Shape;277;p13"/>
          <p:cNvSpPr/>
          <p:nvPr/>
        </p:nvSpPr>
        <p:spPr>
          <a:xfrm>
            <a:off x="7888060" y="5750872"/>
            <a:ext cx="1720188" cy="720000"/>
          </a:xfrm>
          <a:prstGeom prst="rect">
            <a:avLst/>
          </a:prstGeom>
          <a:solidFill>
            <a:schemeClr val="accent3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8" name="Google Shape;278;p13"/>
          <p:cNvSpPr/>
          <p:nvPr/>
        </p:nvSpPr>
        <p:spPr>
          <a:xfrm>
            <a:off x="9611530" y="5750872"/>
            <a:ext cx="1720188" cy="720000"/>
          </a:xfrm>
          <a:prstGeom prst="rect">
            <a:avLst/>
          </a:prstGeom>
          <a:solidFill>
            <a:schemeClr val="accent4">
              <a:alpha val="9803"/>
            </a:schemeClr>
          </a:solidFill>
          <a:ln cap="flat" cmpd="sng" w="254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79" name="Google Shape;279;p13"/>
          <p:cNvSpPr/>
          <p:nvPr/>
        </p:nvSpPr>
        <p:spPr>
          <a:xfrm>
            <a:off x="813861" y="5751971"/>
            <a:ext cx="1846830" cy="720000"/>
          </a:xfrm>
          <a:prstGeom prst="rect">
            <a:avLst/>
          </a:prstGeom>
          <a:noFill/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60000" lIns="108000" spcFirstLastPara="1" rIns="0" wrap="square" tIns="108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595959"/>
                </a:solidFill>
                <a:latin typeface="Poppins"/>
                <a:ea typeface="Poppins"/>
                <a:cs typeface="Poppins"/>
                <a:sym typeface="Poppins"/>
              </a:rPr>
              <a:t>Pain Points</a:t>
            </a:r>
            <a:endParaRPr/>
          </a:p>
        </p:txBody>
      </p:sp>
      <p:sp>
        <p:nvSpPr>
          <p:cNvPr id="280" name="Google Shape;280;p13"/>
          <p:cNvSpPr txBox="1"/>
          <p:nvPr/>
        </p:nvSpPr>
        <p:spPr>
          <a:xfrm>
            <a:off x="924814" y="6093601"/>
            <a:ext cx="1418978" cy="24750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What are the problems or negating </a:t>
            </a:r>
            <a:endParaRPr/>
          </a:p>
          <a:p>
            <a:pPr indent="0" lvl="0" marL="0" marR="0" rtl="0" algn="l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experience that user’s are facing ?</a:t>
            </a:r>
            <a:endParaRPr/>
          </a:p>
        </p:txBody>
      </p:sp>
      <p:sp>
        <p:nvSpPr>
          <p:cNvPr id="281" name="Google Shape;281;p13"/>
          <p:cNvSpPr/>
          <p:nvPr/>
        </p:nvSpPr>
        <p:spPr>
          <a:xfrm>
            <a:off x="3081997" y="1934501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No goals at this point</a:t>
            </a:r>
            <a:endParaRPr/>
          </a:p>
        </p:txBody>
      </p:sp>
      <p:sp>
        <p:nvSpPr>
          <p:cNvPr id="282" name="Google Shape;282;p13"/>
          <p:cNvSpPr/>
          <p:nvPr/>
        </p:nvSpPr>
        <p:spPr>
          <a:xfrm>
            <a:off x="4819374" y="1931073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To find the best shoes</a:t>
            </a:r>
            <a:endParaRPr/>
          </a:p>
        </p:txBody>
      </p:sp>
      <p:sp>
        <p:nvSpPr>
          <p:cNvPr id="283" name="Google Shape;283;p13"/>
          <p:cNvSpPr/>
          <p:nvPr/>
        </p:nvSpPr>
        <p:spPr>
          <a:xfrm>
            <a:off x="6550819" y="1931073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Order effortless &amp; get the best price</a:t>
            </a:r>
            <a:endParaRPr/>
          </a:p>
        </p:txBody>
      </p:sp>
      <p:sp>
        <p:nvSpPr>
          <p:cNvPr id="284" name="Google Shape;284;p13"/>
          <p:cNvSpPr/>
          <p:nvPr/>
        </p:nvSpPr>
        <p:spPr>
          <a:xfrm>
            <a:off x="8286040" y="1920244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Receive package on time</a:t>
            </a:r>
            <a:endParaRPr/>
          </a:p>
        </p:txBody>
      </p:sp>
      <p:sp>
        <p:nvSpPr>
          <p:cNvPr id="285" name="Google Shape;285;p13"/>
          <p:cNvSpPr/>
          <p:nvPr/>
        </p:nvSpPr>
        <p:spPr>
          <a:xfrm>
            <a:off x="10006228" y="1936227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Repeat good customer service</a:t>
            </a:r>
            <a:endParaRPr/>
          </a:p>
        </p:txBody>
      </p:sp>
      <p:sp>
        <p:nvSpPr>
          <p:cNvPr id="286" name="Google Shape;286;p13"/>
          <p:cNvSpPr/>
          <p:nvPr/>
        </p:nvSpPr>
        <p:spPr>
          <a:xfrm>
            <a:off x="3081997" y="2657533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See ad</a:t>
            </a:r>
            <a:endParaRPr/>
          </a:p>
        </p:txBody>
      </p:sp>
      <p:sp>
        <p:nvSpPr>
          <p:cNvPr id="287" name="Google Shape;287;p13"/>
          <p:cNvSpPr/>
          <p:nvPr/>
        </p:nvSpPr>
        <p:spPr>
          <a:xfrm>
            <a:off x="4819374" y="2654105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Compare &amp; evaluate</a:t>
            </a:r>
            <a:endParaRPr/>
          </a:p>
        </p:txBody>
      </p:sp>
      <p:sp>
        <p:nvSpPr>
          <p:cNvPr id="288" name="Google Shape;288;p13"/>
          <p:cNvSpPr/>
          <p:nvPr/>
        </p:nvSpPr>
        <p:spPr>
          <a:xfrm>
            <a:off x="6550819" y="2654105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Search on website &amp; add to cart</a:t>
            </a:r>
            <a:endParaRPr/>
          </a:p>
        </p:txBody>
      </p:sp>
      <p:sp>
        <p:nvSpPr>
          <p:cNvPr id="289" name="Google Shape;289;p13"/>
          <p:cNvSpPr/>
          <p:nvPr/>
        </p:nvSpPr>
        <p:spPr>
          <a:xfrm>
            <a:off x="8286040" y="2643276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Track package, contact customer care</a:t>
            </a:r>
            <a:endParaRPr/>
          </a:p>
        </p:txBody>
      </p:sp>
      <p:sp>
        <p:nvSpPr>
          <p:cNvPr id="290" name="Google Shape;290;p13"/>
          <p:cNvSpPr/>
          <p:nvPr/>
        </p:nvSpPr>
        <p:spPr>
          <a:xfrm>
            <a:off x="10006228" y="2659259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Sign up to loyalty programs</a:t>
            </a:r>
            <a:endParaRPr/>
          </a:p>
        </p:txBody>
      </p:sp>
      <p:sp>
        <p:nvSpPr>
          <p:cNvPr id="291" name="Google Shape;291;p13"/>
          <p:cNvSpPr/>
          <p:nvPr/>
        </p:nvSpPr>
        <p:spPr>
          <a:xfrm>
            <a:off x="2942396" y="3419621"/>
            <a:ext cx="630430" cy="43914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Social post</a:t>
            </a:r>
            <a:endParaRPr/>
          </a:p>
        </p:txBody>
      </p:sp>
      <p:sp>
        <p:nvSpPr>
          <p:cNvPr id="292" name="Google Shape;292;p13"/>
          <p:cNvSpPr/>
          <p:nvPr/>
        </p:nvSpPr>
        <p:spPr>
          <a:xfrm>
            <a:off x="3644663" y="3649952"/>
            <a:ext cx="630430" cy="442069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Ads</a:t>
            </a:r>
            <a:endParaRPr/>
          </a:p>
        </p:txBody>
      </p:sp>
      <p:sp>
        <p:nvSpPr>
          <p:cNvPr id="293" name="Google Shape;293;p13"/>
          <p:cNvSpPr/>
          <p:nvPr/>
        </p:nvSpPr>
        <p:spPr>
          <a:xfrm>
            <a:off x="4991352" y="3416692"/>
            <a:ext cx="630430" cy="442069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Word of Mouth</a:t>
            </a:r>
            <a:endParaRPr/>
          </a:p>
        </p:txBody>
      </p:sp>
      <p:sp>
        <p:nvSpPr>
          <p:cNvPr id="294" name="Google Shape;294;p13"/>
          <p:cNvSpPr/>
          <p:nvPr/>
        </p:nvSpPr>
        <p:spPr>
          <a:xfrm>
            <a:off x="5659206" y="3649952"/>
            <a:ext cx="630430" cy="442069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Website</a:t>
            </a:r>
            <a:endParaRPr/>
          </a:p>
        </p:txBody>
      </p:sp>
      <p:sp>
        <p:nvSpPr>
          <p:cNvPr id="295" name="Google Shape;295;p13"/>
          <p:cNvSpPr/>
          <p:nvPr/>
        </p:nvSpPr>
        <p:spPr>
          <a:xfrm>
            <a:off x="6727766" y="3412730"/>
            <a:ext cx="630430" cy="442069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Add to cart</a:t>
            </a:r>
            <a:endParaRPr/>
          </a:p>
        </p:txBody>
      </p:sp>
      <p:sp>
        <p:nvSpPr>
          <p:cNvPr id="296" name="Google Shape;296;p13"/>
          <p:cNvSpPr/>
          <p:nvPr/>
        </p:nvSpPr>
        <p:spPr>
          <a:xfrm>
            <a:off x="7395619" y="3645990"/>
            <a:ext cx="630430" cy="442069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Make payment</a:t>
            </a:r>
            <a:endParaRPr/>
          </a:p>
        </p:txBody>
      </p:sp>
      <p:sp>
        <p:nvSpPr>
          <p:cNvPr id="297" name="Google Shape;297;p13"/>
          <p:cNvSpPr/>
          <p:nvPr/>
        </p:nvSpPr>
        <p:spPr>
          <a:xfrm>
            <a:off x="8461320" y="3441932"/>
            <a:ext cx="630430" cy="442069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Delivery service</a:t>
            </a:r>
            <a:endParaRPr/>
          </a:p>
        </p:txBody>
      </p:sp>
      <p:sp>
        <p:nvSpPr>
          <p:cNvPr id="298" name="Google Shape;298;p13"/>
          <p:cNvSpPr/>
          <p:nvPr/>
        </p:nvSpPr>
        <p:spPr>
          <a:xfrm>
            <a:off x="9129174" y="3675192"/>
            <a:ext cx="630430" cy="442069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Order notes</a:t>
            </a:r>
            <a:endParaRPr/>
          </a:p>
        </p:txBody>
      </p:sp>
      <p:sp>
        <p:nvSpPr>
          <p:cNvPr id="299" name="Google Shape;299;p13"/>
          <p:cNvSpPr/>
          <p:nvPr/>
        </p:nvSpPr>
        <p:spPr>
          <a:xfrm>
            <a:off x="10188645" y="3418101"/>
            <a:ext cx="630430" cy="442069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Subscribe</a:t>
            </a:r>
            <a:endParaRPr/>
          </a:p>
        </p:txBody>
      </p:sp>
      <p:sp>
        <p:nvSpPr>
          <p:cNvPr id="300" name="Google Shape;300;p13"/>
          <p:cNvSpPr/>
          <p:nvPr/>
        </p:nvSpPr>
        <p:spPr>
          <a:xfrm>
            <a:off x="10856499" y="3651361"/>
            <a:ext cx="630430" cy="442069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Note tagging</a:t>
            </a:r>
            <a:endParaRPr/>
          </a:p>
        </p:txBody>
      </p:sp>
      <p:sp>
        <p:nvSpPr>
          <p:cNvPr id="301" name="Google Shape;301;p13"/>
          <p:cNvSpPr/>
          <p:nvPr/>
        </p:nvSpPr>
        <p:spPr>
          <a:xfrm>
            <a:off x="3081997" y="4403833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Ads are interesting</a:t>
            </a:r>
            <a:endParaRPr/>
          </a:p>
        </p:txBody>
      </p:sp>
      <p:sp>
        <p:nvSpPr>
          <p:cNvPr id="302" name="Google Shape;302;p13"/>
          <p:cNvSpPr/>
          <p:nvPr/>
        </p:nvSpPr>
        <p:spPr>
          <a:xfrm>
            <a:off x="4819374" y="4400405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Hard to make decision</a:t>
            </a:r>
            <a:endParaRPr/>
          </a:p>
        </p:txBody>
      </p:sp>
      <p:sp>
        <p:nvSpPr>
          <p:cNvPr id="303" name="Google Shape;303;p13"/>
          <p:cNvSpPr/>
          <p:nvPr/>
        </p:nvSpPr>
        <p:spPr>
          <a:xfrm>
            <a:off x="6550819" y="4400405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 hope I get right size</a:t>
            </a:r>
            <a:endParaRPr/>
          </a:p>
        </p:txBody>
      </p:sp>
      <p:sp>
        <p:nvSpPr>
          <p:cNvPr id="304" name="Google Shape;304;p13"/>
          <p:cNvSpPr/>
          <p:nvPr/>
        </p:nvSpPr>
        <p:spPr>
          <a:xfrm>
            <a:off x="8286040" y="4389576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Delivery on time</a:t>
            </a:r>
            <a:endParaRPr/>
          </a:p>
        </p:txBody>
      </p:sp>
      <p:sp>
        <p:nvSpPr>
          <p:cNvPr id="305" name="Google Shape;305;p13"/>
          <p:cNvSpPr/>
          <p:nvPr/>
        </p:nvSpPr>
        <p:spPr>
          <a:xfrm>
            <a:off x="10006228" y="4405559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Love my shoes, post on Instagram</a:t>
            </a:r>
            <a:endParaRPr/>
          </a:p>
        </p:txBody>
      </p:sp>
      <p:sp>
        <p:nvSpPr>
          <p:cNvPr id="306" name="Google Shape;306;p13"/>
          <p:cNvSpPr/>
          <p:nvPr/>
        </p:nvSpPr>
        <p:spPr>
          <a:xfrm>
            <a:off x="3081997" y="5139802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Interested, curious</a:t>
            </a:r>
            <a:endParaRPr/>
          </a:p>
        </p:txBody>
      </p:sp>
      <p:sp>
        <p:nvSpPr>
          <p:cNvPr id="307" name="Google Shape;307;p13"/>
          <p:cNvSpPr/>
          <p:nvPr/>
        </p:nvSpPr>
        <p:spPr>
          <a:xfrm>
            <a:off x="4819374" y="5136374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Requires efforts but excited</a:t>
            </a:r>
            <a:endParaRPr/>
          </a:p>
        </p:txBody>
      </p:sp>
      <p:sp>
        <p:nvSpPr>
          <p:cNvPr id="308" name="Google Shape;308;p13"/>
          <p:cNvSpPr/>
          <p:nvPr/>
        </p:nvSpPr>
        <p:spPr>
          <a:xfrm>
            <a:off x="6550819" y="5136374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Payment is painful</a:t>
            </a:r>
            <a:endParaRPr/>
          </a:p>
        </p:txBody>
      </p:sp>
      <p:sp>
        <p:nvSpPr>
          <p:cNvPr id="309" name="Google Shape;309;p13"/>
          <p:cNvSpPr/>
          <p:nvPr/>
        </p:nvSpPr>
        <p:spPr>
          <a:xfrm>
            <a:off x="8286040" y="5125545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Excited &amp; frustrated</a:t>
            </a:r>
            <a:endParaRPr/>
          </a:p>
        </p:txBody>
      </p:sp>
      <p:sp>
        <p:nvSpPr>
          <p:cNvPr id="310" name="Google Shape;310;p13"/>
          <p:cNvSpPr/>
          <p:nvPr/>
        </p:nvSpPr>
        <p:spPr>
          <a:xfrm>
            <a:off x="10006228" y="5141528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Positive, happy to share</a:t>
            </a:r>
            <a:endParaRPr/>
          </a:p>
        </p:txBody>
      </p:sp>
      <p:sp>
        <p:nvSpPr>
          <p:cNvPr id="311" name="Google Shape;311;p13"/>
          <p:cNvSpPr/>
          <p:nvPr/>
        </p:nvSpPr>
        <p:spPr>
          <a:xfrm>
            <a:off x="3081997" y="5866665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Information overloaded</a:t>
            </a:r>
            <a:endParaRPr/>
          </a:p>
        </p:txBody>
      </p:sp>
      <p:sp>
        <p:nvSpPr>
          <p:cNvPr id="312" name="Google Shape;312;p13"/>
          <p:cNvSpPr/>
          <p:nvPr/>
        </p:nvSpPr>
        <p:spPr>
          <a:xfrm>
            <a:off x="4819374" y="5863237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It’s hard to trust</a:t>
            </a:r>
            <a:endParaRPr/>
          </a:p>
        </p:txBody>
      </p:sp>
      <p:sp>
        <p:nvSpPr>
          <p:cNvPr id="313" name="Google Shape;313;p13"/>
          <p:cNvSpPr/>
          <p:nvPr/>
        </p:nvSpPr>
        <p:spPr>
          <a:xfrm>
            <a:off x="6550819" y="5863237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Free shipping</a:t>
            </a:r>
            <a:endParaRPr/>
          </a:p>
        </p:txBody>
      </p:sp>
      <p:sp>
        <p:nvSpPr>
          <p:cNvPr id="314" name="Google Shape;314;p13"/>
          <p:cNvSpPr/>
          <p:nvPr/>
        </p:nvSpPr>
        <p:spPr>
          <a:xfrm>
            <a:off x="8286040" y="5852408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Optional pick up</a:t>
            </a:r>
            <a:endParaRPr/>
          </a:p>
        </p:txBody>
      </p:sp>
      <p:sp>
        <p:nvSpPr>
          <p:cNvPr id="315" name="Google Shape;315;p13"/>
          <p:cNvSpPr/>
          <p:nvPr/>
        </p:nvSpPr>
        <p:spPr>
          <a:xfrm>
            <a:off x="10006228" y="5868391"/>
            <a:ext cx="924225" cy="499300"/>
          </a:xfrm>
          <a:prstGeom prst="foldedCorner">
            <a:avLst>
              <a:gd fmla="val 1666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1219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rPr>
              <a:t>Reply to comments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4"/>
          <p:cNvSpPr/>
          <p:nvPr/>
        </p:nvSpPr>
        <p:spPr>
          <a:xfrm>
            <a:off x="804957" y="4660801"/>
            <a:ext cx="10602188" cy="1478315"/>
          </a:xfrm>
          <a:prstGeom prst="roundRect">
            <a:avLst>
              <a:gd fmla="val 8405" name="adj"/>
            </a:avLst>
          </a:prstGeom>
          <a:solidFill>
            <a:schemeClr val="lt1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21" name="Google Shape;321;p14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sp>
        <p:nvSpPr>
          <p:cNvPr id="322" name="Google Shape;322;p14"/>
          <p:cNvSpPr/>
          <p:nvPr/>
        </p:nvSpPr>
        <p:spPr>
          <a:xfrm>
            <a:off x="804957" y="1386657"/>
            <a:ext cx="10602188" cy="666412"/>
          </a:xfrm>
          <a:prstGeom prst="roundRect">
            <a:avLst>
              <a:gd fmla="val 13307" name="adj"/>
            </a:avLst>
          </a:prstGeom>
          <a:solidFill>
            <a:schemeClr val="lt1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23" name="Google Shape;323;p14"/>
          <p:cNvSpPr/>
          <p:nvPr/>
        </p:nvSpPr>
        <p:spPr>
          <a:xfrm>
            <a:off x="804957" y="2153301"/>
            <a:ext cx="10602188" cy="1082819"/>
          </a:xfrm>
          <a:prstGeom prst="roundRect">
            <a:avLst>
              <a:gd fmla="val 11627" name="adj"/>
            </a:avLst>
          </a:prstGeom>
          <a:solidFill>
            <a:schemeClr val="lt1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24" name="Google Shape;324;p14"/>
          <p:cNvSpPr/>
          <p:nvPr/>
        </p:nvSpPr>
        <p:spPr>
          <a:xfrm>
            <a:off x="804957" y="3341456"/>
            <a:ext cx="10602188" cy="1219113"/>
          </a:xfrm>
          <a:prstGeom prst="roundRect">
            <a:avLst>
              <a:gd fmla="val 8458" name="adj"/>
            </a:avLst>
          </a:prstGeom>
          <a:solidFill>
            <a:schemeClr val="lt1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25" name="Google Shape;325;p14"/>
          <p:cNvSpPr txBox="1"/>
          <p:nvPr/>
        </p:nvSpPr>
        <p:spPr>
          <a:xfrm>
            <a:off x="1028127" y="1642919"/>
            <a:ext cx="453650" cy="153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Stages</a:t>
            </a:r>
            <a:endParaRPr/>
          </a:p>
        </p:txBody>
      </p:sp>
      <p:sp>
        <p:nvSpPr>
          <p:cNvPr id="326" name="Google Shape;326;p14"/>
          <p:cNvSpPr txBox="1"/>
          <p:nvPr/>
        </p:nvSpPr>
        <p:spPr>
          <a:xfrm>
            <a:off x="1033301" y="2617766"/>
            <a:ext cx="367088" cy="153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Steps</a:t>
            </a:r>
            <a:endParaRPr/>
          </a:p>
        </p:txBody>
      </p:sp>
      <p:sp>
        <p:nvSpPr>
          <p:cNvPr id="327" name="Google Shape;327;p14"/>
          <p:cNvSpPr txBox="1"/>
          <p:nvPr/>
        </p:nvSpPr>
        <p:spPr>
          <a:xfrm>
            <a:off x="1026023" y="3874068"/>
            <a:ext cx="823944" cy="153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Touchpoints</a:t>
            </a:r>
            <a:endParaRPr/>
          </a:p>
        </p:txBody>
      </p:sp>
      <p:sp>
        <p:nvSpPr>
          <p:cNvPr id="328" name="Google Shape;328;p14"/>
          <p:cNvSpPr txBox="1"/>
          <p:nvPr/>
        </p:nvSpPr>
        <p:spPr>
          <a:xfrm>
            <a:off x="1033301" y="5323014"/>
            <a:ext cx="1019510" cy="15388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A5A5A5"/>
                </a:solidFill>
                <a:latin typeface="Poppins"/>
                <a:ea typeface="Poppins"/>
                <a:cs typeface="Poppins"/>
                <a:sym typeface="Poppins"/>
              </a:rPr>
              <a:t>CSAT Measures</a:t>
            </a:r>
            <a:endParaRPr/>
          </a:p>
        </p:txBody>
      </p:sp>
      <p:grpSp>
        <p:nvGrpSpPr>
          <p:cNvPr id="329" name="Google Shape;329;p14"/>
          <p:cNvGrpSpPr/>
          <p:nvPr/>
        </p:nvGrpSpPr>
        <p:grpSpPr>
          <a:xfrm>
            <a:off x="2171259" y="1043518"/>
            <a:ext cx="8967656" cy="5450704"/>
            <a:chOff x="2366010" y="1043518"/>
            <a:chExt cx="8967656" cy="5450704"/>
          </a:xfrm>
        </p:grpSpPr>
        <p:cxnSp>
          <p:nvCxnSpPr>
            <p:cNvPr id="330" name="Google Shape;330;p14"/>
            <p:cNvCxnSpPr/>
            <p:nvPr/>
          </p:nvCxnSpPr>
          <p:spPr>
            <a:xfrm>
              <a:off x="2366010" y="1043518"/>
              <a:ext cx="0" cy="5450704"/>
            </a:xfrm>
            <a:prstGeom prst="straightConnector1">
              <a:avLst/>
            </a:prstGeom>
            <a:noFill/>
            <a:ln cap="flat" cmpd="sng" w="19050">
              <a:solidFill>
                <a:srgbClr val="D8D8D8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331" name="Google Shape;331;p14"/>
            <p:cNvCxnSpPr/>
            <p:nvPr/>
          </p:nvCxnSpPr>
          <p:spPr>
            <a:xfrm>
              <a:off x="4152900" y="1043518"/>
              <a:ext cx="0" cy="5450704"/>
            </a:xfrm>
            <a:prstGeom prst="straightConnector1">
              <a:avLst/>
            </a:prstGeom>
            <a:noFill/>
            <a:ln cap="flat" cmpd="sng" w="19050">
              <a:solidFill>
                <a:srgbClr val="D8D8D8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332" name="Google Shape;332;p14"/>
            <p:cNvCxnSpPr/>
            <p:nvPr/>
          </p:nvCxnSpPr>
          <p:spPr>
            <a:xfrm>
              <a:off x="5951220" y="1043518"/>
              <a:ext cx="0" cy="5450704"/>
            </a:xfrm>
            <a:prstGeom prst="straightConnector1">
              <a:avLst/>
            </a:prstGeom>
            <a:noFill/>
            <a:ln cap="flat" cmpd="sng" w="19050">
              <a:solidFill>
                <a:srgbClr val="D8D8D8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333" name="Google Shape;333;p14"/>
            <p:cNvCxnSpPr/>
            <p:nvPr/>
          </p:nvCxnSpPr>
          <p:spPr>
            <a:xfrm>
              <a:off x="7770508" y="1043518"/>
              <a:ext cx="0" cy="5450704"/>
            </a:xfrm>
            <a:prstGeom prst="straightConnector1">
              <a:avLst/>
            </a:prstGeom>
            <a:noFill/>
            <a:ln cap="flat" cmpd="sng" w="19050">
              <a:solidFill>
                <a:srgbClr val="D8D8D8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334" name="Google Shape;334;p14"/>
            <p:cNvCxnSpPr/>
            <p:nvPr/>
          </p:nvCxnSpPr>
          <p:spPr>
            <a:xfrm>
              <a:off x="9590090" y="1043518"/>
              <a:ext cx="0" cy="5450704"/>
            </a:xfrm>
            <a:prstGeom prst="straightConnector1">
              <a:avLst/>
            </a:prstGeom>
            <a:noFill/>
            <a:ln cap="flat" cmpd="sng" w="19050">
              <a:solidFill>
                <a:srgbClr val="D8D8D8"/>
              </a:solidFill>
              <a:prstDash val="dash"/>
              <a:round/>
              <a:headEnd len="sm" w="sm" type="none"/>
              <a:tailEnd len="sm" w="sm" type="none"/>
            </a:ln>
          </p:spPr>
        </p:cxnSp>
        <p:sp>
          <p:nvSpPr>
            <p:cNvPr id="335" name="Google Shape;335;p14"/>
            <p:cNvSpPr/>
            <p:nvPr/>
          </p:nvSpPr>
          <p:spPr>
            <a:xfrm>
              <a:off x="2432276" y="1043518"/>
              <a:ext cx="1653642" cy="5450704"/>
            </a:xfrm>
            <a:prstGeom prst="rect">
              <a:avLst/>
            </a:prstGeom>
            <a:solidFill>
              <a:srgbClr val="7F7F7F">
                <a:alpha val="9803"/>
              </a:srgb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36" name="Google Shape;336;p14"/>
            <p:cNvSpPr/>
            <p:nvPr/>
          </p:nvSpPr>
          <p:spPr>
            <a:xfrm>
              <a:off x="4219165" y="1043518"/>
              <a:ext cx="1653642" cy="5450704"/>
            </a:xfrm>
            <a:prstGeom prst="rect">
              <a:avLst/>
            </a:prstGeom>
            <a:solidFill>
              <a:schemeClr val="accent1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37" name="Google Shape;337;p14"/>
            <p:cNvSpPr/>
            <p:nvPr/>
          </p:nvSpPr>
          <p:spPr>
            <a:xfrm>
              <a:off x="6038959" y="1043518"/>
              <a:ext cx="1653642" cy="5450704"/>
            </a:xfrm>
            <a:prstGeom prst="rect">
              <a:avLst/>
            </a:prstGeom>
            <a:solidFill>
              <a:schemeClr val="accent2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38" name="Google Shape;338;p14"/>
            <p:cNvSpPr/>
            <p:nvPr/>
          </p:nvSpPr>
          <p:spPr>
            <a:xfrm>
              <a:off x="7848516" y="1043518"/>
              <a:ext cx="1653642" cy="5450704"/>
            </a:xfrm>
            <a:prstGeom prst="rect">
              <a:avLst/>
            </a:prstGeom>
            <a:solidFill>
              <a:schemeClr val="accent3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339" name="Google Shape;339;p14"/>
            <p:cNvSpPr/>
            <p:nvPr/>
          </p:nvSpPr>
          <p:spPr>
            <a:xfrm>
              <a:off x="9680024" y="1043518"/>
              <a:ext cx="1653642" cy="5450704"/>
            </a:xfrm>
            <a:prstGeom prst="rect">
              <a:avLst/>
            </a:prstGeom>
            <a:solidFill>
              <a:schemeClr val="accent4">
                <a:alpha val="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8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340" name="Google Shape;340;p14"/>
          <p:cNvSpPr/>
          <p:nvPr/>
        </p:nvSpPr>
        <p:spPr>
          <a:xfrm>
            <a:off x="2312397" y="2229431"/>
            <a:ext cx="1059685" cy="433180"/>
          </a:xfrm>
          <a:prstGeom prst="rightArrow">
            <a:avLst>
              <a:gd fmla="val 61860" name="adj1"/>
              <a:gd fmla="val 66370" name="adj2"/>
            </a:avLst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Sales Call</a:t>
            </a:r>
            <a:endParaRPr/>
          </a:p>
        </p:txBody>
      </p:sp>
      <p:sp>
        <p:nvSpPr>
          <p:cNvPr id="341" name="Google Shape;341;p14"/>
          <p:cNvSpPr/>
          <p:nvPr/>
        </p:nvSpPr>
        <p:spPr>
          <a:xfrm>
            <a:off x="2573186" y="2691822"/>
            <a:ext cx="1161569" cy="433180"/>
          </a:xfrm>
          <a:prstGeom prst="rightArrow">
            <a:avLst>
              <a:gd fmla="val 61860" name="adj1"/>
              <a:gd fmla="val 66370" name="adj2"/>
            </a:avLst>
          </a:prstGeom>
          <a:solidFill>
            <a:srgbClr val="BFBFB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Trials</a:t>
            </a:r>
            <a:endParaRPr/>
          </a:p>
        </p:txBody>
      </p:sp>
      <p:sp>
        <p:nvSpPr>
          <p:cNvPr id="342" name="Google Shape;342;p14"/>
          <p:cNvSpPr/>
          <p:nvPr/>
        </p:nvSpPr>
        <p:spPr>
          <a:xfrm>
            <a:off x="3460015" y="2240164"/>
            <a:ext cx="1896187" cy="433180"/>
          </a:xfrm>
          <a:prstGeom prst="rightArrow">
            <a:avLst>
              <a:gd fmla="val 61860" name="adj1"/>
              <a:gd fmla="val 6637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Training and Scope</a:t>
            </a:r>
            <a:endParaRPr/>
          </a:p>
        </p:txBody>
      </p:sp>
      <p:sp>
        <p:nvSpPr>
          <p:cNvPr id="343" name="Google Shape;343;p14"/>
          <p:cNvSpPr txBox="1"/>
          <p:nvPr/>
        </p:nvSpPr>
        <p:spPr>
          <a:xfrm>
            <a:off x="9655674" y="1589058"/>
            <a:ext cx="1271503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Support &amp; Upsell</a:t>
            </a:r>
            <a:endParaRPr/>
          </a:p>
        </p:txBody>
      </p:sp>
      <p:sp>
        <p:nvSpPr>
          <p:cNvPr id="344" name="Google Shape;344;p14"/>
          <p:cNvSpPr txBox="1"/>
          <p:nvPr/>
        </p:nvSpPr>
        <p:spPr>
          <a:xfrm>
            <a:off x="2654618" y="1589058"/>
            <a:ext cx="819456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Pre-sales</a:t>
            </a:r>
            <a:endParaRPr/>
          </a:p>
        </p:txBody>
      </p:sp>
      <p:sp>
        <p:nvSpPr>
          <p:cNvPr id="345" name="Google Shape;345;p14"/>
          <p:cNvSpPr txBox="1"/>
          <p:nvPr/>
        </p:nvSpPr>
        <p:spPr>
          <a:xfrm>
            <a:off x="4364021" y="1589058"/>
            <a:ext cx="979755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Onboarding</a:t>
            </a:r>
            <a:endParaRPr/>
          </a:p>
        </p:txBody>
      </p:sp>
      <p:sp>
        <p:nvSpPr>
          <p:cNvPr id="346" name="Google Shape;346;p14"/>
          <p:cNvSpPr txBox="1"/>
          <p:nvPr/>
        </p:nvSpPr>
        <p:spPr>
          <a:xfrm>
            <a:off x="6204607" y="1589058"/>
            <a:ext cx="95571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Early Usage</a:t>
            </a:r>
            <a:endParaRPr/>
          </a:p>
        </p:txBody>
      </p:sp>
      <p:sp>
        <p:nvSpPr>
          <p:cNvPr id="347" name="Google Shape;347;p14"/>
          <p:cNvSpPr txBox="1"/>
          <p:nvPr/>
        </p:nvSpPr>
        <p:spPr>
          <a:xfrm>
            <a:off x="7949269" y="1589058"/>
            <a:ext cx="1099981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Mature Usage</a:t>
            </a:r>
            <a:endParaRPr/>
          </a:p>
        </p:txBody>
      </p:sp>
      <p:sp>
        <p:nvSpPr>
          <p:cNvPr id="348" name="Google Shape;348;p14"/>
          <p:cNvSpPr/>
          <p:nvPr/>
        </p:nvSpPr>
        <p:spPr>
          <a:xfrm>
            <a:off x="4070144" y="2691822"/>
            <a:ext cx="1310421" cy="433180"/>
          </a:xfrm>
          <a:prstGeom prst="rightArrow">
            <a:avLst>
              <a:gd fmla="val 61860" name="adj1"/>
              <a:gd fmla="val 66370" name="adj2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Get Setting</a:t>
            </a:r>
            <a:endParaRPr/>
          </a:p>
        </p:txBody>
      </p:sp>
      <p:sp>
        <p:nvSpPr>
          <p:cNvPr id="349" name="Google Shape;349;p14"/>
          <p:cNvSpPr/>
          <p:nvPr/>
        </p:nvSpPr>
        <p:spPr>
          <a:xfrm>
            <a:off x="5718562" y="2240164"/>
            <a:ext cx="1310421" cy="433180"/>
          </a:xfrm>
          <a:prstGeom prst="rightArrow">
            <a:avLst>
              <a:gd fmla="val 61860" name="adj1"/>
              <a:gd fmla="val 6637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Initial User</a:t>
            </a:r>
            <a:endParaRPr/>
          </a:p>
        </p:txBody>
      </p:sp>
      <p:sp>
        <p:nvSpPr>
          <p:cNvPr id="350" name="Google Shape;350;p14"/>
          <p:cNvSpPr/>
          <p:nvPr/>
        </p:nvSpPr>
        <p:spPr>
          <a:xfrm>
            <a:off x="5531972" y="2691822"/>
            <a:ext cx="2047659" cy="433180"/>
          </a:xfrm>
          <a:prstGeom prst="rightArrow">
            <a:avLst>
              <a:gd fmla="val 61860" name="adj1"/>
              <a:gd fmla="val 66370" name="adj2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Develop Super User</a:t>
            </a:r>
            <a:endParaRPr/>
          </a:p>
        </p:txBody>
      </p:sp>
      <p:sp>
        <p:nvSpPr>
          <p:cNvPr id="351" name="Google Shape;351;p14"/>
          <p:cNvSpPr/>
          <p:nvPr/>
        </p:nvSpPr>
        <p:spPr>
          <a:xfrm>
            <a:off x="7257968" y="2240164"/>
            <a:ext cx="2104324" cy="433180"/>
          </a:xfrm>
          <a:prstGeom prst="rightArrow">
            <a:avLst>
              <a:gd fmla="val 61860" name="adj1"/>
              <a:gd fmla="val 6637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Major Rollout</a:t>
            </a:r>
            <a:endParaRPr/>
          </a:p>
        </p:txBody>
      </p:sp>
      <p:sp>
        <p:nvSpPr>
          <p:cNvPr id="352" name="Google Shape;352;p14"/>
          <p:cNvSpPr/>
          <p:nvPr/>
        </p:nvSpPr>
        <p:spPr>
          <a:xfrm>
            <a:off x="7710429" y="2704273"/>
            <a:ext cx="1313627" cy="433180"/>
          </a:xfrm>
          <a:prstGeom prst="rightArrow">
            <a:avLst>
              <a:gd fmla="val 61860" name="adj1"/>
              <a:gd fmla="val 66370" name="adj2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User Forum</a:t>
            </a:r>
            <a:endParaRPr/>
          </a:p>
        </p:txBody>
      </p:sp>
      <p:sp>
        <p:nvSpPr>
          <p:cNvPr id="353" name="Google Shape;353;p14"/>
          <p:cNvSpPr/>
          <p:nvPr/>
        </p:nvSpPr>
        <p:spPr>
          <a:xfrm>
            <a:off x="9539215" y="2240164"/>
            <a:ext cx="1313627" cy="433180"/>
          </a:xfrm>
          <a:prstGeom prst="rightArrow">
            <a:avLst>
              <a:gd fmla="val 61860" name="adj1"/>
              <a:gd fmla="val 6637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Support</a:t>
            </a:r>
            <a:endParaRPr/>
          </a:p>
        </p:txBody>
      </p:sp>
      <p:sp>
        <p:nvSpPr>
          <p:cNvPr id="354" name="Google Shape;354;p14"/>
          <p:cNvSpPr/>
          <p:nvPr/>
        </p:nvSpPr>
        <p:spPr>
          <a:xfrm>
            <a:off x="9098190" y="2700227"/>
            <a:ext cx="958640" cy="433180"/>
          </a:xfrm>
          <a:prstGeom prst="rightArrow">
            <a:avLst>
              <a:gd fmla="val 61860" name="adj1"/>
              <a:gd fmla="val 6637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Feedback</a:t>
            </a:r>
            <a:endParaRPr/>
          </a:p>
        </p:txBody>
      </p:sp>
      <p:sp>
        <p:nvSpPr>
          <p:cNvPr id="355" name="Google Shape;355;p14"/>
          <p:cNvSpPr/>
          <p:nvPr/>
        </p:nvSpPr>
        <p:spPr>
          <a:xfrm>
            <a:off x="10106628" y="2691822"/>
            <a:ext cx="958640" cy="433180"/>
          </a:xfrm>
          <a:prstGeom prst="rightArrow">
            <a:avLst>
              <a:gd fmla="val 61860" name="adj1"/>
              <a:gd fmla="val 6637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Upsell</a:t>
            </a:r>
            <a:endParaRPr/>
          </a:p>
        </p:txBody>
      </p:sp>
      <p:grpSp>
        <p:nvGrpSpPr>
          <p:cNvPr id="356" name="Google Shape;356;p14"/>
          <p:cNvGrpSpPr/>
          <p:nvPr/>
        </p:nvGrpSpPr>
        <p:grpSpPr>
          <a:xfrm>
            <a:off x="2384699" y="3464372"/>
            <a:ext cx="8583576" cy="963488"/>
            <a:chOff x="2579450" y="3464372"/>
            <a:chExt cx="8583576" cy="963488"/>
          </a:xfrm>
        </p:grpSpPr>
        <p:sp>
          <p:nvSpPr>
            <p:cNvPr id="357" name="Google Shape;357;p14"/>
            <p:cNvSpPr/>
            <p:nvPr/>
          </p:nvSpPr>
          <p:spPr>
            <a:xfrm>
              <a:off x="2579450" y="3731442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Phone</a:t>
              </a:r>
              <a:endParaRPr/>
            </a:p>
          </p:txBody>
        </p:sp>
        <p:sp>
          <p:nvSpPr>
            <p:cNvPr id="358" name="Google Shape;358;p14"/>
            <p:cNvSpPr/>
            <p:nvPr/>
          </p:nvSpPr>
          <p:spPr>
            <a:xfrm>
              <a:off x="3287938" y="3731442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Website</a:t>
              </a:r>
              <a:endParaRPr/>
            </a:p>
          </p:txBody>
        </p:sp>
        <p:sp>
          <p:nvSpPr>
            <p:cNvPr id="359" name="Google Shape;359;p14"/>
            <p:cNvSpPr/>
            <p:nvPr/>
          </p:nvSpPr>
          <p:spPr>
            <a:xfrm>
              <a:off x="4375930" y="3464372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Wizard</a:t>
              </a:r>
              <a:endParaRPr/>
            </a:p>
          </p:txBody>
        </p:sp>
        <p:sp>
          <p:nvSpPr>
            <p:cNvPr id="360" name="Google Shape;360;p14"/>
            <p:cNvSpPr/>
            <p:nvPr/>
          </p:nvSpPr>
          <p:spPr>
            <a:xfrm>
              <a:off x="5084418" y="3464372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Exam</a:t>
              </a:r>
              <a:endParaRPr/>
            </a:p>
          </p:txBody>
        </p:sp>
        <p:sp>
          <p:nvSpPr>
            <p:cNvPr id="361" name="Google Shape;361;p14"/>
            <p:cNvSpPr/>
            <p:nvPr/>
          </p:nvSpPr>
          <p:spPr>
            <a:xfrm>
              <a:off x="4375930" y="3988720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Scope</a:t>
              </a:r>
              <a:endParaRPr/>
            </a:p>
          </p:txBody>
        </p:sp>
        <p:sp>
          <p:nvSpPr>
            <p:cNvPr id="362" name="Google Shape;362;p14"/>
            <p:cNvSpPr/>
            <p:nvPr/>
          </p:nvSpPr>
          <p:spPr>
            <a:xfrm>
              <a:off x="5084418" y="3988720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Training</a:t>
              </a:r>
              <a:endParaRPr/>
            </a:p>
          </p:txBody>
        </p:sp>
        <p:sp>
          <p:nvSpPr>
            <p:cNvPr id="363" name="Google Shape;363;p14"/>
            <p:cNvSpPr/>
            <p:nvPr/>
          </p:nvSpPr>
          <p:spPr>
            <a:xfrm>
              <a:off x="6200031" y="3464372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Onboard</a:t>
              </a:r>
              <a:endParaRPr/>
            </a:p>
          </p:txBody>
        </p:sp>
        <p:sp>
          <p:nvSpPr>
            <p:cNvPr id="364" name="Google Shape;364;p14"/>
            <p:cNvSpPr/>
            <p:nvPr/>
          </p:nvSpPr>
          <p:spPr>
            <a:xfrm>
              <a:off x="6908519" y="3464372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Intro</a:t>
              </a:r>
              <a:endParaRPr/>
            </a:p>
          </p:txBody>
        </p:sp>
        <p:sp>
          <p:nvSpPr>
            <p:cNvPr id="365" name="Google Shape;365;p14"/>
            <p:cNvSpPr/>
            <p:nvPr/>
          </p:nvSpPr>
          <p:spPr>
            <a:xfrm>
              <a:off x="6200031" y="3988720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Admin</a:t>
              </a:r>
              <a:endParaRPr/>
            </a:p>
          </p:txBody>
        </p:sp>
        <p:sp>
          <p:nvSpPr>
            <p:cNvPr id="366" name="Google Shape;366;p14"/>
            <p:cNvSpPr/>
            <p:nvPr/>
          </p:nvSpPr>
          <p:spPr>
            <a:xfrm>
              <a:off x="6908519" y="3988720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Support</a:t>
              </a:r>
              <a:endParaRPr/>
            </a:p>
          </p:txBody>
        </p:sp>
        <p:sp>
          <p:nvSpPr>
            <p:cNvPr id="367" name="Google Shape;367;p14"/>
            <p:cNvSpPr/>
            <p:nvPr/>
          </p:nvSpPr>
          <p:spPr>
            <a:xfrm>
              <a:off x="8005079" y="3464372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AM</a:t>
              </a:r>
              <a:endParaRPr/>
            </a:p>
          </p:txBody>
        </p:sp>
        <p:sp>
          <p:nvSpPr>
            <p:cNvPr id="368" name="Google Shape;368;p14"/>
            <p:cNvSpPr/>
            <p:nvPr/>
          </p:nvSpPr>
          <p:spPr>
            <a:xfrm>
              <a:off x="8713567" y="3464372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AD</a:t>
              </a:r>
              <a:endParaRPr/>
            </a:p>
          </p:txBody>
        </p:sp>
        <p:sp>
          <p:nvSpPr>
            <p:cNvPr id="369" name="Google Shape;369;p14"/>
            <p:cNvSpPr/>
            <p:nvPr/>
          </p:nvSpPr>
          <p:spPr>
            <a:xfrm>
              <a:off x="8005079" y="3988720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Training</a:t>
              </a:r>
              <a:endParaRPr/>
            </a:p>
          </p:txBody>
        </p:sp>
        <p:sp>
          <p:nvSpPr>
            <p:cNvPr id="370" name="Google Shape;370;p14"/>
            <p:cNvSpPr/>
            <p:nvPr/>
          </p:nvSpPr>
          <p:spPr>
            <a:xfrm>
              <a:off x="8713567" y="3988720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Scope</a:t>
              </a:r>
              <a:endParaRPr/>
            </a:p>
          </p:txBody>
        </p:sp>
        <p:sp>
          <p:nvSpPr>
            <p:cNvPr id="371" name="Google Shape;371;p14"/>
            <p:cNvSpPr/>
            <p:nvPr/>
          </p:nvSpPr>
          <p:spPr>
            <a:xfrm>
              <a:off x="9824108" y="3464372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Proposal</a:t>
              </a:r>
              <a:endParaRPr/>
            </a:p>
          </p:txBody>
        </p:sp>
        <p:sp>
          <p:nvSpPr>
            <p:cNvPr id="372" name="Google Shape;372;p14"/>
            <p:cNvSpPr/>
            <p:nvPr/>
          </p:nvSpPr>
          <p:spPr>
            <a:xfrm>
              <a:off x="10532596" y="3464372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CSAT Call</a:t>
              </a:r>
              <a:endParaRPr/>
            </a:p>
          </p:txBody>
        </p:sp>
        <p:sp>
          <p:nvSpPr>
            <p:cNvPr id="373" name="Google Shape;373;p14"/>
            <p:cNvSpPr/>
            <p:nvPr/>
          </p:nvSpPr>
          <p:spPr>
            <a:xfrm>
              <a:off x="9824108" y="3988720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Forum</a:t>
              </a:r>
              <a:endParaRPr/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10532596" y="3988720"/>
              <a:ext cx="630430" cy="439140"/>
            </a:xfrm>
            <a:prstGeom prst="foldedCorner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1219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Support</a:t>
              </a:r>
              <a:endParaRPr/>
            </a:p>
          </p:txBody>
        </p:sp>
      </p:grpSp>
      <p:sp>
        <p:nvSpPr>
          <p:cNvPr id="375" name="Google Shape;375;p14"/>
          <p:cNvSpPr txBox="1"/>
          <p:nvPr/>
        </p:nvSpPr>
        <p:spPr>
          <a:xfrm>
            <a:off x="2354779" y="5041676"/>
            <a:ext cx="1440486" cy="692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Did we answer your questions ?</a:t>
            </a:r>
            <a:endParaRPr/>
          </a:p>
          <a:p>
            <a:pPr indent="-12700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17145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Is there anything else </a:t>
            </a:r>
            <a:b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you need ?</a:t>
            </a:r>
            <a:endParaRPr/>
          </a:p>
        </p:txBody>
      </p:sp>
      <p:sp>
        <p:nvSpPr>
          <p:cNvPr id="376" name="Google Shape;376;p14"/>
          <p:cNvSpPr txBox="1"/>
          <p:nvPr/>
        </p:nvSpPr>
        <p:spPr>
          <a:xfrm>
            <a:off x="4140824" y="5041676"/>
            <a:ext cx="1440486" cy="55175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How are we doing ?</a:t>
            </a:r>
            <a:endParaRPr/>
          </a:p>
          <a:p>
            <a:pPr indent="-12700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17145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How did we serve your </a:t>
            </a:r>
            <a:b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today ?</a:t>
            </a:r>
            <a:endParaRPr/>
          </a:p>
        </p:txBody>
      </p:sp>
      <p:sp>
        <p:nvSpPr>
          <p:cNvPr id="377" name="Google Shape;377;p14"/>
          <p:cNvSpPr txBox="1"/>
          <p:nvPr/>
        </p:nvSpPr>
        <p:spPr>
          <a:xfrm>
            <a:off x="5960618" y="5041676"/>
            <a:ext cx="1440486" cy="551754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How are we performing ?</a:t>
            </a:r>
            <a:endParaRPr/>
          </a:p>
          <a:p>
            <a:pPr indent="-12700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17145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Is there anything else you need ?</a:t>
            </a:r>
            <a:endParaRPr/>
          </a:p>
        </p:txBody>
      </p:sp>
      <p:sp>
        <p:nvSpPr>
          <p:cNvPr id="378" name="Google Shape;378;p14"/>
          <p:cNvSpPr txBox="1"/>
          <p:nvPr/>
        </p:nvSpPr>
        <p:spPr>
          <a:xfrm>
            <a:off x="7758119" y="5041676"/>
            <a:ext cx="1440486" cy="69281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Are there more feature required to add on ?</a:t>
            </a:r>
            <a:endParaRPr/>
          </a:p>
          <a:p>
            <a:pPr indent="-12700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17145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Do you have any other question ?</a:t>
            </a:r>
            <a:endParaRPr/>
          </a:p>
        </p:txBody>
      </p:sp>
      <p:sp>
        <p:nvSpPr>
          <p:cNvPr id="379" name="Google Shape;379;p14"/>
          <p:cNvSpPr txBox="1"/>
          <p:nvPr/>
        </p:nvSpPr>
        <p:spPr>
          <a:xfrm>
            <a:off x="9571182" y="5041633"/>
            <a:ext cx="1440486" cy="696986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Would you recommend us based on your experience ?</a:t>
            </a:r>
            <a:endParaRPr/>
          </a:p>
          <a:p>
            <a:pPr indent="-12700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-171450" lvl="0" marL="171450" marR="0" rtl="0" algn="l">
              <a:lnSpc>
                <a:spcPct val="15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Do you have any other question 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15"/>
          <p:cNvSpPr txBox="1"/>
          <p:nvPr/>
        </p:nvSpPr>
        <p:spPr>
          <a:xfrm>
            <a:off x="3491101" y="355641"/>
            <a:ext cx="5025202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Success Journey Map</a:t>
            </a:r>
            <a:endParaRPr/>
          </a:p>
        </p:txBody>
      </p:sp>
      <p:sp>
        <p:nvSpPr>
          <p:cNvPr id="385" name="Google Shape;385;p15"/>
          <p:cNvSpPr/>
          <p:nvPr/>
        </p:nvSpPr>
        <p:spPr>
          <a:xfrm>
            <a:off x="1284846" y="2498501"/>
            <a:ext cx="11123054" cy="4359498"/>
          </a:xfrm>
          <a:prstGeom prst="round2SameRect">
            <a:avLst>
              <a:gd fmla="val 2779" name="adj1"/>
              <a:gd fmla="val 0" name="adj2"/>
            </a:avLst>
          </a:prstGeom>
          <a:solidFill>
            <a:schemeClr val="lt1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6" name="Google Shape;386;p15"/>
          <p:cNvSpPr/>
          <p:nvPr/>
        </p:nvSpPr>
        <p:spPr>
          <a:xfrm>
            <a:off x="505588" y="3084522"/>
            <a:ext cx="1562400" cy="360000"/>
          </a:xfrm>
          <a:prstGeom prst="roundRect">
            <a:avLst>
              <a:gd fmla="val 13307" name="adj"/>
            </a:avLst>
          </a:prstGeom>
          <a:noFill/>
          <a:ln cap="flat" cmpd="sng" w="12700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7" name="Google Shape;387;p15"/>
          <p:cNvSpPr/>
          <p:nvPr/>
        </p:nvSpPr>
        <p:spPr>
          <a:xfrm>
            <a:off x="597886" y="3163941"/>
            <a:ext cx="1562400" cy="360000"/>
          </a:xfrm>
          <a:prstGeom prst="roundRect">
            <a:avLst>
              <a:gd fmla="val 13307" name="adj"/>
            </a:avLst>
          </a:prstGeom>
          <a:solidFill>
            <a:srgbClr val="D8D8D8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Marketing</a:t>
            </a:r>
            <a:endParaRPr/>
          </a:p>
        </p:txBody>
      </p:sp>
      <p:sp>
        <p:nvSpPr>
          <p:cNvPr id="388" name="Google Shape;388;p15"/>
          <p:cNvSpPr/>
          <p:nvPr/>
        </p:nvSpPr>
        <p:spPr>
          <a:xfrm>
            <a:off x="505588" y="3787766"/>
            <a:ext cx="1562400" cy="360000"/>
          </a:xfrm>
          <a:prstGeom prst="roundRect">
            <a:avLst>
              <a:gd fmla="val 13307" name="adj"/>
            </a:avLst>
          </a:prstGeom>
          <a:noFill/>
          <a:ln cap="flat" cmpd="sng" w="12700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89" name="Google Shape;389;p15"/>
          <p:cNvSpPr/>
          <p:nvPr/>
        </p:nvSpPr>
        <p:spPr>
          <a:xfrm>
            <a:off x="597886" y="3867185"/>
            <a:ext cx="1562400" cy="360000"/>
          </a:xfrm>
          <a:prstGeom prst="roundRect">
            <a:avLst>
              <a:gd fmla="val 13307" name="adj"/>
            </a:avLst>
          </a:prstGeom>
          <a:solidFill>
            <a:srgbClr val="D8D8D8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Sales</a:t>
            </a:r>
            <a:endParaRPr/>
          </a:p>
        </p:txBody>
      </p:sp>
      <p:sp>
        <p:nvSpPr>
          <p:cNvPr id="390" name="Google Shape;390;p15"/>
          <p:cNvSpPr/>
          <p:nvPr/>
        </p:nvSpPr>
        <p:spPr>
          <a:xfrm>
            <a:off x="505588" y="4490610"/>
            <a:ext cx="1562400" cy="360000"/>
          </a:xfrm>
          <a:prstGeom prst="roundRect">
            <a:avLst>
              <a:gd fmla="val 13307" name="adj"/>
            </a:avLst>
          </a:prstGeom>
          <a:noFill/>
          <a:ln cap="flat" cmpd="sng" w="12700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1" name="Google Shape;391;p15"/>
          <p:cNvSpPr/>
          <p:nvPr/>
        </p:nvSpPr>
        <p:spPr>
          <a:xfrm>
            <a:off x="597886" y="4570029"/>
            <a:ext cx="1562400" cy="360000"/>
          </a:xfrm>
          <a:prstGeom prst="roundRect">
            <a:avLst>
              <a:gd fmla="val 13307" name="adj"/>
            </a:avLst>
          </a:prstGeom>
          <a:solidFill>
            <a:srgbClr val="D8D8D8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Success</a:t>
            </a:r>
            <a:endParaRPr/>
          </a:p>
        </p:txBody>
      </p:sp>
      <p:sp>
        <p:nvSpPr>
          <p:cNvPr id="392" name="Google Shape;392;p15"/>
          <p:cNvSpPr/>
          <p:nvPr/>
        </p:nvSpPr>
        <p:spPr>
          <a:xfrm>
            <a:off x="505588" y="5193454"/>
            <a:ext cx="1562400" cy="360000"/>
          </a:xfrm>
          <a:prstGeom prst="roundRect">
            <a:avLst>
              <a:gd fmla="val 13307" name="adj"/>
            </a:avLst>
          </a:prstGeom>
          <a:noFill/>
          <a:ln cap="flat" cmpd="sng" w="12700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3" name="Google Shape;393;p15"/>
          <p:cNvSpPr/>
          <p:nvPr/>
        </p:nvSpPr>
        <p:spPr>
          <a:xfrm>
            <a:off x="597886" y="5272873"/>
            <a:ext cx="1562400" cy="360000"/>
          </a:xfrm>
          <a:prstGeom prst="roundRect">
            <a:avLst>
              <a:gd fmla="val 13307" name="adj"/>
            </a:avLst>
          </a:prstGeom>
          <a:solidFill>
            <a:srgbClr val="D8D8D8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Support</a:t>
            </a:r>
            <a:endParaRPr/>
          </a:p>
        </p:txBody>
      </p:sp>
      <p:sp>
        <p:nvSpPr>
          <p:cNvPr id="394" name="Google Shape;394;p15"/>
          <p:cNvSpPr/>
          <p:nvPr/>
        </p:nvSpPr>
        <p:spPr>
          <a:xfrm>
            <a:off x="505588" y="5896298"/>
            <a:ext cx="1562400" cy="360000"/>
          </a:xfrm>
          <a:prstGeom prst="roundRect">
            <a:avLst>
              <a:gd fmla="val 13307" name="adj"/>
            </a:avLst>
          </a:prstGeom>
          <a:noFill/>
          <a:ln cap="flat" cmpd="sng" w="12700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5" name="Google Shape;395;p15"/>
          <p:cNvSpPr/>
          <p:nvPr/>
        </p:nvSpPr>
        <p:spPr>
          <a:xfrm>
            <a:off x="597886" y="5975717"/>
            <a:ext cx="1562400" cy="360000"/>
          </a:xfrm>
          <a:prstGeom prst="roundRect">
            <a:avLst>
              <a:gd fmla="val 13307" name="adj"/>
            </a:avLst>
          </a:prstGeom>
          <a:solidFill>
            <a:srgbClr val="D8D8D8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Product</a:t>
            </a:r>
            <a:endParaRPr/>
          </a:p>
        </p:txBody>
      </p:sp>
      <p:sp>
        <p:nvSpPr>
          <p:cNvPr id="396" name="Google Shape;396;p15"/>
          <p:cNvSpPr/>
          <p:nvPr/>
        </p:nvSpPr>
        <p:spPr>
          <a:xfrm>
            <a:off x="505588" y="1525211"/>
            <a:ext cx="1562400" cy="360000"/>
          </a:xfrm>
          <a:prstGeom prst="roundRect">
            <a:avLst>
              <a:gd fmla="val 13307" name="adj"/>
            </a:avLst>
          </a:prstGeom>
          <a:noFill/>
          <a:ln cap="flat" cmpd="sng" w="1270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397" name="Google Shape;397;p15"/>
          <p:cNvSpPr/>
          <p:nvPr/>
        </p:nvSpPr>
        <p:spPr>
          <a:xfrm>
            <a:off x="597886" y="1604630"/>
            <a:ext cx="1562400" cy="360000"/>
          </a:xfrm>
          <a:prstGeom prst="roundRect">
            <a:avLst>
              <a:gd fmla="val 13307" name="adj"/>
            </a:avLst>
          </a:prstGeom>
          <a:solidFill>
            <a:schemeClr val="accent2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Customer</a:t>
            </a:r>
            <a:endParaRPr/>
          </a:p>
        </p:txBody>
      </p:sp>
      <p:grpSp>
        <p:nvGrpSpPr>
          <p:cNvPr id="398" name="Google Shape;398;p15"/>
          <p:cNvGrpSpPr/>
          <p:nvPr/>
        </p:nvGrpSpPr>
        <p:grpSpPr>
          <a:xfrm>
            <a:off x="2160286" y="3343941"/>
            <a:ext cx="10031700" cy="2811776"/>
            <a:chOff x="2160286" y="3343941"/>
            <a:chExt cx="10031700" cy="2811776"/>
          </a:xfrm>
        </p:grpSpPr>
        <p:cxnSp>
          <p:nvCxnSpPr>
            <p:cNvPr id="399" name="Google Shape;399;p15"/>
            <p:cNvCxnSpPr>
              <a:stCxn id="387" idx="3"/>
            </p:cNvCxnSpPr>
            <p:nvPr/>
          </p:nvCxnSpPr>
          <p:spPr>
            <a:xfrm>
              <a:off x="2160286" y="3343941"/>
              <a:ext cx="10031700" cy="0"/>
            </a:xfrm>
            <a:prstGeom prst="straightConnector1">
              <a:avLst/>
            </a:prstGeom>
            <a:noFill/>
            <a:ln cap="rnd" cmpd="sng" w="19050">
              <a:solidFill>
                <a:srgbClr val="F2F2F2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400" name="Google Shape;400;p15"/>
            <p:cNvCxnSpPr>
              <a:stCxn id="389" idx="3"/>
            </p:cNvCxnSpPr>
            <p:nvPr/>
          </p:nvCxnSpPr>
          <p:spPr>
            <a:xfrm>
              <a:off x="2160286" y="4047185"/>
              <a:ext cx="10031700" cy="0"/>
            </a:xfrm>
            <a:prstGeom prst="straightConnector1">
              <a:avLst/>
            </a:prstGeom>
            <a:noFill/>
            <a:ln cap="rnd" cmpd="sng" w="19050">
              <a:solidFill>
                <a:srgbClr val="F2F2F2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401" name="Google Shape;401;p15"/>
            <p:cNvCxnSpPr>
              <a:stCxn id="391" idx="3"/>
            </p:cNvCxnSpPr>
            <p:nvPr/>
          </p:nvCxnSpPr>
          <p:spPr>
            <a:xfrm>
              <a:off x="2160286" y="4750029"/>
              <a:ext cx="10031700" cy="0"/>
            </a:xfrm>
            <a:prstGeom prst="straightConnector1">
              <a:avLst/>
            </a:prstGeom>
            <a:noFill/>
            <a:ln cap="rnd" cmpd="sng" w="19050">
              <a:solidFill>
                <a:srgbClr val="F2F2F2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402" name="Google Shape;402;p15"/>
            <p:cNvCxnSpPr>
              <a:stCxn id="393" idx="3"/>
            </p:cNvCxnSpPr>
            <p:nvPr/>
          </p:nvCxnSpPr>
          <p:spPr>
            <a:xfrm>
              <a:off x="2160286" y="5452873"/>
              <a:ext cx="10031700" cy="0"/>
            </a:xfrm>
            <a:prstGeom prst="straightConnector1">
              <a:avLst/>
            </a:prstGeom>
            <a:noFill/>
            <a:ln cap="rnd" cmpd="sng" w="19050">
              <a:solidFill>
                <a:srgbClr val="F2F2F2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403" name="Google Shape;403;p15"/>
            <p:cNvCxnSpPr>
              <a:stCxn id="395" idx="3"/>
            </p:cNvCxnSpPr>
            <p:nvPr/>
          </p:nvCxnSpPr>
          <p:spPr>
            <a:xfrm>
              <a:off x="2160286" y="6155717"/>
              <a:ext cx="10031700" cy="0"/>
            </a:xfrm>
            <a:prstGeom prst="straightConnector1">
              <a:avLst/>
            </a:prstGeom>
            <a:noFill/>
            <a:ln cap="rnd" cmpd="sng" w="19050">
              <a:solidFill>
                <a:srgbClr val="F2F2F2"/>
              </a:solidFill>
              <a:prstDash val="dash"/>
              <a:round/>
              <a:headEnd len="sm" w="sm" type="none"/>
              <a:tailEnd len="sm" w="sm" type="none"/>
            </a:ln>
          </p:spPr>
        </p:cxnSp>
      </p:grpSp>
      <p:grpSp>
        <p:nvGrpSpPr>
          <p:cNvPr id="404" name="Google Shape;404;p15"/>
          <p:cNvGrpSpPr/>
          <p:nvPr/>
        </p:nvGrpSpPr>
        <p:grpSpPr>
          <a:xfrm>
            <a:off x="3449275" y="2844374"/>
            <a:ext cx="7462100" cy="4013700"/>
            <a:chOff x="3449275" y="2844374"/>
            <a:chExt cx="7462100" cy="4013700"/>
          </a:xfrm>
        </p:grpSpPr>
        <p:cxnSp>
          <p:nvCxnSpPr>
            <p:cNvPr id="405" name="Google Shape;405;p15"/>
            <p:cNvCxnSpPr>
              <a:stCxn id="406" idx="2"/>
            </p:cNvCxnSpPr>
            <p:nvPr/>
          </p:nvCxnSpPr>
          <p:spPr>
            <a:xfrm>
              <a:off x="3449275" y="2844374"/>
              <a:ext cx="0" cy="4013700"/>
            </a:xfrm>
            <a:prstGeom prst="straightConnector1">
              <a:avLst/>
            </a:prstGeom>
            <a:noFill/>
            <a:ln cap="rnd" cmpd="sng" w="19050">
              <a:solidFill>
                <a:srgbClr val="F2F2F2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407" name="Google Shape;407;p15"/>
            <p:cNvCxnSpPr>
              <a:stCxn id="408" idx="2"/>
            </p:cNvCxnSpPr>
            <p:nvPr/>
          </p:nvCxnSpPr>
          <p:spPr>
            <a:xfrm>
              <a:off x="5314800" y="2844374"/>
              <a:ext cx="0" cy="4013700"/>
            </a:xfrm>
            <a:prstGeom prst="straightConnector1">
              <a:avLst/>
            </a:prstGeom>
            <a:noFill/>
            <a:ln cap="rnd" cmpd="sng" w="19050">
              <a:solidFill>
                <a:srgbClr val="F2F2F2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409" name="Google Shape;409;p15"/>
            <p:cNvCxnSpPr>
              <a:stCxn id="410" idx="2"/>
            </p:cNvCxnSpPr>
            <p:nvPr/>
          </p:nvCxnSpPr>
          <p:spPr>
            <a:xfrm>
              <a:off x="7180325" y="2844374"/>
              <a:ext cx="0" cy="4013700"/>
            </a:xfrm>
            <a:prstGeom prst="straightConnector1">
              <a:avLst/>
            </a:prstGeom>
            <a:noFill/>
            <a:ln cap="rnd" cmpd="sng" w="19050">
              <a:solidFill>
                <a:srgbClr val="F2F2F2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411" name="Google Shape;411;p15"/>
            <p:cNvCxnSpPr>
              <a:stCxn id="412" idx="2"/>
            </p:cNvCxnSpPr>
            <p:nvPr/>
          </p:nvCxnSpPr>
          <p:spPr>
            <a:xfrm>
              <a:off x="9045850" y="2844374"/>
              <a:ext cx="0" cy="4013700"/>
            </a:xfrm>
            <a:prstGeom prst="straightConnector1">
              <a:avLst/>
            </a:prstGeom>
            <a:noFill/>
            <a:ln cap="rnd" cmpd="sng" w="19050">
              <a:solidFill>
                <a:srgbClr val="F2F2F2"/>
              </a:solidFill>
              <a:prstDash val="dash"/>
              <a:round/>
              <a:headEnd len="sm" w="sm" type="none"/>
              <a:tailEnd len="sm" w="sm" type="none"/>
            </a:ln>
          </p:spPr>
        </p:cxnSp>
        <p:cxnSp>
          <p:nvCxnSpPr>
            <p:cNvPr id="413" name="Google Shape;413;p15"/>
            <p:cNvCxnSpPr>
              <a:stCxn id="414" idx="2"/>
            </p:cNvCxnSpPr>
            <p:nvPr/>
          </p:nvCxnSpPr>
          <p:spPr>
            <a:xfrm>
              <a:off x="10911375" y="2844374"/>
              <a:ext cx="0" cy="4013700"/>
            </a:xfrm>
            <a:prstGeom prst="straightConnector1">
              <a:avLst/>
            </a:prstGeom>
            <a:noFill/>
            <a:ln cap="rnd" cmpd="sng" w="19050">
              <a:solidFill>
                <a:srgbClr val="F2F2F2"/>
              </a:solidFill>
              <a:prstDash val="dash"/>
              <a:round/>
              <a:headEnd len="sm" w="sm" type="none"/>
              <a:tailEnd len="sm" w="sm" type="none"/>
            </a:ln>
          </p:spPr>
        </p:cxnSp>
      </p:grpSp>
      <p:sp>
        <p:nvSpPr>
          <p:cNvPr id="415" name="Google Shape;415;p15"/>
          <p:cNvSpPr txBox="1"/>
          <p:nvPr/>
        </p:nvSpPr>
        <p:spPr>
          <a:xfrm>
            <a:off x="2463064" y="1667255"/>
            <a:ext cx="6207148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Focus on the customer’s perspective first &amp; then optimize the experience across the company.</a:t>
            </a:r>
            <a:endParaRPr/>
          </a:p>
        </p:txBody>
      </p:sp>
      <p:cxnSp>
        <p:nvCxnSpPr>
          <p:cNvPr id="416" name="Google Shape;416;p15"/>
          <p:cNvCxnSpPr>
            <a:stCxn id="396" idx="0"/>
          </p:cNvCxnSpPr>
          <p:nvPr/>
        </p:nvCxnSpPr>
        <p:spPr>
          <a:xfrm rot="-5400000">
            <a:off x="6258388" y="-3816589"/>
            <a:ext cx="370200" cy="10313400"/>
          </a:xfrm>
          <a:prstGeom prst="bentConnector2">
            <a:avLst/>
          </a:prstGeom>
          <a:noFill/>
          <a:ln cap="flat" cmpd="sng" w="9525">
            <a:solidFill>
              <a:schemeClr val="accent2"/>
            </a:solidFill>
            <a:prstDash val="dash"/>
            <a:round/>
            <a:headEnd len="sm" w="sm" type="none"/>
            <a:tailEnd len="lg" w="lg" type="oval"/>
          </a:ln>
        </p:spPr>
      </p:cxnSp>
      <p:sp>
        <p:nvSpPr>
          <p:cNvPr id="417" name="Google Shape;417;p15"/>
          <p:cNvSpPr/>
          <p:nvPr/>
        </p:nvSpPr>
        <p:spPr>
          <a:xfrm>
            <a:off x="3303817" y="3191251"/>
            <a:ext cx="273600" cy="27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18" name="Google Shape;418;p15"/>
          <p:cNvSpPr/>
          <p:nvPr/>
        </p:nvSpPr>
        <p:spPr>
          <a:xfrm>
            <a:off x="5170800" y="3191251"/>
            <a:ext cx="273600" cy="273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19" name="Google Shape;419;p15"/>
          <p:cNvSpPr/>
          <p:nvPr/>
        </p:nvSpPr>
        <p:spPr>
          <a:xfrm>
            <a:off x="5170800" y="3911340"/>
            <a:ext cx="273600" cy="27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0" name="Google Shape;420;p15"/>
          <p:cNvSpPr/>
          <p:nvPr/>
        </p:nvSpPr>
        <p:spPr>
          <a:xfrm>
            <a:off x="7040813" y="3911340"/>
            <a:ext cx="273600" cy="273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1" name="Google Shape;421;p15"/>
          <p:cNvSpPr/>
          <p:nvPr/>
        </p:nvSpPr>
        <p:spPr>
          <a:xfrm>
            <a:off x="8908734" y="3911340"/>
            <a:ext cx="273600" cy="273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2" name="Google Shape;422;p15"/>
          <p:cNvSpPr/>
          <p:nvPr/>
        </p:nvSpPr>
        <p:spPr>
          <a:xfrm>
            <a:off x="8908734" y="4608547"/>
            <a:ext cx="273600" cy="273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3" name="Google Shape;423;p15"/>
          <p:cNvSpPr/>
          <p:nvPr/>
        </p:nvSpPr>
        <p:spPr>
          <a:xfrm>
            <a:off x="3303817" y="4608547"/>
            <a:ext cx="273600" cy="273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4" name="Google Shape;424;p15"/>
          <p:cNvSpPr/>
          <p:nvPr/>
        </p:nvSpPr>
        <p:spPr>
          <a:xfrm>
            <a:off x="3303817" y="5304186"/>
            <a:ext cx="273600" cy="273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5" name="Google Shape;425;p15"/>
          <p:cNvSpPr/>
          <p:nvPr/>
        </p:nvSpPr>
        <p:spPr>
          <a:xfrm>
            <a:off x="7040813" y="5304186"/>
            <a:ext cx="273600" cy="273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6" name="Google Shape;426;p15"/>
          <p:cNvSpPr/>
          <p:nvPr/>
        </p:nvSpPr>
        <p:spPr>
          <a:xfrm>
            <a:off x="8908734" y="5304186"/>
            <a:ext cx="273600" cy="273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7" name="Google Shape;427;p15"/>
          <p:cNvSpPr/>
          <p:nvPr/>
        </p:nvSpPr>
        <p:spPr>
          <a:xfrm>
            <a:off x="10767375" y="5304186"/>
            <a:ext cx="273600" cy="273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8" name="Google Shape;428;p15"/>
          <p:cNvSpPr/>
          <p:nvPr/>
        </p:nvSpPr>
        <p:spPr>
          <a:xfrm>
            <a:off x="10767375" y="6020617"/>
            <a:ext cx="273600" cy="2736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29" name="Google Shape;429;p15"/>
          <p:cNvSpPr/>
          <p:nvPr/>
        </p:nvSpPr>
        <p:spPr>
          <a:xfrm>
            <a:off x="5170800" y="6020617"/>
            <a:ext cx="273600" cy="2736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30" name="Google Shape;430;p15"/>
          <p:cNvSpPr/>
          <p:nvPr/>
        </p:nvSpPr>
        <p:spPr>
          <a:xfrm>
            <a:off x="2575777" y="2239081"/>
            <a:ext cx="1562400" cy="525874"/>
          </a:xfrm>
          <a:prstGeom prst="roundRect">
            <a:avLst>
              <a:gd fmla="val 13307" name="adj"/>
            </a:avLst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6" name="Google Shape;406;p15"/>
          <p:cNvSpPr/>
          <p:nvPr/>
        </p:nvSpPr>
        <p:spPr>
          <a:xfrm>
            <a:off x="2668075" y="2318500"/>
            <a:ext cx="1562400" cy="525874"/>
          </a:xfrm>
          <a:prstGeom prst="roundRect">
            <a:avLst>
              <a:gd fmla="val 13307" name="adj"/>
            </a:avLst>
          </a:prstGeom>
          <a:solidFill>
            <a:srgbClr val="A5A5A5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First visit or </a:t>
            </a:r>
            <a:endParaRPr/>
          </a:p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brand impression</a:t>
            </a:r>
            <a:endParaRPr/>
          </a:p>
        </p:txBody>
      </p:sp>
      <p:sp>
        <p:nvSpPr>
          <p:cNvPr id="431" name="Google Shape;431;p15"/>
          <p:cNvSpPr/>
          <p:nvPr/>
        </p:nvSpPr>
        <p:spPr>
          <a:xfrm>
            <a:off x="4441302" y="2239081"/>
            <a:ext cx="1562400" cy="525874"/>
          </a:xfrm>
          <a:prstGeom prst="roundRect">
            <a:avLst>
              <a:gd fmla="val 13307" name="adj"/>
            </a:avLst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08" name="Google Shape;408;p15"/>
          <p:cNvSpPr/>
          <p:nvPr/>
        </p:nvSpPr>
        <p:spPr>
          <a:xfrm>
            <a:off x="4533600" y="2318500"/>
            <a:ext cx="1562400" cy="525874"/>
          </a:xfrm>
          <a:prstGeom prst="roundRect">
            <a:avLst>
              <a:gd fmla="val 13307" name="adj"/>
            </a:avLst>
          </a:prstGeom>
          <a:solidFill>
            <a:srgbClr val="A5A5A5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Engaging &amp; </a:t>
            </a:r>
            <a:endParaRPr/>
          </a:p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Evaluation</a:t>
            </a:r>
            <a:endParaRPr/>
          </a:p>
        </p:txBody>
      </p:sp>
      <p:sp>
        <p:nvSpPr>
          <p:cNvPr id="432" name="Google Shape;432;p15"/>
          <p:cNvSpPr/>
          <p:nvPr/>
        </p:nvSpPr>
        <p:spPr>
          <a:xfrm>
            <a:off x="6306827" y="2239081"/>
            <a:ext cx="1562400" cy="525874"/>
          </a:xfrm>
          <a:prstGeom prst="roundRect">
            <a:avLst>
              <a:gd fmla="val 13307" name="adj"/>
            </a:avLst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10" name="Google Shape;410;p15"/>
          <p:cNvSpPr/>
          <p:nvPr/>
        </p:nvSpPr>
        <p:spPr>
          <a:xfrm>
            <a:off x="6399125" y="2318500"/>
            <a:ext cx="1562400" cy="525874"/>
          </a:xfrm>
          <a:prstGeom prst="roundRect">
            <a:avLst>
              <a:gd fmla="val 13307" name="adj"/>
            </a:avLst>
          </a:prstGeom>
          <a:solidFill>
            <a:srgbClr val="A5A5A5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Buying</a:t>
            </a:r>
            <a:endParaRPr/>
          </a:p>
        </p:txBody>
      </p:sp>
      <p:sp>
        <p:nvSpPr>
          <p:cNvPr id="433" name="Google Shape;433;p15"/>
          <p:cNvSpPr/>
          <p:nvPr/>
        </p:nvSpPr>
        <p:spPr>
          <a:xfrm>
            <a:off x="8172352" y="2239081"/>
            <a:ext cx="1562400" cy="525874"/>
          </a:xfrm>
          <a:prstGeom prst="roundRect">
            <a:avLst>
              <a:gd fmla="val 13307" name="adj"/>
            </a:avLst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12" name="Google Shape;412;p15"/>
          <p:cNvSpPr/>
          <p:nvPr/>
        </p:nvSpPr>
        <p:spPr>
          <a:xfrm>
            <a:off x="8264650" y="2318500"/>
            <a:ext cx="1562400" cy="525874"/>
          </a:xfrm>
          <a:prstGeom prst="roundRect">
            <a:avLst>
              <a:gd fmla="val 13307" name="adj"/>
            </a:avLst>
          </a:prstGeom>
          <a:solidFill>
            <a:srgbClr val="A5A5A5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Adopt &amp; Grow</a:t>
            </a:r>
            <a:endParaRPr/>
          </a:p>
        </p:txBody>
      </p:sp>
      <p:sp>
        <p:nvSpPr>
          <p:cNvPr id="434" name="Google Shape;434;p15"/>
          <p:cNvSpPr/>
          <p:nvPr/>
        </p:nvSpPr>
        <p:spPr>
          <a:xfrm>
            <a:off x="10037877" y="2239081"/>
            <a:ext cx="1562400" cy="525874"/>
          </a:xfrm>
          <a:prstGeom prst="roundRect">
            <a:avLst>
              <a:gd fmla="val 13307" name="adj"/>
            </a:avLst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14" name="Google Shape;414;p15"/>
          <p:cNvSpPr/>
          <p:nvPr/>
        </p:nvSpPr>
        <p:spPr>
          <a:xfrm>
            <a:off x="10130175" y="2318500"/>
            <a:ext cx="1562400" cy="525874"/>
          </a:xfrm>
          <a:prstGeom prst="roundRect">
            <a:avLst>
              <a:gd fmla="val 13307" name="adj"/>
            </a:avLst>
          </a:prstGeom>
          <a:solidFill>
            <a:srgbClr val="A5A5A5"/>
          </a:solidFill>
          <a:ln>
            <a:noFill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555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Value Realization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4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6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7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8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9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3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16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grpSp>
        <p:nvGrpSpPr>
          <p:cNvPr id="440" name="Google Shape;440;p16"/>
          <p:cNvGrpSpPr/>
          <p:nvPr/>
        </p:nvGrpSpPr>
        <p:grpSpPr>
          <a:xfrm>
            <a:off x="1580377" y="1244435"/>
            <a:ext cx="2559956" cy="690062"/>
            <a:chOff x="2431018" y="1396107"/>
            <a:chExt cx="2332043" cy="725350"/>
          </a:xfrm>
        </p:grpSpPr>
        <p:sp>
          <p:nvSpPr>
            <p:cNvPr id="441" name="Google Shape;441;p16"/>
            <p:cNvSpPr txBox="1"/>
            <p:nvPr/>
          </p:nvSpPr>
          <p:spPr>
            <a:xfrm>
              <a:off x="2431018" y="1396107"/>
              <a:ext cx="680494" cy="1617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John Smith</a:t>
              </a:r>
              <a:endParaRPr/>
            </a:p>
          </p:txBody>
        </p:sp>
        <p:sp>
          <p:nvSpPr>
            <p:cNvPr id="442" name="Google Shape;442;p16"/>
            <p:cNvSpPr txBox="1"/>
            <p:nvPr/>
          </p:nvSpPr>
          <p:spPr>
            <a:xfrm>
              <a:off x="2608126" y="1685385"/>
              <a:ext cx="2154935" cy="4360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6285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Scenario : John needs to switch his current mobile plan. He wants a plan that can save his money without having to sacrifice usage limits. </a:t>
              </a:r>
              <a:endParaRPr/>
            </a:p>
          </p:txBody>
        </p:sp>
      </p:grpSp>
      <p:sp>
        <p:nvSpPr>
          <p:cNvPr id="443" name="Google Shape;443;p16"/>
          <p:cNvSpPr/>
          <p:nvPr/>
        </p:nvSpPr>
        <p:spPr>
          <a:xfrm>
            <a:off x="1267969" y="1056195"/>
            <a:ext cx="4929194" cy="1112146"/>
          </a:xfrm>
          <a:prstGeom prst="roundRect">
            <a:avLst>
              <a:gd fmla="val 10554" name="adj"/>
            </a:avLst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44" name="Google Shape;444;p16"/>
          <p:cNvSpPr/>
          <p:nvPr/>
        </p:nvSpPr>
        <p:spPr>
          <a:xfrm>
            <a:off x="6354501" y="1056195"/>
            <a:ext cx="4706632" cy="1112146"/>
          </a:xfrm>
          <a:prstGeom prst="roundRect">
            <a:avLst>
              <a:gd fmla="val 7507" name="adj"/>
            </a:avLst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45" name="Google Shape;445;p16"/>
          <p:cNvSpPr txBox="1"/>
          <p:nvPr/>
        </p:nvSpPr>
        <p:spPr>
          <a:xfrm>
            <a:off x="6556530" y="1244435"/>
            <a:ext cx="782265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Expectation</a:t>
            </a:r>
            <a:endParaRPr/>
          </a:p>
        </p:txBody>
      </p:sp>
      <p:sp>
        <p:nvSpPr>
          <p:cNvPr id="446" name="Google Shape;446;p16"/>
          <p:cNvSpPr txBox="1"/>
          <p:nvPr/>
        </p:nvSpPr>
        <p:spPr>
          <a:xfrm>
            <a:off x="6760925" y="1519641"/>
            <a:ext cx="3372882" cy="414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Clear online information</a:t>
            </a:r>
            <a:endParaRPr/>
          </a:p>
          <a:p>
            <a:pPr indent="-171450" lvl="0" marL="17145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Ability to compare plan breakdowns</a:t>
            </a:r>
            <a:endParaRPr/>
          </a:p>
          <a:p>
            <a:pPr indent="-171450" lvl="0" marL="17145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Friendly and helpful customer support</a:t>
            </a:r>
            <a:endParaRPr/>
          </a:p>
        </p:txBody>
      </p:sp>
      <p:grpSp>
        <p:nvGrpSpPr>
          <p:cNvPr id="447" name="Google Shape;447;p16"/>
          <p:cNvGrpSpPr/>
          <p:nvPr/>
        </p:nvGrpSpPr>
        <p:grpSpPr>
          <a:xfrm>
            <a:off x="1369573" y="2376194"/>
            <a:ext cx="2335126" cy="2669948"/>
            <a:chOff x="1348429" y="2573040"/>
            <a:chExt cx="2335126" cy="2806481"/>
          </a:xfrm>
        </p:grpSpPr>
        <p:sp>
          <p:nvSpPr>
            <p:cNvPr id="448" name="Google Shape;448;p16"/>
            <p:cNvSpPr/>
            <p:nvPr/>
          </p:nvSpPr>
          <p:spPr>
            <a:xfrm>
              <a:off x="1469387" y="2698894"/>
              <a:ext cx="2214168" cy="2680627"/>
            </a:xfrm>
            <a:prstGeom prst="roundRect">
              <a:avLst>
                <a:gd fmla="val 4465" name="adj"/>
              </a:avLst>
            </a:prstGeom>
            <a:solidFill>
              <a:srgbClr val="7F7F7F"/>
            </a:solidFill>
            <a:ln>
              <a:noFill/>
            </a:ln>
            <a:effectLst>
              <a:outerShdw blurRad="292100" rotWithShape="0" algn="ctr">
                <a:srgbClr val="000000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49" name="Google Shape;449;p16"/>
            <p:cNvSpPr/>
            <p:nvPr/>
          </p:nvSpPr>
          <p:spPr>
            <a:xfrm>
              <a:off x="1348429" y="2573040"/>
              <a:ext cx="2214168" cy="443292"/>
            </a:xfrm>
            <a:prstGeom prst="roundRect">
              <a:avLst>
                <a:gd fmla="val 15912" name="adj"/>
              </a:avLst>
            </a:prstGeom>
            <a:noFill/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92100" rotWithShape="0" algn="ctr">
                <a:srgbClr val="000000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50" name="Google Shape;450;p16"/>
            <p:cNvSpPr/>
            <p:nvPr/>
          </p:nvSpPr>
          <p:spPr>
            <a:xfrm>
              <a:off x="1348429" y="3128486"/>
              <a:ext cx="2214168" cy="2144158"/>
            </a:xfrm>
            <a:prstGeom prst="roundRect">
              <a:avLst>
                <a:gd fmla="val 2366" name="adj"/>
              </a:avLst>
            </a:prstGeom>
            <a:noFill/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92100" rotWithShape="0" algn="ctr">
                <a:srgbClr val="000000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451" name="Google Shape;451;p16"/>
          <p:cNvSpPr txBox="1"/>
          <p:nvPr/>
        </p:nvSpPr>
        <p:spPr>
          <a:xfrm>
            <a:off x="1797587" y="2569099"/>
            <a:ext cx="923330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DEFINE	</a:t>
            </a:r>
            <a:endParaRPr/>
          </a:p>
        </p:txBody>
      </p:sp>
      <p:sp>
        <p:nvSpPr>
          <p:cNvPr id="452" name="Google Shape;452;p16"/>
          <p:cNvSpPr txBox="1"/>
          <p:nvPr/>
        </p:nvSpPr>
        <p:spPr>
          <a:xfrm>
            <a:off x="1636376" y="3092704"/>
            <a:ext cx="1088546" cy="55592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Review current plan</a:t>
            </a:r>
            <a:endParaRPr/>
          </a:p>
          <a:p>
            <a:pPr indent="-171450" lvl="0" marL="17145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Define parameters for a new plan</a:t>
            </a:r>
            <a:endParaRPr/>
          </a:p>
        </p:txBody>
      </p:sp>
      <p:grpSp>
        <p:nvGrpSpPr>
          <p:cNvPr id="453" name="Google Shape;453;p16"/>
          <p:cNvGrpSpPr/>
          <p:nvPr/>
        </p:nvGrpSpPr>
        <p:grpSpPr>
          <a:xfrm>
            <a:off x="3862037" y="2376194"/>
            <a:ext cx="2335126" cy="2669948"/>
            <a:chOff x="1348429" y="2573040"/>
            <a:chExt cx="2335126" cy="2806481"/>
          </a:xfrm>
        </p:grpSpPr>
        <p:sp>
          <p:nvSpPr>
            <p:cNvPr id="454" name="Google Shape;454;p16"/>
            <p:cNvSpPr/>
            <p:nvPr/>
          </p:nvSpPr>
          <p:spPr>
            <a:xfrm>
              <a:off x="1469387" y="2698894"/>
              <a:ext cx="2214168" cy="2680627"/>
            </a:xfrm>
            <a:prstGeom prst="roundRect">
              <a:avLst>
                <a:gd fmla="val 4465" name="adj"/>
              </a:avLst>
            </a:prstGeom>
            <a:solidFill>
              <a:schemeClr val="accent1"/>
            </a:solidFill>
            <a:ln>
              <a:noFill/>
            </a:ln>
            <a:effectLst>
              <a:outerShdw blurRad="292100" rotWithShape="0" algn="ctr">
                <a:srgbClr val="000000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55" name="Google Shape;455;p16"/>
            <p:cNvSpPr/>
            <p:nvPr/>
          </p:nvSpPr>
          <p:spPr>
            <a:xfrm>
              <a:off x="1348429" y="2573040"/>
              <a:ext cx="2214168" cy="443292"/>
            </a:xfrm>
            <a:prstGeom prst="roundRect">
              <a:avLst>
                <a:gd fmla="val 15912" name="adj"/>
              </a:avLst>
            </a:prstGeom>
            <a:noFill/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92100" rotWithShape="0" algn="ctr">
                <a:srgbClr val="000000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56" name="Google Shape;456;p16"/>
            <p:cNvSpPr/>
            <p:nvPr/>
          </p:nvSpPr>
          <p:spPr>
            <a:xfrm>
              <a:off x="1348429" y="3128486"/>
              <a:ext cx="2214168" cy="2144158"/>
            </a:xfrm>
            <a:prstGeom prst="roundRect">
              <a:avLst>
                <a:gd fmla="val 2366" name="adj"/>
              </a:avLst>
            </a:prstGeom>
            <a:noFill/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92100" rotWithShape="0" algn="ctr">
                <a:srgbClr val="000000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457" name="Google Shape;457;p16"/>
          <p:cNvSpPr txBox="1"/>
          <p:nvPr/>
        </p:nvSpPr>
        <p:spPr>
          <a:xfrm>
            <a:off x="4288590" y="2568573"/>
            <a:ext cx="642805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COMPARE</a:t>
            </a:r>
            <a:endParaRPr/>
          </a:p>
        </p:txBody>
      </p:sp>
      <p:sp>
        <p:nvSpPr>
          <p:cNvPr id="458" name="Google Shape;458;p16"/>
          <p:cNvSpPr txBox="1"/>
          <p:nvPr/>
        </p:nvSpPr>
        <p:spPr>
          <a:xfrm>
            <a:off x="4130458" y="3095726"/>
            <a:ext cx="1526820" cy="6969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Researches companies and offers on consumer report websites</a:t>
            </a:r>
            <a:endParaRPr/>
          </a:p>
          <a:p>
            <a:pPr indent="-171450" lvl="0" marL="17145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Uses current carrier website tools to compare options</a:t>
            </a:r>
            <a:endParaRPr/>
          </a:p>
        </p:txBody>
      </p:sp>
      <p:grpSp>
        <p:nvGrpSpPr>
          <p:cNvPr id="459" name="Google Shape;459;p16"/>
          <p:cNvGrpSpPr/>
          <p:nvPr/>
        </p:nvGrpSpPr>
        <p:grpSpPr>
          <a:xfrm>
            <a:off x="6354501" y="2376194"/>
            <a:ext cx="2335126" cy="2669948"/>
            <a:chOff x="1348429" y="2573040"/>
            <a:chExt cx="2335126" cy="2806481"/>
          </a:xfrm>
        </p:grpSpPr>
        <p:sp>
          <p:nvSpPr>
            <p:cNvPr id="460" name="Google Shape;460;p16"/>
            <p:cNvSpPr/>
            <p:nvPr/>
          </p:nvSpPr>
          <p:spPr>
            <a:xfrm>
              <a:off x="1469387" y="2698894"/>
              <a:ext cx="2214168" cy="2680627"/>
            </a:xfrm>
            <a:prstGeom prst="roundRect">
              <a:avLst>
                <a:gd fmla="val 4465" name="adj"/>
              </a:avLst>
            </a:prstGeom>
            <a:solidFill>
              <a:schemeClr val="accent3"/>
            </a:solidFill>
            <a:ln>
              <a:noFill/>
            </a:ln>
            <a:effectLst>
              <a:outerShdw blurRad="292100" rotWithShape="0" algn="ctr">
                <a:srgbClr val="000000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61" name="Google Shape;461;p16"/>
            <p:cNvSpPr/>
            <p:nvPr/>
          </p:nvSpPr>
          <p:spPr>
            <a:xfrm>
              <a:off x="1348429" y="2573040"/>
              <a:ext cx="2214168" cy="443292"/>
            </a:xfrm>
            <a:prstGeom prst="roundRect">
              <a:avLst>
                <a:gd fmla="val 15912" name="adj"/>
              </a:avLst>
            </a:prstGeom>
            <a:noFill/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92100" rotWithShape="0" algn="ctr">
                <a:srgbClr val="000000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62" name="Google Shape;462;p16"/>
            <p:cNvSpPr/>
            <p:nvPr/>
          </p:nvSpPr>
          <p:spPr>
            <a:xfrm>
              <a:off x="1348429" y="3128486"/>
              <a:ext cx="2214168" cy="2144158"/>
            </a:xfrm>
            <a:prstGeom prst="roundRect">
              <a:avLst>
                <a:gd fmla="val 2366" name="adj"/>
              </a:avLst>
            </a:prstGeom>
            <a:noFill/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92100" rotWithShape="0" algn="ctr">
                <a:srgbClr val="000000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463" name="Google Shape;463;p16"/>
          <p:cNvSpPr txBox="1"/>
          <p:nvPr/>
        </p:nvSpPr>
        <p:spPr>
          <a:xfrm>
            <a:off x="6781054" y="2571054"/>
            <a:ext cx="716543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NEGOTIATE</a:t>
            </a:r>
            <a:endParaRPr/>
          </a:p>
        </p:txBody>
      </p:sp>
      <p:sp>
        <p:nvSpPr>
          <p:cNvPr id="464" name="Google Shape;464;p16"/>
          <p:cNvSpPr txBox="1"/>
          <p:nvPr/>
        </p:nvSpPr>
        <p:spPr>
          <a:xfrm>
            <a:off x="6613959" y="3087373"/>
            <a:ext cx="1501110" cy="6969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Calls current carrier to tell them she is shopping around</a:t>
            </a:r>
            <a:endParaRPr/>
          </a:p>
          <a:p>
            <a:pPr indent="-171450" lvl="0" marL="17145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Calls competitors to see what they can offer</a:t>
            </a:r>
            <a:endParaRPr/>
          </a:p>
        </p:txBody>
      </p:sp>
      <p:grpSp>
        <p:nvGrpSpPr>
          <p:cNvPr id="465" name="Google Shape;465;p16"/>
          <p:cNvGrpSpPr/>
          <p:nvPr/>
        </p:nvGrpSpPr>
        <p:grpSpPr>
          <a:xfrm>
            <a:off x="8846965" y="2376194"/>
            <a:ext cx="2335126" cy="2669948"/>
            <a:chOff x="1348429" y="2573040"/>
            <a:chExt cx="2335126" cy="2806481"/>
          </a:xfrm>
        </p:grpSpPr>
        <p:sp>
          <p:nvSpPr>
            <p:cNvPr id="466" name="Google Shape;466;p16"/>
            <p:cNvSpPr/>
            <p:nvPr/>
          </p:nvSpPr>
          <p:spPr>
            <a:xfrm>
              <a:off x="1469387" y="2698894"/>
              <a:ext cx="2214168" cy="2680627"/>
            </a:xfrm>
            <a:prstGeom prst="roundRect">
              <a:avLst>
                <a:gd fmla="val 4465" name="adj"/>
              </a:avLst>
            </a:prstGeom>
            <a:solidFill>
              <a:srgbClr val="B2B2B2"/>
            </a:solidFill>
            <a:ln>
              <a:noFill/>
            </a:ln>
            <a:effectLst>
              <a:outerShdw blurRad="292100" rotWithShape="0" algn="ctr">
                <a:srgbClr val="000000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67" name="Google Shape;467;p16"/>
            <p:cNvSpPr/>
            <p:nvPr/>
          </p:nvSpPr>
          <p:spPr>
            <a:xfrm>
              <a:off x="1348429" y="2573040"/>
              <a:ext cx="2214168" cy="443292"/>
            </a:xfrm>
            <a:prstGeom prst="roundRect">
              <a:avLst>
                <a:gd fmla="val 15912" name="adj"/>
              </a:avLst>
            </a:prstGeom>
            <a:noFill/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92100" rotWithShape="0" algn="ctr">
                <a:srgbClr val="000000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68" name="Google Shape;468;p16"/>
            <p:cNvSpPr/>
            <p:nvPr/>
          </p:nvSpPr>
          <p:spPr>
            <a:xfrm>
              <a:off x="1348429" y="3128486"/>
              <a:ext cx="2214168" cy="2144158"/>
            </a:xfrm>
            <a:prstGeom prst="roundRect">
              <a:avLst>
                <a:gd fmla="val 2366" name="adj"/>
              </a:avLst>
            </a:prstGeom>
            <a:noFill/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92100" rotWithShape="0" algn="ctr">
                <a:srgbClr val="000000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469" name="Google Shape;469;p16"/>
          <p:cNvSpPr txBox="1"/>
          <p:nvPr/>
        </p:nvSpPr>
        <p:spPr>
          <a:xfrm>
            <a:off x="9310396" y="2573110"/>
            <a:ext cx="450444" cy="1538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SELECT</a:t>
            </a:r>
            <a:endParaRPr/>
          </a:p>
        </p:txBody>
      </p:sp>
      <p:sp>
        <p:nvSpPr>
          <p:cNvPr id="470" name="Google Shape;470;p16"/>
          <p:cNvSpPr txBox="1"/>
          <p:nvPr/>
        </p:nvSpPr>
        <p:spPr>
          <a:xfrm>
            <a:off x="9136754" y="3096437"/>
            <a:ext cx="1418870" cy="414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6285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Decides on a new plan and calls customer service to switch service</a:t>
            </a:r>
            <a:endParaRPr/>
          </a:p>
        </p:txBody>
      </p:sp>
      <p:sp>
        <p:nvSpPr>
          <p:cNvPr id="471" name="Google Shape;471;p16"/>
          <p:cNvSpPr/>
          <p:nvPr/>
        </p:nvSpPr>
        <p:spPr>
          <a:xfrm>
            <a:off x="1369573" y="5165873"/>
            <a:ext cx="4827589" cy="1112146"/>
          </a:xfrm>
          <a:prstGeom prst="roundRect">
            <a:avLst>
              <a:gd fmla="val 4459" name="adj"/>
            </a:avLst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472" name="Google Shape;472;p16"/>
          <p:cNvSpPr/>
          <p:nvPr/>
        </p:nvSpPr>
        <p:spPr>
          <a:xfrm>
            <a:off x="6354501" y="5165873"/>
            <a:ext cx="4706632" cy="1112146"/>
          </a:xfrm>
          <a:prstGeom prst="roundRect">
            <a:avLst>
              <a:gd fmla="val 7507" name="adj"/>
            </a:avLst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292100" rotWithShape="0" algn="ctr">
              <a:srgbClr val="000000">
                <a:alpha val="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473" name="Google Shape;473;p16"/>
          <p:cNvGrpSpPr/>
          <p:nvPr/>
        </p:nvGrpSpPr>
        <p:grpSpPr>
          <a:xfrm>
            <a:off x="6567552" y="5354101"/>
            <a:ext cx="4298766" cy="714016"/>
            <a:chOff x="6535775" y="5703241"/>
            <a:chExt cx="4298766" cy="750530"/>
          </a:xfrm>
        </p:grpSpPr>
        <p:sp>
          <p:nvSpPr>
            <p:cNvPr id="474" name="Google Shape;474;p16"/>
            <p:cNvSpPr txBox="1"/>
            <p:nvPr/>
          </p:nvSpPr>
          <p:spPr>
            <a:xfrm>
              <a:off x="6535775" y="5703241"/>
              <a:ext cx="2777086" cy="161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Internal Ownership + Metrics</a:t>
              </a:r>
              <a:endParaRPr/>
            </a:p>
          </p:txBody>
        </p:sp>
        <p:sp>
          <p:nvSpPr>
            <p:cNvPr id="475" name="Google Shape;475;p16"/>
            <p:cNvSpPr txBox="1"/>
            <p:nvPr/>
          </p:nvSpPr>
          <p:spPr>
            <a:xfrm>
              <a:off x="6729148" y="6017699"/>
              <a:ext cx="4105393" cy="4360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171450" lvl="0" marL="171450" marR="0" rtl="0" algn="l">
                <a:lnSpc>
                  <a:spcPct val="162857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Char char="•"/>
              </a:pPr>
              <a:r>
                <a:rPr b="0" i="0" lang="en-US" sz="7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Customer Support Team : reduce average call time to 2 minutes</a:t>
              </a:r>
              <a:endParaRPr/>
            </a:p>
            <a:p>
              <a:pPr indent="-171450" lvl="0" marL="171450" marR="0" rtl="0" algn="l">
                <a:lnSpc>
                  <a:spcPct val="162857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Char char="•"/>
              </a:pPr>
              <a:r>
                <a:rPr b="0" i="0" lang="en-US" sz="7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Web Team : add functionality to allow user to compare our plans</a:t>
              </a:r>
              <a:endParaRPr/>
            </a:p>
            <a:p>
              <a:pPr indent="-171450" lvl="0" marL="171450" marR="0" rtl="0" algn="l">
                <a:lnSpc>
                  <a:spcPct val="162857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Char char="•"/>
              </a:pPr>
              <a:r>
                <a:rPr b="0" i="0" lang="en-US" sz="7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Marketing Team : competing offers to create competitor database</a:t>
              </a:r>
              <a:endParaRPr/>
            </a:p>
          </p:txBody>
        </p:sp>
      </p:grpSp>
      <p:grpSp>
        <p:nvGrpSpPr>
          <p:cNvPr id="476" name="Google Shape;476;p16"/>
          <p:cNvGrpSpPr/>
          <p:nvPr/>
        </p:nvGrpSpPr>
        <p:grpSpPr>
          <a:xfrm>
            <a:off x="1712654" y="5371466"/>
            <a:ext cx="4305739" cy="698201"/>
            <a:chOff x="6535775" y="5703241"/>
            <a:chExt cx="4305739" cy="733906"/>
          </a:xfrm>
        </p:grpSpPr>
        <p:sp>
          <p:nvSpPr>
            <p:cNvPr id="477" name="Google Shape;477;p16"/>
            <p:cNvSpPr txBox="1"/>
            <p:nvPr/>
          </p:nvSpPr>
          <p:spPr>
            <a:xfrm>
              <a:off x="6535775" y="5703241"/>
              <a:ext cx="1262386" cy="1617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Opportunities</a:t>
              </a:r>
              <a:endParaRPr/>
            </a:p>
          </p:txBody>
        </p:sp>
        <p:sp>
          <p:nvSpPr>
            <p:cNvPr id="478" name="Google Shape;478;p16"/>
            <p:cNvSpPr txBox="1"/>
            <p:nvPr/>
          </p:nvSpPr>
          <p:spPr>
            <a:xfrm>
              <a:off x="6736121" y="6001075"/>
              <a:ext cx="4105393" cy="4360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-171450" lvl="0" marL="171450" marR="0" rtl="0" algn="l">
                <a:lnSpc>
                  <a:spcPct val="162857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Char char="•"/>
              </a:pPr>
              <a:r>
                <a:rPr b="0" i="0" lang="en-US" sz="7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Compare alternate company’s offer for her</a:t>
              </a:r>
              <a:endParaRPr/>
            </a:p>
            <a:p>
              <a:pPr indent="-171450" lvl="0" marL="171450" marR="0" rtl="0" algn="l">
                <a:lnSpc>
                  <a:spcPct val="162857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Char char="•"/>
              </a:pPr>
              <a:r>
                <a:rPr b="0" i="0" lang="en-US" sz="7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Breakdown current plan into $ amount</a:t>
              </a:r>
              <a:endParaRPr/>
            </a:p>
            <a:p>
              <a:pPr indent="-171450" lvl="0" marL="171450" marR="0" rtl="0" algn="l">
                <a:lnSpc>
                  <a:spcPct val="162857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Arial"/>
                <a:buChar char="•"/>
              </a:pPr>
              <a:r>
                <a:rPr b="0" i="0" lang="en-US" sz="7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Customer support via text messaging or chat</a:t>
              </a:r>
              <a:endParaRPr/>
            </a:p>
          </p:txBody>
        </p:sp>
      </p:grpSp>
      <p:pic>
        <p:nvPicPr>
          <p:cNvPr id="479" name="Google Shape;479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4870" y="3832317"/>
            <a:ext cx="11603801" cy="111214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80" name="Google Shape;480;p16"/>
          <p:cNvGrpSpPr/>
          <p:nvPr/>
        </p:nvGrpSpPr>
        <p:grpSpPr>
          <a:xfrm>
            <a:off x="5265139" y="1267954"/>
            <a:ext cx="730250" cy="730250"/>
            <a:chOff x="4889516" y="1037935"/>
            <a:chExt cx="1080000" cy="1080000"/>
          </a:xfrm>
        </p:grpSpPr>
        <p:sp>
          <p:nvSpPr>
            <p:cNvPr id="481" name="Google Shape;481;p16"/>
            <p:cNvSpPr/>
            <p:nvPr/>
          </p:nvSpPr>
          <p:spPr>
            <a:xfrm>
              <a:off x="4889516" y="1037935"/>
              <a:ext cx="1080000" cy="1080000"/>
            </a:xfrm>
            <a:prstGeom prst="roundRect">
              <a:avLst>
                <a:gd fmla="val 50000" name="adj"/>
              </a:avLst>
            </a:prstGeom>
            <a:solidFill>
              <a:srgbClr val="F4F4F4"/>
            </a:solidFill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292100" rotWithShape="0" algn="ctr">
                <a:srgbClr val="000000">
                  <a:alpha val="4705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4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482" name="Google Shape;482;p16"/>
            <p:cNvSpPr/>
            <p:nvPr/>
          </p:nvSpPr>
          <p:spPr>
            <a:xfrm>
              <a:off x="4943516" y="1091935"/>
              <a:ext cx="972000" cy="972000"/>
            </a:xfrm>
            <a:prstGeom prst="ellipse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67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483" name="Google Shape;483;p16"/>
          <p:cNvGrpSpPr/>
          <p:nvPr/>
        </p:nvGrpSpPr>
        <p:grpSpPr>
          <a:xfrm>
            <a:off x="2300930" y="3832315"/>
            <a:ext cx="921341" cy="326961"/>
            <a:chOff x="5001624" y="4840664"/>
            <a:chExt cx="2002931" cy="710789"/>
          </a:xfrm>
        </p:grpSpPr>
        <p:grpSp>
          <p:nvGrpSpPr>
            <p:cNvPr id="484" name="Google Shape;484;p16"/>
            <p:cNvGrpSpPr/>
            <p:nvPr/>
          </p:nvGrpSpPr>
          <p:grpSpPr>
            <a:xfrm>
              <a:off x="5001624" y="4840664"/>
              <a:ext cx="2002931" cy="710789"/>
              <a:chOff x="4198831" y="5081301"/>
              <a:chExt cx="3287889" cy="896038"/>
            </a:xfrm>
          </p:grpSpPr>
          <p:sp>
            <p:nvSpPr>
              <p:cNvPr id="485" name="Google Shape;485;p16"/>
              <p:cNvSpPr/>
              <p:nvPr/>
            </p:nvSpPr>
            <p:spPr>
              <a:xfrm>
                <a:off x="4198831" y="5081301"/>
                <a:ext cx="3287889" cy="671999"/>
              </a:xfrm>
              <a:prstGeom prst="roundRect">
                <a:avLst>
                  <a:gd fmla="val 15217" name="adj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876300" sx="99000" rotWithShape="0" algn="t" dir="5400000" dist="279400" sy="99000">
                  <a:srgbClr val="221B43">
                    <a:alpha val="1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486" name="Google Shape;486;p16"/>
              <p:cNvSpPr/>
              <p:nvPr/>
            </p:nvSpPr>
            <p:spPr>
              <a:xfrm rot="10800000">
                <a:off x="4729923" y="5749033"/>
                <a:ext cx="393944" cy="228306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487" name="Google Shape;487;p16"/>
            <p:cNvSpPr txBox="1"/>
            <p:nvPr/>
          </p:nvSpPr>
          <p:spPr>
            <a:xfrm>
              <a:off x="5088901" y="5023563"/>
              <a:ext cx="1828377" cy="16727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“I wonder if I can pay less”</a:t>
              </a:r>
              <a:endParaRPr/>
            </a:p>
          </p:txBody>
        </p:sp>
      </p:grpSp>
      <p:grpSp>
        <p:nvGrpSpPr>
          <p:cNvPr id="488" name="Google Shape;488;p16"/>
          <p:cNvGrpSpPr/>
          <p:nvPr/>
        </p:nvGrpSpPr>
        <p:grpSpPr>
          <a:xfrm>
            <a:off x="4230068" y="4224909"/>
            <a:ext cx="921341" cy="326961"/>
            <a:chOff x="5001624" y="4840664"/>
            <a:chExt cx="2002931" cy="710789"/>
          </a:xfrm>
        </p:grpSpPr>
        <p:grpSp>
          <p:nvGrpSpPr>
            <p:cNvPr id="489" name="Google Shape;489;p16"/>
            <p:cNvGrpSpPr/>
            <p:nvPr/>
          </p:nvGrpSpPr>
          <p:grpSpPr>
            <a:xfrm>
              <a:off x="5001624" y="4840664"/>
              <a:ext cx="2002931" cy="710789"/>
              <a:chOff x="4198831" y="5081301"/>
              <a:chExt cx="3287889" cy="896038"/>
            </a:xfrm>
          </p:grpSpPr>
          <p:sp>
            <p:nvSpPr>
              <p:cNvPr id="490" name="Google Shape;490;p16"/>
              <p:cNvSpPr/>
              <p:nvPr/>
            </p:nvSpPr>
            <p:spPr>
              <a:xfrm>
                <a:off x="4198831" y="5081301"/>
                <a:ext cx="3287889" cy="671999"/>
              </a:xfrm>
              <a:prstGeom prst="roundRect">
                <a:avLst>
                  <a:gd fmla="val 15217" name="adj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876300" sx="99000" rotWithShape="0" algn="t" dir="5400000" dist="279400" sy="99000">
                  <a:srgbClr val="221B43">
                    <a:alpha val="1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491" name="Google Shape;491;p16"/>
              <p:cNvSpPr/>
              <p:nvPr/>
            </p:nvSpPr>
            <p:spPr>
              <a:xfrm rot="10800000">
                <a:off x="4729923" y="5749033"/>
                <a:ext cx="393944" cy="228306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492" name="Google Shape;492;p16"/>
            <p:cNvSpPr txBox="1"/>
            <p:nvPr/>
          </p:nvSpPr>
          <p:spPr>
            <a:xfrm>
              <a:off x="5088901" y="4939928"/>
              <a:ext cx="1828377" cy="3345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“That offer seems like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good deal”</a:t>
              </a:r>
              <a:endParaRPr/>
            </a:p>
          </p:txBody>
        </p:sp>
      </p:grpSp>
      <p:grpSp>
        <p:nvGrpSpPr>
          <p:cNvPr id="493" name="Google Shape;493;p16"/>
          <p:cNvGrpSpPr/>
          <p:nvPr/>
        </p:nvGrpSpPr>
        <p:grpSpPr>
          <a:xfrm rot="10800000">
            <a:off x="7721343" y="3959049"/>
            <a:ext cx="921341" cy="328518"/>
            <a:chOff x="5001624" y="4659559"/>
            <a:chExt cx="2002931" cy="714174"/>
          </a:xfrm>
        </p:grpSpPr>
        <p:grpSp>
          <p:nvGrpSpPr>
            <p:cNvPr id="494" name="Google Shape;494;p16"/>
            <p:cNvGrpSpPr/>
            <p:nvPr/>
          </p:nvGrpSpPr>
          <p:grpSpPr>
            <a:xfrm>
              <a:off x="5001624" y="4659559"/>
              <a:ext cx="2002931" cy="714174"/>
              <a:chOff x="4198831" y="4852995"/>
              <a:chExt cx="3287889" cy="900305"/>
            </a:xfrm>
          </p:grpSpPr>
          <p:sp>
            <p:nvSpPr>
              <p:cNvPr id="495" name="Google Shape;495;p16"/>
              <p:cNvSpPr/>
              <p:nvPr/>
            </p:nvSpPr>
            <p:spPr>
              <a:xfrm>
                <a:off x="4198831" y="5081301"/>
                <a:ext cx="3287889" cy="671999"/>
              </a:xfrm>
              <a:prstGeom prst="roundRect">
                <a:avLst>
                  <a:gd fmla="val 15217" name="adj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876300" sx="99000" rotWithShape="0" algn="t" dir="5400000" dist="279400" sy="99000">
                  <a:srgbClr val="221B43">
                    <a:alpha val="1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496" name="Google Shape;496;p16"/>
              <p:cNvSpPr/>
              <p:nvPr/>
            </p:nvSpPr>
            <p:spPr>
              <a:xfrm>
                <a:off x="4963559" y="4852995"/>
                <a:ext cx="393944" cy="228306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497" name="Google Shape;497;p16"/>
            <p:cNvSpPr txBox="1"/>
            <p:nvPr/>
          </p:nvSpPr>
          <p:spPr>
            <a:xfrm rot="10800000">
              <a:off x="5088901" y="4939928"/>
              <a:ext cx="1828377" cy="3345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“Over it, I’m switching power”</a:t>
              </a:r>
              <a:endParaRPr/>
            </a:p>
          </p:txBody>
        </p:sp>
      </p:grpSp>
      <p:grpSp>
        <p:nvGrpSpPr>
          <p:cNvPr id="498" name="Google Shape;498;p16"/>
          <p:cNvGrpSpPr/>
          <p:nvPr/>
        </p:nvGrpSpPr>
        <p:grpSpPr>
          <a:xfrm>
            <a:off x="6153289" y="3954141"/>
            <a:ext cx="921341" cy="326961"/>
            <a:chOff x="5001624" y="4840664"/>
            <a:chExt cx="2002931" cy="710789"/>
          </a:xfrm>
        </p:grpSpPr>
        <p:grpSp>
          <p:nvGrpSpPr>
            <p:cNvPr id="499" name="Google Shape;499;p16"/>
            <p:cNvGrpSpPr/>
            <p:nvPr/>
          </p:nvGrpSpPr>
          <p:grpSpPr>
            <a:xfrm>
              <a:off x="5001624" y="4840664"/>
              <a:ext cx="2002931" cy="710789"/>
              <a:chOff x="4198831" y="5081301"/>
              <a:chExt cx="3287889" cy="896038"/>
            </a:xfrm>
          </p:grpSpPr>
          <p:sp>
            <p:nvSpPr>
              <p:cNvPr id="500" name="Google Shape;500;p16"/>
              <p:cNvSpPr/>
              <p:nvPr/>
            </p:nvSpPr>
            <p:spPr>
              <a:xfrm>
                <a:off x="4198831" y="5081301"/>
                <a:ext cx="3287889" cy="671999"/>
              </a:xfrm>
              <a:prstGeom prst="roundRect">
                <a:avLst>
                  <a:gd fmla="val 15217" name="adj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876300" sx="99000" rotWithShape="0" algn="t" dir="5400000" dist="279400" sy="99000">
                  <a:srgbClr val="221B43">
                    <a:alpha val="1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501" name="Google Shape;501;p16"/>
              <p:cNvSpPr/>
              <p:nvPr/>
            </p:nvSpPr>
            <p:spPr>
              <a:xfrm rot="10800000">
                <a:off x="4729923" y="5749033"/>
                <a:ext cx="393944" cy="228306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502" name="Google Shape;502;p16"/>
            <p:cNvSpPr txBox="1"/>
            <p:nvPr/>
          </p:nvSpPr>
          <p:spPr>
            <a:xfrm>
              <a:off x="5088901" y="4939928"/>
              <a:ext cx="1828377" cy="3345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”Ugh, why is this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so difficult ?”</a:t>
              </a:r>
              <a:endParaRPr/>
            </a:p>
          </p:txBody>
        </p:sp>
      </p:grpSp>
      <p:grpSp>
        <p:nvGrpSpPr>
          <p:cNvPr id="503" name="Google Shape;503;p16"/>
          <p:cNvGrpSpPr/>
          <p:nvPr/>
        </p:nvGrpSpPr>
        <p:grpSpPr>
          <a:xfrm rot="10800000">
            <a:off x="9516382" y="4389165"/>
            <a:ext cx="921341" cy="326961"/>
            <a:chOff x="5001624" y="4840664"/>
            <a:chExt cx="2002931" cy="710789"/>
          </a:xfrm>
        </p:grpSpPr>
        <p:grpSp>
          <p:nvGrpSpPr>
            <p:cNvPr id="504" name="Google Shape;504;p16"/>
            <p:cNvGrpSpPr/>
            <p:nvPr/>
          </p:nvGrpSpPr>
          <p:grpSpPr>
            <a:xfrm>
              <a:off x="5001624" y="4840664"/>
              <a:ext cx="2002931" cy="710789"/>
              <a:chOff x="4198831" y="5081301"/>
              <a:chExt cx="3287889" cy="896038"/>
            </a:xfrm>
          </p:grpSpPr>
          <p:sp>
            <p:nvSpPr>
              <p:cNvPr id="505" name="Google Shape;505;p16"/>
              <p:cNvSpPr/>
              <p:nvPr/>
            </p:nvSpPr>
            <p:spPr>
              <a:xfrm>
                <a:off x="4198831" y="5081301"/>
                <a:ext cx="3287889" cy="671999"/>
              </a:xfrm>
              <a:prstGeom prst="roundRect">
                <a:avLst>
                  <a:gd fmla="val 15217" name="adj"/>
                </a:avLst>
              </a:prstGeom>
              <a:solidFill>
                <a:schemeClr val="lt1"/>
              </a:solidFill>
              <a:ln>
                <a:noFill/>
              </a:ln>
              <a:effectLst>
                <a:outerShdw blurRad="876300" sx="99000" rotWithShape="0" algn="t" dir="5400000" dist="279400" sy="99000">
                  <a:srgbClr val="221B43">
                    <a:alpha val="14901"/>
                  </a:srgbClr>
                </a:outerShdw>
              </a:effectLst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506" name="Google Shape;506;p16"/>
              <p:cNvSpPr/>
              <p:nvPr/>
            </p:nvSpPr>
            <p:spPr>
              <a:xfrm rot="10800000">
                <a:off x="4729923" y="5749033"/>
                <a:ext cx="393944" cy="228306"/>
              </a:xfrm>
              <a:prstGeom prst="triangle">
                <a:avLst>
                  <a:gd fmla="val 50000" name="adj"/>
                </a:avLst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sp>
          <p:nvSpPr>
            <p:cNvPr id="507" name="Google Shape;507;p16"/>
            <p:cNvSpPr txBox="1"/>
            <p:nvPr/>
          </p:nvSpPr>
          <p:spPr>
            <a:xfrm rot="10800000">
              <a:off x="5088901" y="4939928"/>
              <a:ext cx="1828377" cy="3345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5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“Well, I guess that was worth it”</a:t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" name="Google Shape;512;p17"/>
          <p:cNvGrpSpPr/>
          <p:nvPr/>
        </p:nvGrpSpPr>
        <p:grpSpPr>
          <a:xfrm>
            <a:off x="4159717" y="1130325"/>
            <a:ext cx="3887003" cy="593120"/>
            <a:chOff x="4147525" y="1130325"/>
            <a:chExt cx="3887003" cy="593120"/>
          </a:xfrm>
        </p:grpSpPr>
        <p:sp>
          <p:nvSpPr>
            <p:cNvPr id="513" name="Google Shape;513;p17"/>
            <p:cNvSpPr/>
            <p:nvPr/>
          </p:nvSpPr>
          <p:spPr>
            <a:xfrm>
              <a:off x="4446877" y="1163618"/>
              <a:ext cx="3587651" cy="559827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  <a:effectLst>
              <a:outerShdw blurRad="152400" rotWithShape="0" algn="t" dir="5400000" dist="38100">
                <a:srgbClr val="0C0C0C">
                  <a:alpha val="6666"/>
                </a:srgbClr>
              </a:outerShdw>
            </a:effectLst>
          </p:spPr>
          <p:txBody>
            <a:bodyPr anchorCtr="0" anchor="ctr" bIns="36000" lIns="36000" spcFirstLastPara="1" rIns="36000" wrap="square" tIns="36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05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14" name="Google Shape;514;p17"/>
            <p:cNvSpPr/>
            <p:nvPr/>
          </p:nvSpPr>
          <p:spPr>
            <a:xfrm>
              <a:off x="4147525" y="1130325"/>
              <a:ext cx="573735" cy="573735"/>
            </a:xfrm>
            <a:prstGeom prst="ellipse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38100">
              <a:solidFill>
                <a:srgbClr val="F4F4F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67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515" name="Google Shape;515;p17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sp>
        <p:nvSpPr>
          <p:cNvPr id="516" name="Google Shape;516;p17"/>
          <p:cNvSpPr/>
          <p:nvPr/>
        </p:nvSpPr>
        <p:spPr>
          <a:xfrm>
            <a:off x="907593" y="2522089"/>
            <a:ext cx="10377307" cy="2583057"/>
          </a:xfrm>
          <a:prstGeom prst="roundRect">
            <a:avLst>
              <a:gd fmla="val 4399" name="adj"/>
            </a:avLst>
          </a:prstGeom>
          <a:noFill/>
          <a:ln cap="rnd" cmpd="sng" w="12700">
            <a:solidFill>
              <a:srgbClr val="A5A5A5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0" lIns="71925" spcFirstLastPara="1" rIns="3595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17" name="Google Shape;517;p17"/>
          <p:cNvSpPr txBox="1"/>
          <p:nvPr/>
        </p:nvSpPr>
        <p:spPr>
          <a:xfrm>
            <a:off x="5304936" y="1228807"/>
            <a:ext cx="2210115" cy="38901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650" lIns="45650" spcFirstLastPara="1" rIns="45650" wrap="square" tIns="45650">
            <a:noAutofit/>
          </a:bodyPr>
          <a:lstStyle/>
          <a:p>
            <a:pPr indent="0" lvl="0" marL="0" marR="0" rtl="0" algn="ctr">
              <a:lnSpc>
                <a:spcPct val="15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Who doesn’t like travelling ? </a:t>
            </a:r>
            <a:endParaRPr/>
          </a:p>
          <a:p>
            <a:pPr indent="0" lvl="0" marL="0" marR="0" rtl="0" algn="ctr">
              <a:lnSpc>
                <a:spcPct val="1575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I really look forward to my next visit ?</a:t>
            </a:r>
            <a:endParaRPr b="0" i="0" sz="8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18" name="Google Shape;518;p17"/>
          <p:cNvSpPr/>
          <p:nvPr/>
        </p:nvSpPr>
        <p:spPr>
          <a:xfrm>
            <a:off x="2637179" y="1944245"/>
            <a:ext cx="1729586" cy="436853"/>
          </a:xfrm>
          <a:prstGeom prst="homePlate">
            <a:avLst>
              <a:gd fmla="val 0" name="adj"/>
            </a:avLst>
          </a:prstGeom>
          <a:solidFill>
            <a:srgbClr val="A5A5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Explore Itineraries</a:t>
            </a:r>
            <a:endParaRPr/>
          </a:p>
        </p:txBody>
      </p:sp>
      <p:sp>
        <p:nvSpPr>
          <p:cNvPr id="519" name="Google Shape;519;p17"/>
          <p:cNvSpPr/>
          <p:nvPr/>
        </p:nvSpPr>
        <p:spPr>
          <a:xfrm>
            <a:off x="4366765" y="1944245"/>
            <a:ext cx="1729586" cy="436853"/>
          </a:xfrm>
          <a:prstGeom prst="chevron">
            <a:avLst>
              <a:gd fmla="val 0" name="adj"/>
            </a:avLst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Book a Tour</a:t>
            </a:r>
            <a:endParaRPr/>
          </a:p>
        </p:txBody>
      </p:sp>
      <p:sp>
        <p:nvSpPr>
          <p:cNvPr id="520" name="Google Shape;520;p17"/>
          <p:cNvSpPr/>
          <p:nvPr/>
        </p:nvSpPr>
        <p:spPr>
          <a:xfrm>
            <a:off x="6096246" y="1944245"/>
            <a:ext cx="1729586" cy="436853"/>
          </a:xfrm>
          <a:prstGeom prst="chevron">
            <a:avLst>
              <a:gd fmla="val 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Pre-Tour</a:t>
            </a:r>
            <a:endParaRPr/>
          </a:p>
        </p:txBody>
      </p:sp>
      <p:sp>
        <p:nvSpPr>
          <p:cNvPr id="521" name="Google Shape;521;p17"/>
          <p:cNvSpPr/>
          <p:nvPr/>
        </p:nvSpPr>
        <p:spPr>
          <a:xfrm>
            <a:off x="7825832" y="1944244"/>
            <a:ext cx="1729586" cy="436853"/>
          </a:xfrm>
          <a:prstGeom prst="chevron">
            <a:avLst>
              <a:gd fmla="val 0" name="adj"/>
            </a:avLst>
          </a:pr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During Tour</a:t>
            </a:r>
            <a:endParaRPr/>
          </a:p>
        </p:txBody>
      </p:sp>
      <p:sp>
        <p:nvSpPr>
          <p:cNvPr id="522" name="Google Shape;522;p17"/>
          <p:cNvSpPr/>
          <p:nvPr/>
        </p:nvSpPr>
        <p:spPr>
          <a:xfrm rot="5400000">
            <a:off x="10201187" y="1297879"/>
            <a:ext cx="436852" cy="1729586"/>
          </a:xfrm>
          <a:prstGeom prst="round2SameRect">
            <a:avLst>
              <a:gd fmla="val 27569" name="adj1"/>
              <a:gd fmla="val 0" name="adj2"/>
            </a:avLst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17"/>
          <p:cNvSpPr txBox="1"/>
          <p:nvPr/>
        </p:nvSpPr>
        <p:spPr>
          <a:xfrm>
            <a:off x="9554808" y="1979516"/>
            <a:ext cx="1694312" cy="3663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Post-Tour</a:t>
            </a:r>
            <a:endParaRPr/>
          </a:p>
        </p:txBody>
      </p:sp>
      <p:sp>
        <p:nvSpPr>
          <p:cNvPr id="524" name="Google Shape;524;p17"/>
          <p:cNvSpPr/>
          <p:nvPr/>
        </p:nvSpPr>
        <p:spPr>
          <a:xfrm rot="-5400000">
            <a:off x="1553468" y="1297878"/>
            <a:ext cx="436852" cy="1729586"/>
          </a:xfrm>
          <a:prstGeom prst="round2SameRect">
            <a:avLst>
              <a:gd fmla="val 20853" name="adj1"/>
              <a:gd fmla="val 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p17"/>
          <p:cNvSpPr txBox="1"/>
          <p:nvPr/>
        </p:nvSpPr>
        <p:spPr>
          <a:xfrm>
            <a:off x="933764" y="1970923"/>
            <a:ext cx="1702905" cy="3834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Stages of Journey</a:t>
            </a:r>
            <a:endParaRPr/>
          </a:p>
        </p:txBody>
      </p:sp>
      <p:sp>
        <p:nvSpPr>
          <p:cNvPr id="526" name="Google Shape;526;p17"/>
          <p:cNvSpPr/>
          <p:nvPr/>
        </p:nvSpPr>
        <p:spPr>
          <a:xfrm rot="-5400000">
            <a:off x="107109" y="3697109"/>
            <a:ext cx="1599983" cy="233014"/>
          </a:xfrm>
          <a:prstGeom prst="rect">
            <a:avLst/>
          </a:prstGeom>
          <a:solidFill>
            <a:srgbClr val="ECF0F2"/>
          </a:solidFill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Customer Experience</a:t>
            </a:r>
            <a:endParaRPr/>
          </a:p>
        </p:txBody>
      </p:sp>
      <p:sp>
        <p:nvSpPr>
          <p:cNvPr id="527" name="Google Shape;527;p17"/>
          <p:cNvSpPr/>
          <p:nvPr/>
        </p:nvSpPr>
        <p:spPr>
          <a:xfrm>
            <a:off x="907593" y="5240526"/>
            <a:ext cx="10377307" cy="1261833"/>
          </a:xfrm>
          <a:prstGeom prst="roundRect">
            <a:avLst>
              <a:gd fmla="val 7849" name="adj"/>
            </a:avLst>
          </a:prstGeom>
          <a:noFill/>
          <a:ln cap="rnd" cmpd="sng" w="12700">
            <a:solidFill>
              <a:srgbClr val="A5A5A5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0" lIns="71925" spcFirstLastPara="1" rIns="3595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" u="none" cap="none" strike="noStrike">
              <a:solidFill>
                <a:srgbClr val="FFFF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28" name="Google Shape;528;p17"/>
          <p:cNvSpPr/>
          <p:nvPr/>
        </p:nvSpPr>
        <p:spPr>
          <a:xfrm rot="-5400000">
            <a:off x="404045" y="5754935"/>
            <a:ext cx="1006110" cy="233014"/>
          </a:xfrm>
          <a:prstGeom prst="rect">
            <a:avLst/>
          </a:prstGeom>
          <a:solidFill>
            <a:srgbClr val="ECF0F2"/>
          </a:solidFill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Recommend</a:t>
            </a:r>
            <a:endParaRPr/>
          </a:p>
        </p:txBody>
      </p:sp>
      <p:cxnSp>
        <p:nvCxnSpPr>
          <p:cNvPr id="529" name="Google Shape;529;p17"/>
          <p:cNvCxnSpPr/>
          <p:nvPr/>
        </p:nvCxnSpPr>
        <p:spPr>
          <a:xfrm>
            <a:off x="1269603" y="3813618"/>
            <a:ext cx="9653286" cy="0"/>
          </a:xfrm>
          <a:prstGeom prst="straightConnector1">
            <a:avLst/>
          </a:prstGeom>
          <a:noFill/>
          <a:ln cap="flat" cmpd="sng" w="15875">
            <a:solidFill>
              <a:srgbClr val="EAEAEA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530" name="Google Shape;530;p17"/>
          <p:cNvGrpSpPr/>
          <p:nvPr/>
        </p:nvGrpSpPr>
        <p:grpSpPr>
          <a:xfrm>
            <a:off x="2637179" y="2725597"/>
            <a:ext cx="6918135" cy="2176040"/>
            <a:chOff x="2637179" y="2725597"/>
            <a:chExt cx="6918135" cy="2176040"/>
          </a:xfrm>
        </p:grpSpPr>
        <p:cxnSp>
          <p:nvCxnSpPr>
            <p:cNvPr id="531" name="Google Shape;531;p17"/>
            <p:cNvCxnSpPr/>
            <p:nvPr/>
          </p:nvCxnSpPr>
          <p:spPr>
            <a:xfrm>
              <a:off x="2637179" y="2725597"/>
              <a:ext cx="0" cy="2176040"/>
            </a:xfrm>
            <a:prstGeom prst="straightConnector1">
              <a:avLst/>
            </a:prstGeom>
            <a:noFill/>
            <a:ln cap="flat" cmpd="sng" w="15875">
              <a:solidFill>
                <a:srgbClr val="EAEAE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32" name="Google Shape;532;p17"/>
            <p:cNvCxnSpPr/>
            <p:nvPr/>
          </p:nvCxnSpPr>
          <p:spPr>
            <a:xfrm>
              <a:off x="4343696" y="2725597"/>
              <a:ext cx="0" cy="2176040"/>
            </a:xfrm>
            <a:prstGeom prst="straightConnector1">
              <a:avLst/>
            </a:prstGeom>
            <a:noFill/>
            <a:ln cap="flat" cmpd="sng" w="15875">
              <a:solidFill>
                <a:srgbClr val="EAEAE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33" name="Google Shape;533;p17"/>
            <p:cNvCxnSpPr/>
            <p:nvPr/>
          </p:nvCxnSpPr>
          <p:spPr>
            <a:xfrm>
              <a:off x="6096000" y="2725597"/>
              <a:ext cx="0" cy="2176040"/>
            </a:xfrm>
            <a:prstGeom prst="straightConnector1">
              <a:avLst/>
            </a:prstGeom>
            <a:noFill/>
            <a:ln cap="flat" cmpd="sng" w="15875">
              <a:solidFill>
                <a:srgbClr val="EAEAE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34" name="Google Shape;534;p17"/>
            <p:cNvCxnSpPr/>
            <p:nvPr/>
          </p:nvCxnSpPr>
          <p:spPr>
            <a:xfrm>
              <a:off x="7825833" y="2725597"/>
              <a:ext cx="0" cy="2176040"/>
            </a:xfrm>
            <a:prstGeom prst="straightConnector1">
              <a:avLst/>
            </a:prstGeom>
            <a:noFill/>
            <a:ln cap="flat" cmpd="sng" w="15875">
              <a:solidFill>
                <a:srgbClr val="EAEAE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35" name="Google Shape;535;p17"/>
            <p:cNvCxnSpPr/>
            <p:nvPr/>
          </p:nvCxnSpPr>
          <p:spPr>
            <a:xfrm>
              <a:off x="9555314" y="2725597"/>
              <a:ext cx="0" cy="2176040"/>
            </a:xfrm>
            <a:prstGeom prst="straightConnector1">
              <a:avLst/>
            </a:prstGeom>
            <a:noFill/>
            <a:ln cap="flat" cmpd="sng" w="15875">
              <a:solidFill>
                <a:srgbClr val="EAEAE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536" name="Google Shape;536;p17"/>
          <p:cNvGrpSpPr/>
          <p:nvPr/>
        </p:nvGrpSpPr>
        <p:grpSpPr>
          <a:xfrm>
            <a:off x="2637179" y="5379962"/>
            <a:ext cx="6918135" cy="982960"/>
            <a:chOff x="2637179" y="5391537"/>
            <a:chExt cx="6918135" cy="2176040"/>
          </a:xfrm>
        </p:grpSpPr>
        <p:cxnSp>
          <p:nvCxnSpPr>
            <p:cNvPr id="537" name="Google Shape;537;p17"/>
            <p:cNvCxnSpPr/>
            <p:nvPr/>
          </p:nvCxnSpPr>
          <p:spPr>
            <a:xfrm>
              <a:off x="2637179" y="5391537"/>
              <a:ext cx="0" cy="2176040"/>
            </a:xfrm>
            <a:prstGeom prst="straightConnector1">
              <a:avLst/>
            </a:prstGeom>
            <a:noFill/>
            <a:ln cap="flat" cmpd="sng" w="15875">
              <a:solidFill>
                <a:srgbClr val="EAEAE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38" name="Google Shape;538;p17"/>
            <p:cNvCxnSpPr/>
            <p:nvPr/>
          </p:nvCxnSpPr>
          <p:spPr>
            <a:xfrm>
              <a:off x="4343696" y="5391537"/>
              <a:ext cx="0" cy="2176040"/>
            </a:xfrm>
            <a:prstGeom prst="straightConnector1">
              <a:avLst/>
            </a:prstGeom>
            <a:noFill/>
            <a:ln cap="flat" cmpd="sng" w="15875">
              <a:solidFill>
                <a:srgbClr val="EAEAE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39" name="Google Shape;539;p17"/>
            <p:cNvCxnSpPr/>
            <p:nvPr/>
          </p:nvCxnSpPr>
          <p:spPr>
            <a:xfrm>
              <a:off x="6096000" y="5391537"/>
              <a:ext cx="0" cy="2176040"/>
            </a:xfrm>
            <a:prstGeom prst="straightConnector1">
              <a:avLst/>
            </a:prstGeom>
            <a:noFill/>
            <a:ln cap="flat" cmpd="sng" w="15875">
              <a:solidFill>
                <a:srgbClr val="EAEAE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40" name="Google Shape;540;p17"/>
            <p:cNvCxnSpPr/>
            <p:nvPr/>
          </p:nvCxnSpPr>
          <p:spPr>
            <a:xfrm>
              <a:off x="7825833" y="5391537"/>
              <a:ext cx="0" cy="2176040"/>
            </a:xfrm>
            <a:prstGeom prst="straightConnector1">
              <a:avLst/>
            </a:prstGeom>
            <a:noFill/>
            <a:ln cap="flat" cmpd="sng" w="15875">
              <a:solidFill>
                <a:srgbClr val="EAEAEA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541" name="Google Shape;541;p17"/>
            <p:cNvCxnSpPr/>
            <p:nvPr/>
          </p:nvCxnSpPr>
          <p:spPr>
            <a:xfrm>
              <a:off x="9555314" y="5391537"/>
              <a:ext cx="0" cy="2176040"/>
            </a:xfrm>
            <a:prstGeom prst="straightConnector1">
              <a:avLst/>
            </a:prstGeom>
            <a:noFill/>
            <a:ln cap="flat" cmpd="sng" w="15875">
              <a:solidFill>
                <a:srgbClr val="EAEAEA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542" name="Google Shape;542;p17"/>
          <p:cNvSpPr txBox="1"/>
          <p:nvPr/>
        </p:nvSpPr>
        <p:spPr>
          <a:xfrm>
            <a:off x="2762997" y="2946219"/>
            <a:ext cx="1605081" cy="4459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Tour details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Pre-sales support channel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Tour booking page</a:t>
            </a:r>
            <a:endParaRPr/>
          </a:p>
        </p:txBody>
      </p:sp>
      <p:sp>
        <p:nvSpPr>
          <p:cNvPr id="543" name="Google Shape;543;p17"/>
          <p:cNvSpPr/>
          <p:nvPr/>
        </p:nvSpPr>
        <p:spPr>
          <a:xfrm>
            <a:off x="1221094" y="3051347"/>
            <a:ext cx="1102338" cy="2330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Touchpoints</a:t>
            </a:r>
            <a:endParaRPr/>
          </a:p>
        </p:txBody>
      </p:sp>
      <p:sp>
        <p:nvSpPr>
          <p:cNvPr id="544" name="Google Shape;544;p17"/>
          <p:cNvSpPr/>
          <p:nvPr/>
        </p:nvSpPr>
        <p:spPr>
          <a:xfrm>
            <a:off x="1075295" y="4334151"/>
            <a:ext cx="1391703" cy="2330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Thinking &amp; Feeling</a:t>
            </a:r>
            <a:endParaRPr/>
          </a:p>
        </p:txBody>
      </p:sp>
      <p:sp>
        <p:nvSpPr>
          <p:cNvPr id="545" name="Google Shape;545;p17"/>
          <p:cNvSpPr/>
          <p:nvPr/>
        </p:nvSpPr>
        <p:spPr>
          <a:xfrm>
            <a:off x="1216361" y="5685685"/>
            <a:ext cx="1102338" cy="371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Ideas for Improvement</a:t>
            </a:r>
            <a:endParaRPr/>
          </a:p>
        </p:txBody>
      </p:sp>
      <p:sp>
        <p:nvSpPr>
          <p:cNvPr id="546" name="Google Shape;546;p17"/>
          <p:cNvSpPr txBox="1"/>
          <p:nvPr/>
        </p:nvSpPr>
        <p:spPr>
          <a:xfrm>
            <a:off x="4513878" y="2923106"/>
            <a:ext cx="1582117" cy="2962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Tour booking page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Company apps</a:t>
            </a:r>
            <a:endParaRPr/>
          </a:p>
        </p:txBody>
      </p:sp>
      <p:sp>
        <p:nvSpPr>
          <p:cNvPr id="547" name="Google Shape;547;p17"/>
          <p:cNvSpPr txBox="1"/>
          <p:nvPr/>
        </p:nvSpPr>
        <p:spPr>
          <a:xfrm>
            <a:off x="6243358" y="2923106"/>
            <a:ext cx="1582117" cy="2962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Tickets details page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Tour detail page</a:t>
            </a:r>
            <a:endParaRPr/>
          </a:p>
        </p:txBody>
      </p:sp>
      <p:sp>
        <p:nvSpPr>
          <p:cNvPr id="548" name="Google Shape;548;p17"/>
          <p:cNvSpPr txBox="1"/>
          <p:nvPr/>
        </p:nvSpPr>
        <p:spPr>
          <a:xfrm>
            <a:off x="7972832" y="2939289"/>
            <a:ext cx="1582117" cy="1423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Tour guide</a:t>
            </a:r>
            <a:endParaRPr/>
          </a:p>
        </p:txBody>
      </p:sp>
      <p:sp>
        <p:nvSpPr>
          <p:cNvPr id="549" name="Google Shape;549;p17"/>
          <p:cNvSpPr txBox="1"/>
          <p:nvPr/>
        </p:nvSpPr>
        <p:spPr>
          <a:xfrm>
            <a:off x="9702783" y="2946861"/>
            <a:ext cx="1582117" cy="1423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Photo album</a:t>
            </a:r>
            <a:endParaRPr/>
          </a:p>
        </p:txBody>
      </p:sp>
      <p:sp>
        <p:nvSpPr>
          <p:cNvPr id="550" name="Google Shape;550;p17"/>
          <p:cNvSpPr txBox="1"/>
          <p:nvPr/>
        </p:nvSpPr>
        <p:spPr>
          <a:xfrm>
            <a:off x="2762998" y="4030701"/>
            <a:ext cx="1284700" cy="9047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Lack in tour searching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Brochure not printable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Lack in real time support channel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No way to compare tours</a:t>
            </a:r>
            <a:endParaRPr/>
          </a:p>
        </p:txBody>
      </p:sp>
      <p:sp>
        <p:nvSpPr>
          <p:cNvPr id="551" name="Google Shape;551;p17"/>
          <p:cNvSpPr txBox="1"/>
          <p:nvPr/>
        </p:nvSpPr>
        <p:spPr>
          <a:xfrm>
            <a:off x="4513879" y="4007588"/>
            <a:ext cx="1082250" cy="6040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Complicated booking process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Unable to book via smart devices</a:t>
            </a:r>
            <a:endParaRPr/>
          </a:p>
        </p:txBody>
      </p:sp>
      <p:sp>
        <p:nvSpPr>
          <p:cNvPr id="552" name="Google Shape;552;p17"/>
          <p:cNvSpPr txBox="1"/>
          <p:nvPr/>
        </p:nvSpPr>
        <p:spPr>
          <a:xfrm>
            <a:off x="6243359" y="4007588"/>
            <a:ext cx="1340066" cy="105862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No direct way for printing tickets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Lack recommendation that aids the preparation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Lack local travelling information</a:t>
            </a:r>
            <a:endParaRPr/>
          </a:p>
        </p:txBody>
      </p:sp>
      <p:sp>
        <p:nvSpPr>
          <p:cNvPr id="553" name="Google Shape;553;p17"/>
          <p:cNvSpPr txBox="1"/>
          <p:nvPr/>
        </p:nvSpPr>
        <p:spPr>
          <a:xfrm>
            <a:off x="7972833" y="3987142"/>
            <a:ext cx="1456170" cy="7537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Unhappy due to being persuaded to buy expensive souvenir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Unable to communicate with local people</a:t>
            </a:r>
            <a:endParaRPr/>
          </a:p>
        </p:txBody>
      </p:sp>
      <p:sp>
        <p:nvSpPr>
          <p:cNvPr id="554" name="Google Shape;554;p17"/>
          <p:cNvSpPr txBox="1"/>
          <p:nvPr/>
        </p:nvSpPr>
        <p:spPr>
          <a:xfrm>
            <a:off x="9702784" y="3987142"/>
            <a:ext cx="1582117" cy="2962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Delighted when </a:t>
            </a:r>
            <a:b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receiving the album</a:t>
            </a:r>
            <a:endParaRPr/>
          </a:p>
        </p:txBody>
      </p:sp>
      <p:sp>
        <p:nvSpPr>
          <p:cNvPr id="555" name="Google Shape;555;p17"/>
          <p:cNvSpPr txBox="1"/>
          <p:nvPr/>
        </p:nvSpPr>
        <p:spPr>
          <a:xfrm>
            <a:off x="2762997" y="5436006"/>
            <a:ext cx="1605081" cy="6040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Support advanced searching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Support printable brochures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Support social media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Allow comparison of tours</a:t>
            </a:r>
            <a:endParaRPr/>
          </a:p>
        </p:txBody>
      </p:sp>
      <p:sp>
        <p:nvSpPr>
          <p:cNvPr id="556" name="Google Shape;556;p17"/>
          <p:cNvSpPr txBox="1"/>
          <p:nvPr/>
        </p:nvSpPr>
        <p:spPr>
          <a:xfrm>
            <a:off x="4513879" y="5412893"/>
            <a:ext cx="1410518" cy="5998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Simplify the page flow of booking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Add hints to fields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Support booking via apps</a:t>
            </a:r>
            <a:endParaRPr/>
          </a:p>
        </p:txBody>
      </p:sp>
      <p:sp>
        <p:nvSpPr>
          <p:cNvPr id="557" name="Google Shape;557;p17"/>
          <p:cNvSpPr txBox="1"/>
          <p:nvPr/>
        </p:nvSpPr>
        <p:spPr>
          <a:xfrm>
            <a:off x="6243358" y="5412893"/>
            <a:ext cx="1480539" cy="9047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Support a direct plan function for tickets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Provide the planning checklist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Shows how to travel to </a:t>
            </a:r>
            <a:b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</a:b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the airport</a:t>
            </a:r>
            <a:endParaRPr/>
          </a:p>
        </p:txBody>
      </p:sp>
      <p:sp>
        <p:nvSpPr>
          <p:cNvPr id="558" name="Google Shape;558;p17"/>
          <p:cNvSpPr txBox="1"/>
          <p:nvPr/>
        </p:nvSpPr>
        <p:spPr>
          <a:xfrm>
            <a:off x="7972833" y="5392447"/>
            <a:ext cx="1480554" cy="7508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Train tour guide for better communication skills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Ensure that the tour guide knows the language required to communicate</a:t>
            </a:r>
            <a:endParaRPr/>
          </a:p>
        </p:txBody>
      </p:sp>
      <p:sp>
        <p:nvSpPr>
          <p:cNvPr id="559" name="Google Shape;559;p17"/>
          <p:cNvSpPr txBox="1"/>
          <p:nvPr/>
        </p:nvSpPr>
        <p:spPr>
          <a:xfrm>
            <a:off x="9702785" y="5392447"/>
            <a:ext cx="1123712" cy="4459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Easy album sharing</a:t>
            </a:r>
            <a:endParaRPr/>
          </a:p>
          <a:p>
            <a:pPr indent="-171450" lvl="0" marL="171450" marR="0" rtl="0" algn="l">
              <a:lnSpc>
                <a:spcPct val="17142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Char char="•"/>
            </a:pPr>
            <a:r>
              <a:rPr b="0" i="0" lang="en-US" sz="700" u="none" cap="none" strike="noStrike">
                <a:solidFill>
                  <a:srgbClr val="0C0C0C"/>
                </a:solidFill>
                <a:latin typeface="Poppins"/>
                <a:ea typeface="Poppins"/>
                <a:cs typeface="Poppins"/>
                <a:sym typeface="Poppins"/>
              </a:rPr>
              <a:t>Account based album collection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18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grpSp>
        <p:nvGrpSpPr>
          <p:cNvPr id="565" name="Google Shape;565;p18"/>
          <p:cNvGrpSpPr/>
          <p:nvPr/>
        </p:nvGrpSpPr>
        <p:grpSpPr>
          <a:xfrm>
            <a:off x="1083600" y="5123886"/>
            <a:ext cx="1580025" cy="1135213"/>
            <a:chOff x="1083600" y="5123886"/>
            <a:chExt cx="1580025" cy="1135213"/>
          </a:xfrm>
        </p:grpSpPr>
        <p:sp>
          <p:nvSpPr>
            <p:cNvPr id="566" name="Google Shape;566;p18"/>
            <p:cNvSpPr txBox="1"/>
            <p:nvPr/>
          </p:nvSpPr>
          <p:spPr>
            <a:xfrm flipH="1">
              <a:off x="1083600" y="5123886"/>
              <a:ext cx="1580025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chemeClr val="accent1"/>
                  </a:solidFill>
                  <a:latin typeface="Poppins"/>
                  <a:ea typeface="Poppins"/>
                  <a:cs typeface="Poppins"/>
                  <a:sym typeface="Poppins"/>
                </a:rPr>
                <a:t>Interest &amp; Awareness</a:t>
              </a:r>
              <a:endParaRPr b="1" i="0" sz="1100" u="none" cap="none" strike="noStrike">
                <a:solidFill>
                  <a:schemeClr val="accen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67" name="Google Shape;567;p18"/>
            <p:cNvSpPr txBox="1"/>
            <p:nvPr/>
          </p:nvSpPr>
          <p:spPr>
            <a:xfrm flipH="1">
              <a:off x="1236101" y="5436438"/>
              <a:ext cx="1427516" cy="8226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Social / search advertising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Email / text marketing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Loyalty programs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YouTube / Video ads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Television or Billboard</a:t>
              </a:r>
              <a:endParaRPr/>
            </a:p>
          </p:txBody>
        </p:sp>
      </p:grpSp>
      <p:sp>
        <p:nvSpPr>
          <p:cNvPr id="568" name="Google Shape;568;p18"/>
          <p:cNvSpPr/>
          <p:nvPr/>
        </p:nvSpPr>
        <p:spPr>
          <a:xfrm flipH="1">
            <a:off x="1109887" y="2210498"/>
            <a:ext cx="7722461" cy="2646558"/>
          </a:xfrm>
          <a:custGeom>
            <a:rect b="b" l="l" r="r" t="t"/>
            <a:pathLst>
              <a:path extrusionOk="0" h="21600" w="21600">
                <a:moveTo>
                  <a:pt x="0" y="1070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10700"/>
                </a:lnTo>
                <a:close/>
              </a:path>
            </a:pathLst>
          </a:custGeom>
          <a:solidFill>
            <a:srgbClr val="D8D8D8">
              <a:alpha val="49803"/>
            </a:srgbClr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FEFC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69" name="Google Shape;569;p18"/>
          <p:cNvSpPr/>
          <p:nvPr/>
        </p:nvSpPr>
        <p:spPr>
          <a:xfrm flipH="1">
            <a:off x="2334441" y="2499289"/>
            <a:ext cx="898103" cy="206309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0" name="Google Shape;570;p18"/>
          <p:cNvSpPr/>
          <p:nvPr/>
        </p:nvSpPr>
        <p:spPr>
          <a:xfrm flipH="1">
            <a:off x="4118065" y="2788440"/>
            <a:ext cx="717522" cy="148479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1" name="Google Shape;571;p18"/>
          <p:cNvSpPr/>
          <p:nvPr/>
        </p:nvSpPr>
        <p:spPr>
          <a:xfrm flipH="1">
            <a:off x="5861601" y="3071499"/>
            <a:ext cx="600184" cy="90987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572" name="Google Shape;572;p18"/>
          <p:cNvCxnSpPr/>
          <p:nvPr/>
        </p:nvCxnSpPr>
        <p:spPr>
          <a:xfrm>
            <a:off x="6151837" y="1146053"/>
            <a:ext cx="1" cy="5369968"/>
          </a:xfrm>
          <a:prstGeom prst="straightConnector1">
            <a:avLst/>
          </a:prstGeom>
          <a:noFill/>
          <a:ln cap="rnd" cmpd="sng" w="25400">
            <a:solidFill>
              <a:schemeClr val="lt1"/>
            </a:solidFill>
            <a:prstDash val="dash"/>
            <a:miter lim="400000"/>
            <a:headEnd len="sm" w="sm" type="none"/>
            <a:tailEnd len="sm" w="sm" type="none"/>
          </a:ln>
          <a:effectLst>
            <a:outerShdw blurRad="152400" rotWithShape="0" algn="bl" dir="18900000" dist="38100">
              <a:srgbClr val="000000">
                <a:alpha val="13725"/>
              </a:srgbClr>
            </a:outerShdw>
          </a:effectLst>
        </p:spPr>
      </p:cxnSp>
      <p:cxnSp>
        <p:nvCxnSpPr>
          <p:cNvPr id="573" name="Google Shape;573;p18"/>
          <p:cNvCxnSpPr/>
          <p:nvPr/>
        </p:nvCxnSpPr>
        <p:spPr>
          <a:xfrm>
            <a:off x="4476826" y="1146053"/>
            <a:ext cx="1" cy="5369968"/>
          </a:xfrm>
          <a:prstGeom prst="straightConnector1">
            <a:avLst/>
          </a:prstGeom>
          <a:noFill/>
          <a:ln cap="rnd" cmpd="sng" w="25400">
            <a:solidFill>
              <a:schemeClr val="lt1"/>
            </a:solidFill>
            <a:prstDash val="dash"/>
            <a:miter lim="400000"/>
            <a:headEnd len="sm" w="sm" type="none"/>
            <a:tailEnd len="sm" w="sm" type="none"/>
          </a:ln>
          <a:effectLst>
            <a:outerShdw blurRad="152400" rotWithShape="0" algn="bl" dir="18900000" dist="38100">
              <a:srgbClr val="000000">
                <a:alpha val="13725"/>
              </a:srgbClr>
            </a:outerShdw>
          </a:effectLst>
        </p:spPr>
      </p:cxnSp>
      <p:cxnSp>
        <p:nvCxnSpPr>
          <p:cNvPr id="574" name="Google Shape;574;p18"/>
          <p:cNvCxnSpPr/>
          <p:nvPr/>
        </p:nvCxnSpPr>
        <p:spPr>
          <a:xfrm>
            <a:off x="2783493" y="1146053"/>
            <a:ext cx="1" cy="5369968"/>
          </a:xfrm>
          <a:prstGeom prst="straightConnector1">
            <a:avLst/>
          </a:prstGeom>
          <a:noFill/>
          <a:ln cap="rnd" cmpd="sng" w="25400">
            <a:solidFill>
              <a:schemeClr val="lt1"/>
            </a:solidFill>
            <a:prstDash val="dash"/>
            <a:miter lim="400000"/>
            <a:headEnd len="sm" w="sm" type="none"/>
            <a:tailEnd len="sm" w="sm" type="none"/>
          </a:ln>
          <a:effectLst>
            <a:outerShdw blurRad="152400" rotWithShape="0" algn="bl" dir="18900000" dist="38100">
              <a:srgbClr val="000000">
                <a:alpha val="13725"/>
              </a:srgbClr>
            </a:outerShdw>
          </a:effectLst>
        </p:spPr>
      </p:cxnSp>
      <p:cxnSp>
        <p:nvCxnSpPr>
          <p:cNvPr id="575" name="Google Shape;575;p18"/>
          <p:cNvCxnSpPr/>
          <p:nvPr/>
        </p:nvCxnSpPr>
        <p:spPr>
          <a:xfrm>
            <a:off x="1098626" y="1146053"/>
            <a:ext cx="1" cy="5369968"/>
          </a:xfrm>
          <a:prstGeom prst="straightConnector1">
            <a:avLst/>
          </a:prstGeom>
          <a:noFill/>
          <a:ln cap="rnd" cmpd="sng" w="25400">
            <a:solidFill>
              <a:schemeClr val="lt1"/>
            </a:solidFill>
            <a:prstDash val="dash"/>
            <a:miter lim="400000"/>
            <a:headEnd len="sm" w="sm" type="none"/>
            <a:tailEnd len="sm" w="sm" type="none"/>
          </a:ln>
          <a:effectLst>
            <a:outerShdw blurRad="152400" rotWithShape="0" algn="bl" dir="18900000" dist="38100">
              <a:srgbClr val="000000">
                <a:alpha val="13725"/>
              </a:srgbClr>
            </a:outerShdw>
          </a:effectLst>
        </p:spPr>
      </p:cxnSp>
      <p:sp>
        <p:nvSpPr>
          <p:cNvPr id="576" name="Google Shape;576;p18"/>
          <p:cNvSpPr/>
          <p:nvPr/>
        </p:nvSpPr>
        <p:spPr>
          <a:xfrm>
            <a:off x="8784901" y="2788440"/>
            <a:ext cx="2748322" cy="1484792"/>
          </a:xfrm>
          <a:custGeom>
            <a:rect b="b" l="l" r="r" t="t"/>
            <a:pathLst>
              <a:path extrusionOk="0" h="21600" w="21600">
                <a:moveTo>
                  <a:pt x="0" y="1070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10700"/>
                </a:lnTo>
                <a:close/>
              </a:path>
            </a:pathLst>
          </a:custGeom>
          <a:solidFill>
            <a:srgbClr val="D8D8D8">
              <a:alpha val="49803"/>
            </a:srgbClr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FEFCF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77" name="Google Shape;577;p18"/>
          <p:cNvSpPr/>
          <p:nvPr/>
        </p:nvSpPr>
        <p:spPr>
          <a:xfrm flipH="1">
            <a:off x="10243101" y="3071499"/>
            <a:ext cx="600184" cy="909877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578" name="Google Shape;578;p18"/>
          <p:cNvCxnSpPr/>
          <p:nvPr/>
        </p:nvCxnSpPr>
        <p:spPr>
          <a:xfrm>
            <a:off x="10505955" y="1146053"/>
            <a:ext cx="27352" cy="5369968"/>
          </a:xfrm>
          <a:prstGeom prst="straightConnector1">
            <a:avLst/>
          </a:prstGeom>
          <a:noFill/>
          <a:ln cap="rnd" cmpd="sng" w="25400">
            <a:solidFill>
              <a:schemeClr val="lt1"/>
            </a:solidFill>
            <a:prstDash val="dash"/>
            <a:miter lim="400000"/>
            <a:headEnd len="sm" w="sm" type="none"/>
            <a:tailEnd len="sm" w="sm" type="none"/>
          </a:ln>
          <a:effectLst>
            <a:outerShdw blurRad="152400" rotWithShape="0" algn="bl" dir="18900000" dist="38100">
              <a:srgbClr val="000000">
                <a:alpha val="13725"/>
              </a:srgbClr>
            </a:outerShdw>
          </a:effectLst>
        </p:spPr>
      </p:cxnSp>
      <p:sp>
        <p:nvSpPr>
          <p:cNvPr id="579" name="Google Shape;579;p18"/>
          <p:cNvSpPr/>
          <p:nvPr/>
        </p:nvSpPr>
        <p:spPr>
          <a:xfrm>
            <a:off x="576876" y="3347285"/>
            <a:ext cx="451150" cy="351833"/>
          </a:xfrm>
          <a:prstGeom prst="rightArrow">
            <a:avLst>
              <a:gd fmla="val 46018" name="adj1"/>
              <a:gd fmla="val 62017" name="adj2"/>
            </a:avLst>
          </a:prstGeom>
          <a:gradFill>
            <a:gsLst>
              <a:gs pos="0">
                <a:srgbClr val="D8D8D8">
                  <a:alpha val="25882"/>
                </a:srgbClr>
              </a:gs>
              <a:gs pos="99000">
                <a:srgbClr val="BFBFBF"/>
              </a:gs>
              <a:gs pos="100000">
                <a:srgbClr val="BFBFBF"/>
              </a:gs>
            </a:gsLst>
            <a:lin ang="0" scaled="0"/>
          </a:gra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0" name="Google Shape;580;p18"/>
          <p:cNvSpPr/>
          <p:nvPr/>
        </p:nvSpPr>
        <p:spPr>
          <a:xfrm>
            <a:off x="576876" y="2499289"/>
            <a:ext cx="451150" cy="351833"/>
          </a:xfrm>
          <a:prstGeom prst="rightArrow">
            <a:avLst>
              <a:gd fmla="val 46018" name="adj1"/>
              <a:gd fmla="val 62017" name="adj2"/>
            </a:avLst>
          </a:prstGeom>
          <a:gradFill>
            <a:gsLst>
              <a:gs pos="0">
                <a:srgbClr val="D8D8D8">
                  <a:alpha val="25882"/>
                </a:srgbClr>
              </a:gs>
              <a:gs pos="99000">
                <a:srgbClr val="BFBFBF"/>
              </a:gs>
              <a:gs pos="100000">
                <a:srgbClr val="BFBFBF"/>
              </a:gs>
            </a:gsLst>
            <a:lin ang="0" scaled="0"/>
          </a:gra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81" name="Google Shape;581;p18"/>
          <p:cNvSpPr/>
          <p:nvPr/>
        </p:nvSpPr>
        <p:spPr>
          <a:xfrm>
            <a:off x="576876" y="4177853"/>
            <a:ext cx="451150" cy="351833"/>
          </a:xfrm>
          <a:prstGeom prst="rightArrow">
            <a:avLst>
              <a:gd fmla="val 46018" name="adj1"/>
              <a:gd fmla="val 62017" name="adj2"/>
            </a:avLst>
          </a:prstGeom>
          <a:gradFill>
            <a:gsLst>
              <a:gs pos="0">
                <a:srgbClr val="D8D8D8">
                  <a:alpha val="25882"/>
                </a:srgbClr>
              </a:gs>
              <a:gs pos="99000">
                <a:srgbClr val="BFBFBF"/>
              </a:gs>
              <a:gs pos="100000">
                <a:srgbClr val="BFBFBF"/>
              </a:gs>
            </a:gsLst>
            <a:lin ang="0" scaled="0"/>
          </a:gra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582" name="Google Shape;582;p18"/>
          <p:cNvGrpSpPr/>
          <p:nvPr/>
        </p:nvGrpSpPr>
        <p:grpSpPr>
          <a:xfrm>
            <a:off x="2827006" y="5129362"/>
            <a:ext cx="1529960" cy="1135213"/>
            <a:chOff x="2827006" y="5129362"/>
            <a:chExt cx="1529960" cy="1135213"/>
          </a:xfrm>
        </p:grpSpPr>
        <p:sp>
          <p:nvSpPr>
            <p:cNvPr id="583" name="Google Shape;583;p18"/>
            <p:cNvSpPr txBox="1"/>
            <p:nvPr/>
          </p:nvSpPr>
          <p:spPr>
            <a:xfrm flipH="1">
              <a:off x="2827006" y="5129362"/>
              <a:ext cx="1529960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chemeClr val="accent2"/>
                  </a:solidFill>
                  <a:latin typeface="Poppins"/>
                  <a:ea typeface="Poppins"/>
                  <a:cs typeface="Poppins"/>
                  <a:sym typeface="Poppins"/>
                </a:rPr>
                <a:t>Search</a:t>
              </a:r>
              <a:endParaRPr b="1" i="0" sz="1100" u="none" cap="none" strike="noStrike">
                <a:solidFill>
                  <a:schemeClr val="accent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84" name="Google Shape;584;p18"/>
            <p:cNvSpPr txBox="1"/>
            <p:nvPr/>
          </p:nvSpPr>
          <p:spPr>
            <a:xfrm flipH="1">
              <a:off x="2929442" y="5441914"/>
              <a:ext cx="1427516" cy="8226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Organic Search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PPC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Maps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Directories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Apps (GPS)</a:t>
              </a:r>
              <a:endParaRPr/>
            </a:p>
          </p:txBody>
        </p:sp>
      </p:grpSp>
      <p:grpSp>
        <p:nvGrpSpPr>
          <p:cNvPr id="585" name="Google Shape;585;p18"/>
          <p:cNvGrpSpPr/>
          <p:nvPr/>
        </p:nvGrpSpPr>
        <p:grpSpPr>
          <a:xfrm>
            <a:off x="4502025" y="5132512"/>
            <a:ext cx="1529960" cy="801788"/>
            <a:chOff x="4502025" y="5132512"/>
            <a:chExt cx="1529960" cy="801788"/>
          </a:xfrm>
        </p:grpSpPr>
        <p:sp>
          <p:nvSpPr>
            <p:cNvPr id="586" name="Google Shape;586;p18"/>
            <p:cNvSpPr txBox="1"/>
            <p:nvPr/>
          </p:nvSpPr>
          <p:spPr>
            <a:xfrm flipH="1">
              <a:off x="4502025" y="5132512"/>
              <a:ext cx="1529960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chemeClr val="accent3"/>
                  </a:solidFill>
                  <a:latin typeface="Poppins"/>
                  <a:ea typeface="Poppins"/>
                  <a:cs typeface="Poppins"/>
                  <a:sym typeface="Poppins"/>
                </a:rPr>
                <a:t>Research</a:t>
              </a:r>
              <a:endParaRPr b="1" i="0" sz="1100" u="none" cap="none" strike="noStrike">
                <a:solidFill>
                  <a:schemeClr val="accent3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87" name="Google Shape;587;p18"/>
            <p:cNvSpPr txBox="1"/>
            <p:nvPr/>
          </p:nvSpPr>
          <p:spPr>
            <a:xfrm flipH="1">
              <a:off x="4604461" y="5445064"/>
              <a:ext cx="1427516" cy="4892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Blogs &amp; Article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Reviews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Social Media</a:t>
              </a:r>
              <a:endParaRPr/>
            </a:p>
          </p:txBody>
        </p:sp>
      </p:grpSp>
      <p:grpSp>
        <p:nvGrpSpPr>
          <p:cNvPr id="588" name="Google Shape;588;p18"/>
          <p:cNvGrpSpPr/>
          <p:nvPr/>
        </p:nvGrpSpPr>
        <p:grpSpPr>
          <a:xfrm>
            <a:off x="6194490" y="5132512"/>
            <a:ext cx="1529960" cy="1135213"/>
            <a:chOff x="6194490" y="5132512"/>
            <a:chExt cx="1529960" cy="1135213"/>
          </a:xfrm>
        </p:grpSpPr>
        <p:sp>
          <p:nvSpPr>
            <p:cNvPr id="589" name="Google Shape;589;p18"/>
            <p:cNvSpPr txBox="1"/>
            <p:nvPr/>
          </p:nvSpPr>
          <p:spPr>
            <a:xfrm flipH="1">
              <a:off x="6194490" y="5132512"/>
              <a:ext cx="1529960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424242"/>
                  </a:solidFill>
                  <a:latin typeface="Poppins"/>
                  <a:ea typeface="Poppins"/>
                  <a:cs typeface="Poppins"/>
                  <a:sym typeface="Poppins"/>
                </a:rPr>
                <a:t>Purchase</a:t>
              </a:r>
              <a:endParaRPr b="1" i="0" sz="11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90" name="Google Shape;590;p18"/>
            <p:cNvSpPr txBox="1"/>
            <p:nvPr/>
          </p:nvSpPr>
          <p:spPr>
            <a:xfrm flipH="1">
              <a:off x="6296926" y="5445064"/>
              <a:ext cx="1427516" cy="8226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Website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Online booking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Purchase via app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In-store purchase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Salesperson</a:t>
              </a:r>
              <a:endParaRPr/>
            </a:p>
          </p:txBody>
        </p:sp>
      </p:grpSp>
      <p:grpSp>
        <p:nvGrpSpPr>
          <p:cNvPr id="591" name="Google Shape;591;p18"/>
          <p:cNvGrpSpPr/>
          <p:nvPr/>
        </p:nvGrpSpPr>
        <p:grpSpPr>
          <a:xfrm>
            <a:off x="8858915" y="5132512"/>
            <a:ext cx="1529960" cy="1135213"/>
            <a:chOff x="8858915" y="5132512"/>
            <a:chExt cx="1529960" cy="1135213"/>
          </a:xfrm>
        </p:grpSpPr>
        <p:sp>
          <p:nvSpPr>
            <p:cNvPr id="592" name="Google Shape;592;p18"/>
            <p:cNvSpPr txBox="1"/>
            <p:nvPr/>
          </p:nvSpPr>
          <p:spPr>
            <a:xfrm flipH="1">
              <a:off x="8858915" y="5132512"/>
              <a:ext cx="1529960" cy="1692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100" u="none" cap="none" strike="noStrike">
                  <a:solidFill>
                    <a:srgbClr val="7F7F7F"/>
                  </a:solidFill>
                  <a:latin typeface="Poppins"/>
                  <a:ea typeface="Poppins"/>
                  <a:cs typeface="Poppins"/>
                  <a:sym typeface="Poppins"/>
                </a:rPr>
                <a:t>Experience</a:t>
              </a:r>
              <a:endParaRPr b="1" i="0" sz="11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93" name="Google Shape;593;p18"/>
            <p:cNvSpPr txBox="1"/>
            <p:nvPr/>
          </p:nvSpPr>
          <p:spPr>
            <a:xfrm flipH="1">
              <a:off x="8961351" y="5445064"/>
              <a:ext cx="1427516" cy="82266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noAutofit/>
            </a:bodyPr>
            <a:lstStyle/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Post Purchase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Expectation vs Reality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Social Post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Write a Review</a:t>
              </a:r>
              <a:endParaRPr/>
            </a:p>
            <a:p>
              <a:pPr indent="0" lvl="0" marL="0" marR="0" rtl="0" algn="r">
                <a:lnSpc>
                  <a:spcPct val="1575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8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Blog</a:t>
              </a:r>
              <a:endParaRPr/>
            </a:p>
          </p:txBody>
        </p:sp>
      </p:grpSp>
      <p:grpSp>
        <p:nvGrpSpPr>
          <p:cNvPr id="594" name="Google Shape;594;p18"/>
          <p:cNvGrpSpPr/>
          <p:nvPr/>
        </p:nvGrpSpPr>
        <p:grpSpPr>
          <a:xfrm>
            <a:off x="7842220" y="1536334"/>
            <a:ext cx="2663735" cy="487192"/>
            <a:chOff x="7842220" y="1536334"/>
            <a:chExt cx="2663735" cy="487192"/>
          </a:xfrm>
        </p:grpSpPr>
        <p:cxnSp>
          <p:nvCxnSpPr>
            <p:cNvPr id="595" name="Google Shape;595;p18"/>
            <p:cNvCxnSpPr/>
            <p:nvPr/>
          </p:nvCxnSpPr>
          <p:spPr>
            <a:xfrm>
              <a:off x="7842220" y="1779930"/>
              <a:ext cx="2663735" cy="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lg" w="lg" type="triangle"/>
              <a:tailEnd len="lg" w="lg" type="triangle"/>
            </a:ln>
          </p:spPr>
        </p:cxnSp>
        <p:sp>
          <p:nvSpPr>
            <p:cNvPr id="596" name="Google Shape;596;p18"/>
            <p:cNvSpPr/>
            <p:nvPr/>
          </p:nvSpPr>
          <p:spPr>
            <a:xfrm>
              <a:off x="8294690" y="1536334"/>
              <a:ext cx="1761175" cy="487192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Contribute to next </a:t>
              </a:r>
              <a:endParaRPr/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person’s decision</a:t>
              </a:r>
              <a:endParaRPr/>
            </a:p>
          </p:txBody>
        </p:sp>
      </p:grpSp>
      <p:grpSp>
        <p:nvGrpSpPr>
          <p:cNvPr id="597" name="Google Shape;597;p18"/>
          <p:cNvGrpSpPr/>
          <p:nvPr/>
        </p:nvGrpSpPr>
        <p:grpSpPr>
          <a:xfrm>
            <a:off x="1083600" y="1537637"/>
            <a:ext cx="1699416" cy="487192"/>
            <a:chOff x="1083599" y="1586405"/>
            <a:chExt cx="2663735" cy="487192"/>
          </a:xfrm>
        </p:grpSpPr>
        <p:cxnSp>
          <p:nvCxnSpPr>
            <p:cNvPr id="598" name="Google Shape;598;p18"/>
            <p:cNvCxnSpPr/>
            <p:nvPr/>
          </p:nvCxnSpPr>
          <p:spPr>
            <a:xfrm>
              <a:off x="1083599" y="1830001"/>
              <a:ext cx="2663735" cy="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lg" w="lg" type="triangle"/>
              <a:tailEnd len="lg" w="lg" type="triangle"/>
            </a:ln>
          </p:spPr>
        </p:cxnSp>
        <p:sp>
          <p:nvSpPr>
            <p:cNvPr id="599" name="Google Shape;599;p18"/>
            <p:cNvSpPr/>
            <p:nvPr/>
          </p:nvSpPr>
          <p:spPr>
            <a:xfrm>
              <a:off x="1536069" y="1586405"/>
              <a:ext cx="1761175" cy="487192"/>
            </a:xfrm>
            <a:prstGeom prst="roundRect">
              <a:avLst>
                <a:gd fmla="val 1114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Awareness</a:t>
              </a:r>
              <a:endParaRPr/>
            </a:p>
          </p:txBody>
        </p:sp>
      </p:grpSp>
      <p:grpSp>
        <p:nvGrpSpPr>
          <p:cNvPr id="600" name="Google Shape;600;p18"/>
          <p:cNvGrpSpPr/>
          <p:nvPr/>
        </p:nvGrpSpPr>
        <p:grpSpPr>
          <a:xfrm>
            <a:off x="2781974" y="1537637"/>
            <a:ext cx="1699416" cy="487192"/>
            <a:chOff x="2781974" y="1537637"/>
            <a:chExt cx="1699416" cy="487192"/>
          </a:xfrm>
        </p:grpSpPr>
        <p:cxnSp>
          <p:nvCxnSpPr>
            <p:cNvPr id="601" name="Google Shape;601;p18"/>
            <p:cNvCxnSpPr/>
            <p:nvPr/>
          </p:nvCxnSpPr>
          <p:spPr>
            <a:xfrm>
              <a:off x="2781974" y="1781233"/>
              <a:ext cx="1699416" cy="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lg" w="lg" type="triangle"/>
              <a:tailEnd len="lg" w="lg" type="triangle"/>
            </a:ln>
          </p:spPr>
        </p:cxnSp>
        <p:sp>
          <p:nvSpPr>
            <p:cNvPr id="602" name="Google Shape;602;p18"/>
            <p:cNvSpPr/>
            <p:nvPr/>
          </p:nvSpPr>
          <p:spPr>
            <a:xfrm>
              <a:off x="3070642" y="1537637"/>
              <a:ext cx="1123599" cy="487192"/>
            </a:xfrm>
            <a:prstGeom prst="roundRect">
              <a:avLst>
                <a:gd fmla="val 1114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Findability</a:t>
              </a:r>
              <a:endParaRPr/>
            </a:p>
          </p:txBody>
        </p:sp>
      </p:grpSp>
      <p:grpSp>
        <p:nvGrpSpPr>
          <p:cNvPr id="603" name="Google Shape;603;p18"/>
          <p:cNvGrpSpPr/>
          <p:nvPr/>
        </p:nvGrpSpPr>
        <p:grpSpPr>
          <a:xfrm>
            <a:off x="4491443" y="1537637"/>
            <a:ext cx="1646897" cy="487192"/>
            <a:chOff x="4491443" y="1537637"/>
            <a:chExt cx="1646897" cy="487192"/>
          </a:xfrm>
        </p:grpSpPr>
        <p:cxnSp>
          <p:nvCxnSpPr>
            <p:cNvPr id="604" name="Google Shape;604;p18"/>
            <p:cNvCxnSpPr/>
            <p:nvPr/>
          </p:nvCxnSpPr>
          <p:spPr>
            <a:xfrm>
              <a:off x="4491443" y="1781233"/>
              <a:ext cx="1646897" cy="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lg" w="lg" type="triangle"/>
              <a:tailEnd len="lg" w="lg" type="triangle"/>
            </a:ln>
          </p:spPr>
        </p:cxnSp>
        <p:sp>
          <p:nvSpPr>
            <p:cNvPr id="605" name="Google Shape;605;p18"/>
            <p:cNvSpPr/>
            <p:nvPr/>
          </p:nvSpPr>
          <p:spPr>
            <a:xfrm>
              <a:off x="4753217" y="1537637"/>
              <a:ext cx="1123599" cy="487192"/>
            </a:xfrm>
            <a:prstGeom prst="roundRect">
              <a:avLst>
                <a:gd fmla="val 1114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Reputation</a:t>
              </a:r>
              <a:endParaRPr/>
            </a:p>
          </p:txBody>
        </p:sp>
      </p:grpSp>
      <p:grpSp>
        <p:nvGrpSpPr>
          <p:cNvPr id="606" name="Google Shape;606;p18"/>
          <p:cNvGrpSpPr/>
          <p:nvPr/>
        </p:nvGrpSpPr>
        <p:grpSpPr>
          <a:xfrm>
            <a:off x="6153920" y="1533615"/>
            <a:ext cx="1699416" cy="487192"/>
            <a:chOff x="6153920" y="1533615"/>
            <a:chExt cx="1699416" cy="487192"/>
          </a:xfrm>
        </p:grpSpPr>
        <p:cxnSp>
          <p:nvCxnSpPr>
            <p:cNvPr id="607" name="Google Shape;607;p18"/>
            <p:cNvCxnSpPr/>
            <p:nvPr/>
          </p:nvCxnSpPr>
          <p:spPr>
            <a:xfrm>
              <a:off x="6153920" y="1777211"/>
              <a:ext cx="1699416" cy="0"/>
            </a:xfrm>
            <a:prstGeom prst="straightConnector1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lg" w="lg" type="triangle"/>
              <a:tailEnd len="lg" w="lg" type="triangle"/>
            </a:ln>
          </p:spPr>
        </p:cxnSp>
        <p:sp>
          <p:nvSpPr>
            <p:cNvPr id="608" name="Google Shape;608;p18"/>
            <p:cNvSpPr/>
            <p:nvPr/>
          </p:nvSpPr>
          <p:spPr>
            <a:xfrm>
              <a:off x="6442588" y="1533615"/>
              <a:ext cx="1123599" cy="487192"/>
            </a:xfrm>
            <a:prstGeom prst="roundRect">
              <a:avLst>
                <a:gd fmla="val 11147" name="adj"/>
              </a:avLst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900" u="none" cap="none" strike="noStrike">
                  <a:solidFill>
                    <a:srgbClr val="0C0C0C"/>
                  </a:solidFill>
                  <a:latin typeface="Poppins"/>
                  <a:ea typeface="Poppins"/>
                  <a:cs typeface="Poppins"/>
                  <a:sym typeface="Poppins"/>
                </a:rPr>
                <a:t>Conversion</a:t>
              </a:r>
              <a:endParaRPr/>
            </a:p>
          </p:txBody>
        </p:sp>
      </p:grpSp>
      <p:sp>
        <p:nvSpPr>
          <p:cNvPr id="609" name="Google Shape;609;p18"/>
          <p:cNvSpPr/>
          <p:nvPr/>
        </p:nvSpPr>
        <p:spPr>
          <a:xfrm>
            <a:off x="8602904" y="3233697"/>
            <a:ext cx="520252" cy="520252"/>
          </a:xfrm>
          <a:prstGeom prst="ellipse">
            <a:avLst/>
          </a:prstGeom>
          <a:solidFill>
            <a:schemeClr val="lt1"/>
          </a:solidFill>
          <a:ln cap="flat" cmpd="sng" w="63500">
            <a:solidFill>
              <a:srgbClr val="D6D4D4"/>
            </a:solidFill>
            <a:prstDash val="solid"/>
            <a:round/>
            <a:headEnd len="sm" w="sm" type="none"/>
            <a:tailEnd len="sm" w="sm" type="none"/>
          </a:ln>
          <a:effectLst>
            <a:outerShdw blurRad="355600" sx="85000" rotWithShape="0" algn="tr" dir="8100000" dist="114300" sy="85000">
              <a:schemeClr val="lt1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BFBFBF"/>
                </a:solidFill>
                <a:latin typeface="Poppins"/>
                <a:ea typeface="Poppins"/>
                <a:cs typeface="Poppins"/>
                <a:sym typeface="Poppins"/>
              </a:rPr>
              <a:t>$</a:t>
            </a:r>
            <a:endParaRPr/>
          </a:p>
        </p:txBody>
      </p:sp>
      <p:sp>
        <p:nvSpPr>
          <p:cNvPr id="610" name="Google Shape;610;p18"/>
          <p:cNvSpPr/>
          <p:nvPr/>
        </p:nvSpPr>
        <p:spPr>
          <a:xfrm flipH="1">
            <a:off x="7731335" y="3355100"/>
            <a:ext cx="221771" cy="33620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9050" lIns="19050" spcFirstLastPara="1" rIns="19050" wrap="square" tIns="190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252D30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611" name="Google Shape;611;p18"/>
          <p:cNvCxnSpPr/>
          <p:nvPr/>
        </p:nvCxnSpPr>
        <p:spPr>
          <a:xfrm>
            <a:off x="7845649" y="1146053"/>
            <a:ext cx="1" cy="5369968"/>
          </a:xfrm>
          <a:prstGeom prst="straightConnector1">
            <a:avLst/>
          </a:prstGeom>
          <a:noFill/>
          <a:ln cap="rnd" cmpd="sng" w="25400">
            <a:solidFill>
              <a:schemeClr val="lt1"/>
            </a:solidFill>
            <a:prstDash val="dash"/>
            <a:miter lim="400000"/>
            <a:headEnd len="sm" w="sm" type="none"/>
            <a:tailEnd len="sm" w="sm" type="none"/>
          </a:ln>
          <a:effectLst>
            <a:outerShdw blurRad="152400" rotWithShape="0" algn="bl" dir="18900000" dist="38100">
              <a:srgbClr val="000000">
                <a:alpha val="13725"/>
              </a:srgbClr>
            </a:outerShdw>
          </a:effectLst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2000"/>
                                        <p:tgtEl>
                                          <p:spTgt spid="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3" presetSubtype="16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/>
                                        <p:tgtEl>
                                          <p:spTgt spid="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CF0F2"/>
        </a:solidFill>
      </p:bgPr>
    </p:bg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9"/>
          <p:cNvSpPr/>
          <p:nvPr/>
        </p:nvSpPr>
        <p:spPr>
          <a:xfrm rot="5400000">
            <a:off x="3883271" y="3529076"/>
            <a:ext cx="1531675" cy="18254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1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19"/>
          <p:cNvSpPr txBox="1"/>
          <p:nvPr/>
        </p:nvSpPr>
        <p:spPr>
          <a:xfrm>
            <a:off x="3736350" y="3675975"/>
            <a:ext cx="1825475" cy="153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8" name="Google Shape;618;p19"/>
          <p:cNvSpPr/>
          <p:nvPr/>
        </p:nvSpPr>
        <p:spPr>
          <a:xfrm rot="5400000">
            <a:off x="5786235" y="3529076"/>
            <a:ext cx="1531672" cy="18254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2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19"/>
          <p:cNvSpPr txBox="1"/>
          <p:nvPr/>
        </p:nvSpPr>
        <p:spPr>
          <a:xfrm>
            <a:off x="5639323" y="3675977"/>
            <a:ext cx="1825475" cy="15316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20" name="Google Shape;620;p19"/>
          <p:cNvSpPr/>
          <p:nvPr/>
        </p:nvSpPr>
        <p:spPr>
          <a:xfrm rot="5400000">
            <a:off x="7689194" y="3529076"/>
            <a:ext cx="1531673" cy="18254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3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1" name="Google Shape;621;p19"/>
          <p:cNvSpPr txBox="1"/>
          <p:nvPr/>
        </p:nvSpPr>
        <p:spPr>
          <a:xfrm>
            <a:off x="7542274" y="3675976"/>
            <a:ext cx="1825475" cy="15316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22" name="Google Shape;622;p19"/>
          <p:cNvSpPr/>
          <p:nvPr/>
        </p:nvSpPr>
        <p:spPr>
          <a:xfrm rot="5400000">
            <a:off x="9592154" y="3529076"/>
            <a:ext cx="1531673" cy="1825475"/>
          </a:xfrm>
          <a:prstGeom prst="round2SameRect">
            <a:avLst>
              <a:gd fmla="val 6778" name="adj1"/>
              <a:gd fmla="val 0" name="adj2"/>
            </a:avLst>
          </a:prstGeom>
          <a:solidFill>
            <a:schemeClr val="accent4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3" name="Google Shape;623;p19"/>
          <p:cNvSpPr txBox="1"/>
          <p:nvPr/>
        </p:nvSpPr>
        <p:spPr>
          <a:xfrm>
            <a:off x="9445249" y="3706383"/>
            <a:ext cx="1795068" cy="147085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900" u="none" cap="none" strike="noStrike">
              <a:solidFill>
                <a:srgbClr val="7F7F7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24" name="Google Shape;624;p19"/>
          <p:cNvSpPr txBox="1"/>
          <p:nvPr/>
        </p:nvSpPr>
        <p:spPr>
          <a:xfrm>
            <a:off x="3897311" y="355641"/>
            <a:ext cx="4397379" cy="52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Customer Journey Map</a:t>
            </a:r>
            <a:endParaRPr/>
          </a:p>
        </p:txBody>
      </p:sp>
      <p:grpSp>
        <p:nvGrpSpPr>
          <p:cNvPr id="625" name="Google Shape;625;p19"/>
          <p:cNvGrpSpPr/>
          <p:nvPr/>
        </p:nvGrpSpPr>
        <p:grpSpPr>
          <a:xfrm>
            <a:off x="3736348" y="1285676"/>
            <a:ext cx="7534381" cy="415846"/>
            <a:chOff x="3428183" y="1191892"/>
            <a:chExt cx="7138613" cy="436852"/>
          </a:xfrm>
        </p:grpSpPr>
        <p:sp>
          <p:nvSpPr>
            <p:cNvPr id="626" name="Google Shape;626;p19"/>
            <p:cNvSpPr/>
            <p:nvPr/>
          </p:nvSpPr>
          <p:spPr>
            <a:xfrm rot="5400000">
              <a:off x="4074574" y="545525"/>
              <a:ext cx="436852" cy="1729586"/>
            </a:xfrm>
            <a:prstGeom prst="round2SameRect">
              <a:avLst>
                <a:gd fmla="val 0" name="adj1"/>
                <a:gd fmla="val 0" name="adj2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7" name="Google Shape;627;p19"/>
            <p:cNvSpPr txBox="1"/>
            <p:nvPr/>
          </p:nvSpPr>
          <p:spPr>
            <a:xfrm>
              <a:off x="3428183" y="1191892"/>
              <a:ext cx="1729586" cy="4368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STAGE 1</a:t>
              </a:r>
              <a:endParaRPr/>
            </a:p>
          </p:txBody>
        </p:sp>
        <p:sp>
          <p:nvSpPr>
            <p:cNvPr id="628" name="Google Shape;628;p19"/>
            <p:cNvSpPr/>
            <p:nvPr/>
          </p:nvSpPr>
          <p:spPr>
            <a:xfrm rot="5400000">
              <a:off x="5877575" y="545525"/>
              <a:ext cx="436852" cy="1729586"/>
            </a:xfrm>
            <a:prstGeom prst="round2SameRect">
              <a:avLst>
                <a:gd fmla="val 0" name="adj1"/>
                <a:gd fmla="val 0" name="adj2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29" name="Google Shape;629;p19"/>
            <p:cNvSpPr txBox="1"/>
            <p:nvPr/>
          </p:nvSpPr>
          <p:spPr>
            <a:xfrm>
              <a:off x="5231208" y="1191892"/>
              <a:ext cx="1729586" cy="4368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STAGE 2</a:t>
              </a:r>
              <a:endParaRPr/>
            </a:p>
          </p:txBody>
        </p:sp>
        <p:sp>
          <p:nvSpPr>
            <p:cNvPr id="630" name="Google Shape;630;p19"/>
            <p:cNvSpPr/>
            <p:nvPr/>
          </p:nvSpPr>
          <p:spPr>
            <a:xfrm rot="5400000">
              <a:off x="7680576" y="545525"/>
              <a:ext cx="436852" cy="1729586"/>
            </a:xfrm>
            <a:prstGeom prst="round2SameRect">
              <a:avLst>
                <a:gd fmla="val 0" name="adj1"/>
                <a:gd fmla="val 0" name="adj2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1" name="Google Shape;631;p19"/>
            <p:cNvSpPr txBox="1"/>
            <p:nvPr/>
          </p:nvSpPr>
          <p:spPr>
            <a:xfrm>
              <a:off x="7034208" y="1191892"/>
              <a:ext cx="1729586" cy="4368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STAGE 3</a:t>
              </a:r>
              <a:endParaRPr/>
            </a:p>
          </p:txBody>
        </p:sp>
        <p:sp>
          <p:nvSpPr>
            <p:cNvPr id="632" name="Google Shape;632;p19"/>
            <p:cNvSpPr/>
            <p:nvPr/>
          </p:nvSpPr>
          <p:spPr>
            <a:xfrm rot="5400000">
              <a:off x="9483577" y="545525"/>
              <a:ext cx="436852" cy="1729586"/>
            </a:xfrm>
            <a:prstGeom prst="round2SameRect">
              <a:avLst>
                <a:gd fmla="val 16971" name="adj1"/>
                <a:gd fmla="val 0" name="adj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33" name="Google Shape;633;p19"/>
            <p:cNvSpPr txBox="1"/>
            <p:nvPr/>
          </p:nvSpPr>
          <p:spPr>
            <a:xfrm>
              <a:off x="8837208" y="1213606"/>
              <a:ext cx="1707872" cy="3934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000" u="none" cap="none" strike="noStrike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STAGE 4</a:t>
              </a:r>
              <a:endParaRPr/>
            </a:p>
          </p:txBody>
        </p:sp>
      </p:grpSp>
      <p:sp>
        <p:nvSpPr>
          <p:cNvPr id="634" name="Google Shape;634;p19"/>
          <p:cNvSpPr/>
          <p:nvPr/>
        </p:nvSpPr>
        <p:spPr>
          <a:xfrm rot="5400000">
            <a:off x="7295628" y="-1770205"/>
            <a:ext cx="415846" cy="7534357"/>
          </a:xfrm>
          <a:prstGeom prst="round2SameRect">
            <a:avLst>
              <a:gd fmla="val 16971" name="adj1"/>
              <a:gd fmla="val 0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19"/>
          <p:cNvSpPr txBox="1"/>
          <p:nvPr/>
        </p:nvSpPr>
        <p:spPr>
          <a:xfrm>
            <a:off x="3736370" y="1809726"/>
            <a:ext cx="7513687" cy="3745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description here</a:t>
            </a:r>
            <a:endParaRPr/>
          </a:p>
        </p:txBody>
      </p:sp>
      <p:sp>
        <p:nvSpPr>
          <p:cNvPr id="636" name="Google Shape;636;p19"/>
          <p:cNvSpPr/>
          <p:nvPr/>
        </p:nvSpPr>
        <p:spPr>
          <a:xfrm rot="5400000">
            <a:off x="2321528" y="867827"/>
            <a:ext cx="415846" cy="2274071"/>
          </a:xfrm>
          <a:prstGeom prst="round2SameRect">
            <a:avLst>
              <a:gd fmla="val 0" name="adj1"/>
              <a:gd fmla="val 1589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19"/>
          <p:cNvSpPr txBox="1"/>
          <p:nvPr/>
        </p:nvSpPr>
        <p:spPr>
          <a:xfrm>
            <a:off x="1411775" y="1816300"/>
            <a:ext cx="2254709" cy="37712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90000" spcFirstLastPara="1" rIns="9000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User Persona </a:t>
            </a:r>
            <a:endParaRPr/>
          </a:p>
        </p:txBody>
      </p:sp>
      <p:sp>
        <p:nvSpPr>
          <p:cNvPr id="638" name="Google Shape;638;p19"/>
          <p:cNvSpPr/>
          <p:nvPr/>
        </p:nvSpPr>
        <p:spPr>
          <a:xfrm rot="5400000">
            <a:off x="2321528" y="1542882"/>
            <a:ext cx="415846" cy="2274071"/>
          </a:xfrm>
          <a:prstGeom prst="round2SameRect">
            <a:avLst>
              <a:gd fmla="val 0" name="adj1"/>
              <a:gd fmla="val 1589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19"/>
          <p:cNvSpPr txBox="1"/>
          <p:nvPr/>
        </p:nvSpPr>
        <p:spPr>
          <a:xfrm>
            <a:off x="1411775" y="2491350"/>
            <a:ext cx="2254709" cy="37712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90000" spcFirstLastPara="1" rIns="9000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Touchpoints</a:t>
            </a:r>
            <a:endParaRPr/>
          </a:p>
        </p:txBody>
      </p:sp>
      <p:sp>
        <p:nvSpPr>
          <p:cNvPr id="640" name="Google Shape;640;p19"/>
          <p:cNvSpPr/>
          <p:nvPr/>
        </p:nvSpPr>
        <p:spPr>
          <a:xfrm rot="5400000">
            <a:off x="4441186" y="1767179"/>
            <a:ext cx="415847" cy="18254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1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19"/>
          <p:cNvSpPr txBox="1"/>
          <p:nvPr/>
        </p:nvSpPr>
        <p:spPr>
          <a:xfrm>
            <a:off x="3736361" y="2471989"/>
            <a:ext cx="1825475" cy="415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text here</a:t>
            </a:r>
            <a:endParaRPr/>
          </a:p>
        </p:txBody>
      </p:sp>
      <p:sp>
        <p:nvSpPr>
          <p:cNvPr id="642" name="Google Shape;642;p19"/>
          <p:cNvSpPr/>
          <p:nvPr/>
        </p:nvSpPr>
        <p:spPr>
          <a:xfrm rot="5400000">
            <a:off x="6344148" y="1767180"/>
            <a:ext cx="415846" cy="18254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2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19"/>
          <p:cNvSpPr txBox="1"/>
          <p:nvPr/>
        </p:nvSpPr>
        <p:spPr>
          <a:xfrm>
            <a:off x="5639311" y="2471989"/>
            <a:ext cx="1825475" cy="4158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text here</a:t>
            </a:r>
            <a:endParaRPr/>
          </a:p>
        </p:txBody>
      </p:sp>
      <p:sp>
        <p:nvSpPr>
          <p:cNvPr id="644" name="Google Shape;644;p19"/>
          <p:cNvSpPr/>
          <p:nvPr/>
        </p:nvSpPr>
        <p:spPr>
          <a:xfrm rot="5400000">
            <a:off x="8247108" y="1767180"/>
            <a:ext cx="415846" cy="18254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3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19"/>
          <p:cNvSpPr txBox="1"/>
          <p:nvPr/>
        </p:nvSpPr>
        <p:spPr>
          <a:xfrm>
            <a:off x="7542285" y="2471989"/>
            <a:ext cx="1825475" cy="4158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text here</a:t>
            </a:r>
            <a:endParaRPr/>
          </a:p>
        </p:txBody>
      </p:sp>
      <p:sp>
        <p:nvSpPr>
          <p:cNvPr id="646" name="Google Shape;646;p19"/>
          <p:cNvSpPr/>
          <p:nvPr/>
        </p:nvSpPr>
        <p:spPr>
          <a:xfrm rot="5400000">
            <a:off x="10150068" y="1767180"/>
            <a:ext cx="415846" cy="1825475"/>
          </a:xfrm>
          <a:prstGeom prst="round2SameRect">
            <a:avLst>
              <a:gd fmla="val 16971" name="adj1"/>
              <a:gd fmla="val 0" name="adj2"/>
            </a:avLst>
          </a:prstGeom>
          <a:solidFill>
            <a:schemeClr val="accent4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7" name="Google Shape;647;p19"/>
          <p:cNvSpPr txBox="1"/>
          <p:nvPr/>
        </p:nvSpPr>
        <p:spPr>
          <a:xfrm>
            <a:off x="9445235" y="2492660"/>
            <a:ext cx="1804805" cy="3745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text here</a:t>
            </a:r>
            <a:endParaRPr/>
          </a:p>
        </p:txBody>
      </p:sp>
      <p:sp>
        <p:nvSpPr>
          <p:cNvPr id="648" name="Google Shape;648;p19"/>
          <p:cNvSpPr/>
          <p:nvPr/>
        </p:nvSpPr>
        <p:spPr>
          <a:xfrm rot="5400000">
            <a:off x="2319210" y="358883"/>
            <a:ext cx="420481" cy="2274071"/>
          </a:xfrm>
          <a:prstGeom prst="round2SameRect">
            <a:avLst>
              <a:gd fmla="val 0" name="adj1"/>
              <a:gd fmla="val 1589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19"/>
          <p:cNvSpPr txBox="1"/>
          <p:nvPr/>
        </p:nvSpPr>
        <p:spPr>
          <a:xfrm>
            <a:off x="1411983" y="1305248"/>
            <a:ext cx="2254493" cy="381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90000" spcFirstLastPara="1" rIns="9000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Different Stages</a:t>
            </a:r>
            <a:endParaRPr/>
          </a:p>
        </p:txBody>
      </p:sp>
      <p:sp>
        <p:nvSpPr>
          <p:cNvPr id="650" name="Google Shape;650;p19"/>
          <p:cNvSpPr/>
          <p:nvPr/>
        </p:nvSpPr>
        <p:spPr>
          <a:xfrm rot="5400000">
            <a:off x="2321528" y="2041450"/>
            <a:ext cx="415846" cy="2274071"/>
          </a:xfrm>
          <a:prstGeom prst="round2SameRect">
            <a:avLst>
              <a:gd fmla="val 0" name="adj1"/>
              <a:gd fmla="val 15897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19"/>
          <p:cNvSpPr txBox="1"/>
          <p:nvPr/>
        </p:nvSpPr>
        <p:spPr>
          <a:xfrm>
            <a:off x="1411775" y="2989925"/>
            <a:ext cx="2254709" cy="377122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90000" spcFirstLastPara="1" rIns="9000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Thinking &amp; Feelings</a:t>
            </a:r>
            <a:endParaRPr/>
          </a:p>
        </p:txBody>
      </p:sp>
      <p:sp>
        <p:nvSpPr>
          <p:cNvPr id="652" name="Google Shape;652;p19"/>
          <p:cNvSpPr/>
          <p:nvPr/>
        </p:nvSpPr>
        <p:spPr>
          <a:xfrm rot="5400000">
            <a:off x="4441186" y="2265747"/>
            <a:ext cx="415847" cy="18254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1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3" name="Google Shape;653;p19"/>
          <p:cNvSpPr txBox="1"/>
          <p:nvPr/>
        </p:nvSpPr>
        <p:spPr>
          <a:xfrm>
            <a:off x="3736361" y="2970539"/>
            <a:ext cx="1825475" cy="4158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text here</a:t>
            </a:r>
            <a:endParaRPr/>
          </a:p>
        </p:txBody>
      </p:sp>
      <p:sp>
        <p:nvSpPr>
          <p:cNvPr id="654" name="Google Shape;654;p19"/>
          <p:cNvSpPr/>
          <p:nvPr/>
        </p:nvSpPr>
        <p:spPr>
          <a:xfrm rot="5400000">
            <a:off x="6344148" y="2265748"/>
            <a:ext cx="415846" cy="18254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2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19"/>
          <p:cNvSpPr txBox="1"/>
          <p:nvPr/>
        </p:nvSpPr>
        <p:spPr>
          <a:xfrm>
            <a:off x="5639311" y="2970539"/>
            <a:ext cx="1825475" cy="4158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text here</a:t>
            </a:r>
            <a:endParaRPr/>
          </a:p>
        </p:txBody>
      </p:sp>
      <p:sp>
        <p:nvSpPr>
          <p:cNvPr id="656" name="Google Shape;656;p19"/>
          <p:cNvSpPr/>
          <p:nvPr/>
        </p:nvSpPr>
        <p:spPr>
          <a:xfrm rot="5400000">
            <a:off x="8247108" y="2265748"/>
            <a:ext cx="415846" cy="18254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3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7" name="Google Shape;657;p19"/>
          <p:cNvSpPr txBox="1"/>
          <p:nvPr/>
        </p:nvSpPr>
        <p:spPr>
          <a:xfrm>
            <a:off x="7542285" y="2970539"/>
            <a:ext cx="1825475" cy="4158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text here</a:t>
            </a:r>
            <a:endParaRPr/>
          </a:p>
        </p:txBody>
      </p:sp>
      <p:sp>
        <p:nvSpPr>
          <p:cNvPr id="658" name="Google Shape;658;p19"/>
          <p:cNvSpPr/>
          <p:nvPr/>
        </p:nvSpPr>
        <p:spPr>
          <a:xfrm rot="5400000">
            <a:off x="10150068" y="2265748"/>
            <a:ext cx="415846" cy="1825475"/>
          </a:xfrm>
          <a:prstGeom prst="round2SameRect">
            <a:avLst>
              <a:gd fmla="val 16971" name="adj1"/>
              <a:gd fmla="val 0" name="adj2"/>
            </a:avLst>
          </a:prstGeom>
          <a:solidFill>
            <a:schemeClr val="accent4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19"/>
          <p:cNvSpPr txBox="1"/>
          <p:nvPr/>
        </p:nvSpPr>
        <p:spPr>
          <a:xfrm>
            <a:off x="9445235" y="2991210"/>
            <a:ext cx="1804805" cy="3745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text here</a:t>
            </a:r>
            <a:endParaRPr/>
          </a:p>
        </p:txBody>
      </p:sp>
      <p:cxnSp>
        <p:nvCxnSpPr>
          <p:cNvPr id="660" name="Google Shape;660;p19"/>
          <p:cNvCxnSpPr/>
          <p:nvPr/>
        </p:nvCxnSpPr>
        <p:spPr>
          <a:xfrm>
            <a:off x="1392415" y="2343727"/>
            <a:ext cx="9878314" cy="0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661" name="Google Shape;661;p19"/>
          <p:cNvCxnSpPr/>
          <p:nvPr/>
        </p:nvCxnSpPr>
        <p:spPr>
          <a:xfrm>
            <a:off x="1392415" y="3547094"/>
            <a:ext cx="9878314" cy="0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dash"/>
            <a:round/>
            <a:headEnd len="sm" w="sm" type="none"/>
            <a:tailEnd len="sm" w="sm" type="none"/>
          </a:ln>
        </p:spPr>
      </p:cxnSp>
      <p:cxnSp>
        <p:nvCxnSpPr>
          <p:cNvPr id="662" name="Google Shape;662;p19"/>
          <p:cNvCxnSpPr/>
          <p:nvPr/>
        </p:nvCxnSpPr>
        <p:spPr>
          <a:xfrm>
            <a:off x="1392415" y="5334979"/>
            <a:ext cx="9878314" cy="0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dash"/>
            <a:round/>
            <a:headEnd len="sm" w="sm" type="none"/>
            <a:tailEnd len="sm" w="sm" type="none"/>
          </a:ln>
        </p:spPr>
      </p:cxnSp>
      <p:sp>
        <p:nvSpPr>
          <p:cNvPr id="663" name="Google Shape;663;p19"/>
          <p:cNvSpPr/>
          <p:nvPr/>
        </p:nvSpPr>
        <p:spPr>
          <a:xfrm rot="5400000">
            <a:off x="2114672" y="4761190"/>
            <a:ext cx="829558" cy="2274071"/>
          </a:xfrm>
          <a:prstGeom prst="round2SameRect">
            <a:avLst>
              <a:gd fmla="val 0" name="adj1"/>
              <a:gd fmla="val 10585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4" name="Google Shape;664;p19"/>
          <p:cNvSpPr txBox="1"/>
          <p:nvPr/>
        </p:nvSpPr>
        <p:spPr>
          <a:xfrm>
            <a:off x="1418112" y="5509150"/>
            <a:ext cx="2248353" cy="778121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90000" spcFirstLastPara="1" rIns="9000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0" u="none" cap="none" strike="noStrike">
                <a:solidFill>
                  <a:srgbClr val="424242"/>
                </a:solidFill>
                <a:latin typeface="Poppins"/>
                <a:ea typeface="Poppins"/>
                <a:cs typeface="Poppins"/>
                <a:sym typeface="Poppins"/>
              </a:rPr>
              <a:t>Ideas for Improvement</a:t>
            </a:r>
            <a:endParaRPr/>
          </a:p>
        </p:txBody>
      </p:sp>
      <p:sp>
        <p:nvSpPr>
          <p:cNvPr id="665" name="Google Shape;665;p19"/>
          <p:cNvSpPr/>
          <p:nvPr/>
        </p:nvSpPr>
        <p:spPr>
          <a:xfrm rot="5400000">
            <a:off x="4234329" y="4985487"/>
            <a:ext cx="829560" cy="18254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1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6" name="Google Shape;666;p19"/>
          <p:cNvSpPr txBox="1"/>
          <p:nvPr/>
        </p:nvSpPr>
        <p:spPr>
          <a:xfrm>
            <a:off x="3736368" y="5483432"/>
            <a:ext cx="1825475" cy="829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text here</a:t>
            </a:r>
            <a:endParaRPr/>
          </a:p>
        </p:txBody>
      </p:sp>
      <p:sp>
        <p:nvSpPr>
          <p:cNvPr id="667" name="Google Shape;667;p19"/>
          <p:cNvSpPr/>
          <p:nvPr/>
        </p:nvSpPr>
        <p:spPr>
          <a:xfrm rot="5400000">
            <a:off x="6137291" y="4985489"/>
            <a:ext cx="829560" cy="18254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2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8" name="Google Shape;668;p19"/>
          <p:cNvSpPr txBox="1"/>
          <p:nvPr/>
        </p:nvSpPr>
        <p:spPr>
          <a:xfrm>
            <a:off x="5639318" y="5483432"/>
            <a:ext cx="1825475" cy="829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text here</a:t>
            </a:r>
            <a:endParaRPr/>
          </a:p>
        </p:txBody>
      </p:sp>
      <p:sp>
        <p:nvSpPr>
          <p:cNvPr id="669" name="Google Shape;669;p19"/>
          <p:cNvSpPr/>
          <p:nvPr/>
        </p:nvSpPr>
        <p:spPr>
          <a:xfrm rot="5400000">
            <a:off x="8040251" y="4985489"/>
            <a:ext cx="829560" cy="1825475"/>
          </a:xfrm>
          <a:prstGeom prst="round2SameRect">
            <a:avLst>
              <a:gd fmla="val 0" name="adj1"/>
              <a:gd fmla="val 0" name="adj2"/>
            </a:avLst>
          </a:prstGeom>
          <a:solidFill>
            <a:schemeClr val="accent3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0" name="Google Shape;670;p19"/>
          <p:cNvSpPr txBox="1"/>
          <p:nvPr/>
        </p:nvSpPr>
        <p:spPr>
          <a:xfrm>
            <a:off x="7542292" y="5483432"/>
            <a:ext cx="1825475" cy="829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text here</a:t>
            </a:r>
            <a:endParaRPr/>
          </a:p>
        </p:txBody>
      </p:sp>
      <p:sp>
        <p:nvSpPr>
          <p:cNvPr id="671" name="Google Shape;671;p19"/>
          <p:cNvSpPr/>
          <p:nvPr/>
        </p:nvSpPr>
        <p:spPr>
          <a:xfrm rot="5400000">
            <a:off x="9943211" y="4985489"/>
            <a:ext cx="829560" cy="1825475"/>
          </a:xfrm>
          <a:prstGeom prst="round2SameRect">
            <a:avLst>
              <a:gd fmla="val 14315" name="adj1"/>
              <a:gd fmla="val 0" name="adj2"/>
            </a:avLst>
          </a:prstGeom>
          <a:solidFill>
            <a:schemeClr val="accent4">
              <a:alpha val="14901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2" name="Google Shape;672;p19"/>
          <p:cNvSpPr txBox="1"/>
          <p:nvPr/>
        </p:nvSpPr>
        <p:spPr>
          <a:xfrm>
            <a:off x="9445242" y="5518214"/>
            <a:ext cx="1790694" cy="75999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Insert a text here</a:t>
            </a:r>
            <a:endParaRPr/>
          </a:p>
        </p:txBody>
      </p:sp>
      <p:sp>
        <p:nvSpPr>
          <p:cNvPr id="673" name="Google Shape;673;p19"/>
          <p:cNvSpPr/>
          <p:nvPr/>
        </p:nvSpPr>
        <p:spPr>
          <a:xfrm>
            <a:off x="1163195" y="2456574"/>
            <a:ext cx="147416" cy="986839"/>
          </a:xfrm>
          <a:prstGeom prst="leftBrace">
            <a:avLst>
              <a:gd fmla="val 32539" name="adj1"/>
              <a:gd fmla="val 50190" name="adj2"/>
            </a:avLst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rotWithShape="0" algn="bl" dir="18900000" dist="381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74" name="Google Shape;674;p19"/>
          <p:cNvSpPr/>
          <p:nvPr/>
        </p:nvSpPr>
        <p:spPr>
          <a:xfrm rot="-5400000">
            <a:off x="210818" y="2830737"/>
            <a:ext cx="1531669" cy="2541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4222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Customer Experience</a:t>
            </a:r>
            <a:endParaRPr/>
          </a:p>
        </p:txBody>
      </p:sp>
      <p:sp>
        <p:nvSpPr>
          <p:cNvPr id="675" name="Google Shape;675;p19"/>
          <p:cNvSpPr/>
          <p:nvPr/>
        </p:nvSpPr>
        <p:spPr>
          <a:xfrm>
            <a:off x="1163195" y="5480750"/>
            <a:ext cx="147416" cy="855502"/>
          </a:xfrm>
          <a:prstGeom prst="leftBrace">
            <a:avLst>
              <a:gd fmla="val 38498" name="adj1"/>
              <a:gd fmla="val 50190" name="adj2"/>
            </a:avLst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rotWithShape="0" algn="bl" dir="18900000" dist="381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76" name="Google Shape;676;p19"/>
          <p:cNvSpPr/>
          <p:nvPr/>
        </p:nvSpPr>
        <p:spPr>
          <a:xfrm rot="-5400000">
            <a:off x="489906" y="5781717"/>
            <a:ext cx="969644" cy="2330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Recommend</a:t>
            </a:r>
            <a:endParaRPr/>
          </a:p>
        </p:txBody>
      </p:sp>
      <p:sp>
        <p:nvSpPr>
          <p:cNvPr id="677" name="Google Shape;677;p19"/>
          <p:cNvSpPr/>
          <p:nvPr/>
        </p:nvSpPr>
        <p:spPr>
          <a:xfrm rot="5400000">
            <a:off x="1762825" y="3304001"/>
            <a:ext cx="1533251" cy="2274071"/>
          </a:xfrm>
          <a:prstGeom prst="round2SameRect">
            <a:avLst>
              <a:gd fmla="val 0" name="adj1"/>
              <a:gd fmla="val 5328" name="adj2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19"/>
          <p:cNvSpPr txBox="1"/>
          <p:nvPr/>
        </p:nvSpPr>
        <p:spPr>
          <a:xfrm>
            <a:off x="1416342" y="3698337"/>
            <a:ext cx="2250144" cy="1485398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00" lIns="90000" spcFirstLastPara="1" rIns="9000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00" u="none" cap="none" strike="noStrike">
              <a:solidFill>
                <a:srgbClr val="0C0C0C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cxnSp>
        <p:nvCxnSpPr>
          <p:cNvPr id="679" name="Google Shape;679;p19"/>
          <p:cNvCxnSpPr/>
          <p:nvPr/>
        </p:nvCxnSpPr>
        <p:spPr>
          <a:xfrm>
            <a:off x="1392415" y="3977287"/>
            <a:ext cx="2274071" cy="0"/>
          </a:xfrm>
          <a:prstGeom prst="straightConnector1">
            <a:avLst/>
          </a:prstGeom>
          <a:noFill/>
          <a:ln cap="flat" cmpd="sng" w="127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80" name="Google Shape;680;p19"/>
          <p:cNvCxnSpPr/>
          <p:nvPr/>
        </p:nvCxnSpPr>
        <p:spPr>
          <a:xfrm>
            <a:off x="1392415" y="4291733"/>
            <a:ext cx="2274071" cy="0"/>
          </a:xfrm>
          <a:prstGeom prst="straightConnector1">
            <a:avLst/>
          </a:prstGeom>
          <a:noFill/>
          <a:ln cap="flat" cmpd="sng" w="127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81" name="Google Shape;681;p19"/>
          <p:cNvCxnSpPr/>
          <p:nvPr/>
        </p:nvCxnSpPr>
        <p:spPr>
          <a:xfrm>
            <a:off x="1392415" y="4606178"/>
            <a:ext cx="2274071" cy="0"/>
          </a:xfrm>
          <a:prstGeom prst="straightConnector1">
            <a:avLst/>
          </a:prstGeom>
          <a:noFill/>
          <a:ln cap="flat" cmpd="sng" w="127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82" name="Google Shape;682;p19"/>
          <p:cNvCxnSpPr/>
          <p:nvPr/>
        </p:nvCxnSpPr>
        <p:spPr>
          <a:xfrm>
            <a:off x="1392414" y="4909049"/>
            <a:ext cx="2274071" cy="0"/>
          </a:xfrm>
          <a:prstGeom prst="straightConnector1">
            <a:avLst/>
          </a:prstGeom>
          <a:noFill/>
          <a:ln cap="flat" cmpd="sng" w="12700">
            <a:solidFill>
              <a:srgbClr val="F4F4F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83" name="Google Shape;683;p19"/>
          <p:cNvSpPr txBox="1"/>
          <p:nvPr/>
        </p:nvSpPr>
        <p:spPr>
          <a:xfrm>
            <a:off x="1638173" y="3760789"/>
            <a:ext cx="617157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Very Excited</a:t>
            </a:r>
            <a:endParaRPr/>
          </a:p>
        </p:txBody>
      </p:sp>
      <p:sp>
        <p:nvSpPr>
          <p:cNvPr id="684" name="Google Shape;684;p19"/>
          <p:cNvSpPr txBox="1"/>
          <p:nvPr/>
        </p:nvSpPr>
        <p:spPr>
          <a:xfrm>
            <a:off x="1638173" y="4075233"/>
            <a:ext cx="336631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Happy</a:t>
            </a:r>
            <a:endParaRPr/>
          </a:p>
        </p:txBody>
      </p:sp>
      <p:sp>
        <p:nvSpPr>
          <p:cNvPr id="685" name="Google Shape;685;p19"/>
          <p:cNvSpPr txBox="1"/>
          <p:nvPr/>
        </p:nvSpPr>
        <p:spPr>
          <a:xfrm>
            <a:off x="1638173" y="4389677"/>
            <a:ext cx="817531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Neutral Emotion</a:t>
            </a:r>
            <a:endParaRPr/>
          </a:p>
        </p:txBody>
      </p:sp>
      <p:sp>
        <p:nvSpPr>
          <p:cNvPr id="686" name="Google Shape;686;p19"/>
          <p:cNvSpPr txBox="1"/>
          <p:nvPr/>
        </p:nvSpPr>
        <p:spPr>
          <a:xfrm>
            <a:off x="1638173" y="4692547"/>
            <a:ext cx="464871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Unhappy</a:t>
            </a:r>
            <a:endParaRPr/>
          </a:p>
        </p:txBody>
      </p:sp>
      <p:sp>
        <p:nvSpPr>
          <p:cNvPr id="687" name="Google Shape;687;p19"/>
          <p:cNvSpPr txBox="1"/>
          <p:nvPr/>
        </p:nvSpPr>
        <p:spPr>
          <a:xfrm>
            <a:off x="1638173" y="4995417"/>
            <a:ext cx="657231" cy="12311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Angry or Sad</a:t>
            </a:r>
            <a:endParaRPr/>
          </a:p>
        </p:txBody>
      </p:sp>
      <p:sp>
        <p:nvSpPr>
          <p:cNvPr id="688" name="Google Shape;688;p19"/>
          <p:cNvSpPr/>
          <p:nvPr/>
        </p:nvSpPr>
        <p:spPr>
          <a:xfrm>
            <a:off x="1163195" y="3671703"/>
            <a:ext cx="147416" cy="1533251"/>
          </a:xfrm>
          <a:prstGeom prst="leftBrace">
            <a:avLst>
              <a:gd fmla="val 41065" name="adj1"/>
              <a:gd fmla="val 50190" name="adj2"/>
            </a:avLst>
          </a:prstGeom>
          <a:noFill/>
          <a:ln cap="flat" cmpd="sng" w="12700">
            <a:solidFill>
              <a:srgbClr val="A5A5A5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rotWithShape="0" algn="bl" dir="18900000" dist="38100">
              <a:srgbClr val="000000">
                <a:alpha val="9803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67" u="none" cap="none" strike="noStrike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89" name="Google Shape;689;p19"/>
          <p:cNvSpPr/>
          <p:nvPr/>
        </p:nvSpPr>
        <p:spPr>
          <a:xfrm rot="-5400000">
            <a:off x="489906" y="4334725"/>
            <a:ext cx="969644" cy="233014"/>
          </a:xfrm>
          <a:prstGeom prst="rect">
            <a:avLst/>
          </a:prstGeom>
          <a:noFill/>
          <a:ln>
            <a:noFill/>
          </a:ln>
        </p:spPr>
        <p:txBody>
          <a:bodyPr anchorCtr="0" anchor="ctr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00" u="none" cap="none" strike="noStrike">
                <a:solidFill>
                  <a:srgbClr val="7F7F7F"/>
                </a:solidFill>
                <a:latin typeface="Poppins"/>
                <a:ea typeface="Poppins"/>
                <a:cs typeface="Poppins"/>
                <a:sym typeface="Poppins"/>
              </a:rPr>
              <a:t>Emotions</a:t>
            </a:r>
            <a:endParaRPr/>
          </a:p>
        </p:txBody>
      </p:sp>
      <p:pic>
        <p:nvPicPr>
          <p:cNvPr id="690" name="Google Shape;69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66225" y="3674397"/>
            <a:ext cx="9077092" cy="166058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91" name="Google Shape;691;p19"/>
          <p:cNvGrpSpPr/>
          <p:nvPr/>
        </p:nvGrpSpPr>
        <p:grpSpPr>
          <a:xfrm>
            <a:off x="4069208" y="4774418"/>
            <a:ext cx="298649" cy="300255"/>
            <a:chOff x="6800850" y="2541588"/>
            <a:chExt cx="295275" cy="296863"/>
          </a:xfrm>
        </p:grpSpPr>
        <p:sp>
          <p:nvSpPr>
            <p:cNvPr id="692" name="Google Shape;692;p19"/>
            <p:cNvSpPr/>
            <p:nvPr/>
          </p:nvSpPr>
          <p:spPr>
            <a:xfrm>
              <a:off x="6800850" y="2541588"/>
              <a:ext cx="295275" cy="296863"/>
            </a:xfrm>
            <a:custGeom>
              <a:rect b="b" l="l" r="r" t="t"/>
              <a:pathLst>
                <a:path extrusionOk="0" h="116" w="116"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90"/>
                    <a:pt x="26" y="116"/>
                    <a:pt x="58" y="116"/>
                  </a:cubicBezTo>
                  <a:cubicBezTo>
                    <a:pt x="90" y="116"/>
                    <a:pt x="116" y="90"/>
                    <a:pt x="116" y="58"/>
                  </a:cubicBezTo>
                  <a:cubicBezTo>
                    <a:pt x="116" y="26"/>
                    <a:pt x="90" y="0"/>
                    <a:pt x="58" y="0"/>
                  </a:cubicBezTo>
                  <a:close/>
                  <a:moveTo>
                    <a:pt x="58" y="109"/>
                  </a:moveTo>
                  <a:cubicBezTo>
                    <a:pt x="30" y="109"/>
                    <a:pt x="7" y="86"/>
                    <a:pt x="7" y="58"/>
                  </a:cubicBezTo>
                  <a:cubicBezTo>
                    <a:pt x="7" y="30"/>
                    <a:pt x="30" y="7"/>
                    <a:pt x="58" y="7"/>
                  </a:cubicBezTo>
                  <a:cubicBezTo>
                    <a:pt x="86" y="7"/>
                    <a:pt x="109" y="30"/>
                    <a:pt x="109" y="58"/>
                  </a:cubicBezTo>
                  <a:cubicBezTo>
                    <a:pt x="109" y="86"/>
                    <a:pt x="86" y="109"/>
                    <a:pt x="58" y="10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93" name="Google Shape;693;p19"/>
            <p:cNvSpPr/>
            <p:nvPr/>
          </p:nvSpPr>
          <p:spPr>
            <a:xfrm>
              <a:off x="6856413" y="2708275"/>
              <a:ext cx="184150" cy="55563"/>
            </a:xfrm>
            <a:custGeom>
              <a:rect b="b" l="l" r="r" t="t"/>
              <a:pathLst>
                <a:path extrusionOk="0" h="22" w="72">
                  <a:moveTo>
                    <a:pt x="36" y="0"/>
                  </a:moveTo>
                  <a:cubicBezTo>
                    <a:pt x="18" y="0"/>
                    <a:pt x="11" y="9"/>
                    <a:pt x="0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0" y="13"/>
                    <a:pt x="22" y="7"/>
                    <a:pt x="36" y="7"/>
                  </a:cubicBezTo>
                  <a:cubicBezTo>
                    <a:pt x="50" y="7"/>
                    <a:pt x="63" y="13"/>
                    <a:pt x="72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62" y="9"/>
                    <a:pt x="55" y="0"/>
                    <a:pt x="3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94" name="Google Shape;694;p19"/>
            <p:cNvSpPr/>
            <p:nvPr/>
          </p:nvSpPr>
          <p:spPr>
            <a:xfrm>
              <a:off x="6892925" y="2616200"/>
              <a:ext cx="38100" cy="5556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95" name="Google Shape;695;p19"/>
            <p:cNvSpPr/>
            <p:nvPr/>
          </p:nvSpPr>
          <p:spPr>
            <a:xfrm>
              <a:off x="6965950" y="2616200"/>
              <a:ext cx="38100" cy="5556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696" name="Google Shape;696;p19"/>
          <p:cNvGrpSpPr/>
          <p:nvPr/>
        </p:nvGrpSpPr>
        <p:grpSpPr>
          <a:xfrm>
            <a:off x="6249669" y="4027389"/>
            <a:ext cx="302400" cy="302400"/>
            <a:chOff x="6207125" y="2541588"/>
            <a:chExt cx="296863" cy="296863"/>
          </a:xfrm>
        </p:grpSpPr>
        <p:sp>
          <p:nvSpPr>
            <p:cNvPr id="697" name="Google Shape;697;p19"/>
            <p:cNvSpPr/>
            <p:nvPr/>
          </p:nvSpPr>
          <p:spPr>
            <a:xfrm>
              <a:off x="6207125" y="2541588"/>
              <a:ext cx="296863" cy="296863"/>
            </a:xfrm>
            <a:custGeom>
              <a:rect b="b" l="l" r="r" t="t"/>
              <a:pathLst>
                <a:path extrusionOk="0" h="116" w="116"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90"/>
                    <a:pt x="26" y="116"/>
                    <a:pt x="58" y="116"/>
                  </a:cubicBezTo>
                  <a:cubicBezTo>
                    <a:pt x="90" y="116"/>
                    <a:pt x="116" y="90"/>
                    <a:pt x="116" y="58"/>
                  </a:cubicBezTo>
                  <a:cubicBezTo>
                    <a:pt x="116" y="26"/>
                    <a:pt x="90" y="0"/>
                    <a:pt x="58" y="0"/>
                  </a:cubicBezTo>
                  <a:close/>
                  <a:moveTo>
                    <a:pt x="58" y="109"/>
                  </a:moveTo>
                  <a:cubicBezTo>
                    <a:pt x="30" y="109"/>
                    <a:pt x="7" y="86"/>
                    <a:pt x="7" y="58"/>
                  </a:cubicBezTo>
                  <a:cubicBezTo>
                    <a:pt x="7" y="30"/>
                    <a:pt x="30" y="7"/>
                    <a:pt x="58" y="7"/>
                  </a:cubicBezTo>
                  <a:cubicBezTo>
                    <a:pt x="86" y="7"/>
                    <a:pt x="109" y="30"/>
                    <a:pt x="109" y="58"/>
                  </a:cubicBezTo>
                  <a:cubicBezTo>
                    <a:pt x="109" y="86"/>
                    <a:pt x="86" y="109"/>
                    <a:pt x="58" y="10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98" name="Google Shape;698;p19"/>
            <p:cNvSpPr/>
            <p:nvPr/>
          </p:nvSpPr>
          <p:spPr>
            <a:xfrm>
              <a:off x="6262688" y="2708275"/>
              <a:ext cx="184150" cy="55563"/>
            </a:xfrm>
            <a:custGeom>
              <a:rect b="b" l="l" r="r" t="t"/>
              <a:pathLst>
                <a:path extrusionOk="0" h="22" w="72">
                  <a:moveTo>
                    <a:pt x="71" y="0"/>
                  </a:moveTo>
                  <a:cubicBezTo>
                    <a:pt x="62" y="9"/>
                    <a:pt x="50" y="15"/>
                    <a:pt x="36" y="15"/>
                  </a:cubicBezTo>
                  <a:cubicBezTo>
                    <a:pt x="22" y="15"/>
                    <a:pt x="10" y="9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13"/>
                    <a:pt x="18" y="22"/>
                    <a:pt x="36" y="22"/>
                  </a:cubicBezTo>
                  <a:cubicBezTo>
                    <a:pt x="54" y="22"/>
                    <a:pt x="62" y="13"/>
                    <a:pt x="72" y="0"/>
                  </a:cubicBezTo>
                  <a:lnTo>
                    <a:pt x="7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99" name="Google Shape;699;p19"/>
            <p:cNvSpPr/>
            <p:nvPr/>
          </p:nvSpPr>
          <p:spPr>
            <a:xfrm>
              <a:off x="6299200" y="2616200"/>
              <a:ext cx="38100" cy="5556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00" name="Google Shape;700;p19"/>
            <p:cNvSpPr/>
            <p:nvPr/>
          </p:nvSpPr>
          <p:spPr>
            <a:xfrm>
              <a:off x="6372225" y="2616200"/>
              <a:ext cx="39688" cy="5556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701" name="Google Shape;701;p19"/>
          <p:cNvGrpSpPr/>
          <p:nvPr/>
        </p:nvGrpSpPr>
        <p:grpSpPr>
          <a:xfrm>
            <a:off x="8443337" y="4398877"/>
            <a:ext cx="302400" cy="302400"/>
            <a:chOff x="7392988" y="2541588"/>
            <a:chExt cx="300038" cy="296863"/>
          </a:xfrm>
        </p:grpSpPr>
        <p:sp>
          <p:nvSpPr>
            <p:cNvPr id="702" name="Google Shape;702;p19"/>
            <p:cNvSpPr/>
            <p:nvPr/>
          </p:nvSpPr>
          <p:spPr>
            <a:xfrm>
              <a:off x="7392988" y="2541588"/>
              <a:ext cx="300038" cy="296863"/>
            </a:xfrm>
            <a:custGeom>
              <a:rect b="b" l="l" r="r" t="t"/>
              <a:pathLst>
                <a:path extrusionOk="0" h="116" w="117"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90"/>
                    <a:pt x="26" y="116"/>
                    <a:pt x="58" y="116"/>
                  </a:cubicBezTo>
                  <a:cubicBezTo>
                    <a:pt x="91" y="116"/>
                    <a:pt x="117" y="90"/>
                    <a:pt x="117" y="58"/>
                  </a:cubicBezTo>
                  <a:cubicBezTo>
                    <a:pt x="117" y="26"/>
                    <a:pt x="91" y="0"/>
                    <a:pt x="58" y="0"/>
                  </a:cubicBezTo>
                  <a:close/>
                  <a:moveTo>
                    <a:pt x="58" y="109"/>
                  </a:moveTo>
                  <a:cubicBezTo>
                    <a:pt x="30" y="109"/>
                    <a:pt x="8" y="86"/>
                    <a:pt x="8" y="58"/>
                  </a:cubicBezTo>
                  <a:cubicBezTo>
                    <a:pt x="8" y="30"/>
                    <a:pt x="30" y="7"/>
                    <a:pt x="58" y="7"/>
                  </a:cubicBezTo>
                  <a:cubicBezTo>
                    <a:pt x="86" y="7"/>
                    <a:pt x="109" y="30"/>
                    <a:pt x="109" y="58"/>
                  </a:cubicBezTo>
                  <a:cubicBezTo>
                    <a:pt x="109" y="86"/>
                    <a:pt x="86" y="109"/>
                    <a:pt x="58" y="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03" name="Google Shape;703;p19"/>
            <p:cNvSpPr/>
            <p:nvPr/>
          </p:nvSpPr>
          <p:spPr>
            <a:xfrm>
              <a:off x="7488238" y="2616200"/>
              <a:ext cx="36513" cy="5556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04" name="Google Shape;704;p19"/>
            <p:cNvSpPr/>
            <p:nvPr/>
          </p:nvSpPr>
          <p:spPr>
            <a:xfrm>
              <a:off x="7562850" y="2616200"/>
              <a:ext cx="34925" cy="5556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05" name="Google Shape;705;p19"/>
            <p:cNvSpPr/>
            <p:nvPr/>
          </p:nvSpPr>
          <p:spPr>
            <a:xfrm>
              <a:off x="7467600" y="2725738"/>
              <a:ext cx="150813" cy="2063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grpSp>
        <p:nvGrpSpPr>
          <p:cNvPr id="706" name="Google Shape;706;p19"/>
          <p:cNvGrpSpPr/>
          <p:nvPr/>
        </p:nvGrpSpPr>
        <p:grpSpPr>
          <a:xfrm>
            <a:off x="10622557" y="4030241"/>
            <a:ext cx="302400" cy="302400"/>
            <a:chOff x="6207125" y="2541588"/>
            <a:chExt cx="296863" cy="296863"/>
          </a:xfrm>
        </p:grpSpPr>
        <p:sp>
          <p:nvSpPr>
            <p:cNvPr id="707" name="Google Shape;707;p19"/>
            <p:cNvSpPr/>
            <p:nvPr/>
          </p:nvSpPr>
          <p:spPr>
            <a:xfrm>
              <a:off x="6207125" y="2541588"/>
              <a:ext cx="296863" cy="296863"/>
            </a:xfrm>
            <a:custGeom>
              <a:rect b="b" l="l" r="r" t="t"/>
              <a:pathLst>
                <a:path extrusionOk="0" h="116" w="116">
                  <a:moveTo>
                    <a:pt x="58" y="0"/>
                  </a:moveTo>
                  <a:cubicBezTo>
                    <a:pt x="26" y="0"/>
                    <a:pt x="0" y="26"/>
                    <a:pt x="0" y="58"/>
                  </a:cubicBezTo>
                  <a:cubicBezTo>
                    <a:pt x="0" y="90"/>
                    <a:pt x="26" y="116"/>
                    <a:pt x="58" y="116"/>
                  </a:cubicBezTo>
                  <a:cubicBezTo>
                    <a:pt x="90" y="116"/>
                    <a:pt x="116" y="90"/>
                    <a:pt x="116" y="58"/>
                  </a:cubicBezTo>
                  <a:cubicBezTo>
                    <a:pt x="116" y="26"/>
                    <a:pt x="90" y="0"/>
                    <a:pt x="58" y="0"/>
                  </a:cubicBezTo>
                  <a:close/>
                  <a:moveTo>
                    <a:pt x="58" y="109"/>
                  </a:moveTo>
                  <a:cubicBezTo>
                    <a:pt x="30" y="109"/>
                    <a:pt x="7" y="86"/>
                    <a:pt x="7" y="58"/>
                  </a:cubicBezTo>
                  <a:cubicBezTo>
                    <a:pt x="7" y="30"/>
                    <a:pt x="30" y="7"/>
                    <a:pt x="58" y="7"/>
                  </a:cubicBezTo>
                  <a:cubicBezTo>
                    <a:pt x="86" y="7"/>
                    <a:pt x="109" y="30"/>
                    <a:pt x="109" y="58"/>
                  </a:cubicBezTo>
                  <a:cubicBezTo>
                    <a:pt x="109" y="86"/>
                    <a:pt x="86" y="109"/>
                    <a:pt x="58" y="10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08" name="Google Shape;708;p19"/>
            <p:cNvSpPr/>
            <p:nvPr/>
          </p:nvSpPr>
          <p:spPr>
            <a:xfrm>
              <a:off x="6262688" y="2708275"/>
              <a:ext cx="184150" cy="55563"/>
            </a:xfrm>
            <a:custGeom>
              <a:rect b="b" l="l" r="r" t="t"/>
              <a:pathLst>
                <a:path extrusionOk="0" h="22" w="72">
                  <a:moveTo>
                    <a:pt x="71" y="0"/>
                  </a:moveTo>
                  <a:cubicBezTo>
                    <a:pt x="62" y="9"/>
                    <a:pt x="50" y="15"/>
                    <a:pt x="36" y="15"/>
                  </a:cubicBezTo>
                  <a:cubicBezTo>
                    <a:pt x="22" y="15"/>
                    <a:pt x="10" y="9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" y="13"/>
                    <a:pt x="18" y="22"/>
                    <a:pt x="36" y="22"/>
                  </a:cubicBezTo>
                  <a:cubicBezTo>
                    <a:pt x="54" y="22"/>
                    <a:pt x="62" y="13"/>
                    <a:pt x="72" y="0"/>
                  </a:cubicBezTo>
                  <a:lnTo>
                    <a:pt x="7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09" name="Google Shape;709;p19"/>
            <p:cNvSpPr/>
            <p:nvPr/>
          </p:nvSpPr>
          <p:spPr>
            <a:xfrm>
              <a:off x="6299200" y="2616200"/>
              <a:ext cx="38100" cy="5556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710" name="Google Shape;710;p19"/>
            <p:cNvSpPr/>
            <p:nvPr/>
          </p:nvSpPr>
          <p:spPr>
            <a:xfrm>
              <a:off x="6372225" y="2616200"/>
              <a:ext cx="39688" cy="5556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675" u="none" cap="none" strike="noStrike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Custom 9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5B4C"/>
      </a:accent1>
      <a:accent2>
        <a:srgbClr val="0C3D54"/>
      </a:accent2>
      <a:accent3>
        <a:srgbClr val="85C8BD"/>
      </a:accent3>
      <a:accent4>
        <a:srgbClr val="7F7F7F"/>
      </a:accent4>
      <a:accent5>
        <a:srgbClr val="959595"/>
      </a:accent5>
      <a:accent6>
        <a:srgbClr val="CBCBCB"/>
      </a:accent6>
      <a:hlink>
        <a:srgbClr val="5E5E5E"/>
      </a:hlink>
      <a:folHlink>
        <a:srgbClr val="42424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